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528" r:id="rId2"/>
    <p:sldId id="256" r:id="rId3"/>
    <p:sldId id="330" r:id="rId4"/>
    <p:sldId id="416" r:id="rId5"/>
    <p:sldId id="487" r:id="rId6"/>
    <p:sldId id="418" r:id="rId7"/>
    <p:sldId id="419" r:id="rId8"/>
    <p:sldId id="417" r:id="rId9"/>
    <p:sldId id="420" r:id="rId10"/>
    <p:sldId id="421" r:id="rId11"/>
    <p:sldId id="474" r:id="rId12"/>
    <p:sldId id="488" r:id="rId13"/>
    <p:sldId id="479" r:id="rId14"/>
    <p:sldId id="473" r:id="rId15"/>
    <p:sldId id="423" r:id="rId16"/>
    <p:sldId id="424" r:id="rId17"/>
    <p:sldId id="425" r:id="rId18"/>
    <p:sldId id="426" r:id="rId19"/>
    <p:sldId id="489" r:id="rId20"/>
    <p:sldId id="373" r:id="rId21"/>
    <p:sldId id="428" r:id="rId22"/>
    <p:sldId id="429" r:id="rId23"/>
    <p:sldId id="475" r:id="rId24"/>
    <p:sldId id="376" r:id="rId25"/>
    <p:sldId id="377" r:id="rId26"/>
    <p:sldId id="378" r:id="rId27"/>
    <p:sldId id="379" r:id="rId28"/>
    <p:sldId id="430" r:id="rId29"/>
    <p:sldId id="431" r:id="rId30"/>
    <p:sldId id="434" r:id="rId31"/>
    <p:sldId id="432" r:id="rId32"/>
    <p:sldId id="476" r:id="rId33"/>
    <p:sldId id="480" r:id="rId34"/>
    <p:sldId id="433" r:id="rId35"/>
    <p:sldId id="491" r:id="rId36"/>
    <p:sldId id="492" r:id="rId37"/>
    <p:sldId id="493" r:id="rId38"/>
    <p:sldId id="494" r:id="rId39"/>
    <p:sldId id="495" r:id="rId40"/>
    <p:sldId id="496" r:id="rId41"/>
    <p:sldId id="497" r:id="rId42"/>
    <p:sldId id="498" r:id="rId43"/>
    <p:sldId id="499" r:id="rId44"/>
    <p:sldId id="502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22" r:id="rId65"/>
    <p:sldId id="523" r:id="rId66"/>
    <p:sldId id="524" r:id="rId67"/>
    <p:sldId id="525" r:id="rId68"/>
    <p:sldId id="526" r:id="rId69"/>
    <p:sldId id="527" r:id="rId7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99"/>
    <a:srgbClr val="FFFF00"/>
    <a:srgbClr val="DDDDDD"/>
    <a:srgbClr val="FFCCFF"/>
    <a:srgbClr val="FF99CC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t" anchorCtr="0" compatLnSpc="1">
            <a:prstTxWarp prst="textNoShape">
              <a:avLst/>
            </a:prstTxWarp>
          </a:bodyPr>
          <a:lstStyle>
            <a:lvl1pPr defTabSz="946033"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t" anchorCtr="0" compatLnSpc="1">
            <a:prstTxWarp prst="textNoShape">
              <a:avLst/>
            </a:prstTxWarp>
          </a:bodyPr>
          <a:lstStyle>
            <a:lvl1pPr algn="r" defTabSz="946033"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b" anchorCtr="0" compatLnSpc="1">
            <a:prstTxWarp prst="textNoShape">
              <a:avLst/>
            </a:prstTxWarp>
          </a:bodyPr>
          <a:lstStyle>
            <a:lvl1pPr defTabSz="946033">
              <a:defRPr sz="12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619" tIns="47310" rIns="94619" bIns="4731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3A51FC51-06EF-4A1A-94F7-1AE0E7F0F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1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668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668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668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latin typeface="Times New Roman" pitchFamily="18" charset="0"/>
              </a:defRPr>
            </a:lvl1pPr>
          </a:lstStyle>
          <a:p>
            <a:fld id="{0282CD45-F5C0-451D-922D-BF5D6BD63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72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FFBA586D-BB39-41FA-93CF-327B659760AD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941327E9-B72A-4E58-9B6A-43565A1E005F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676DA585-6393-48CE-A334-558EF288D0FD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7104F594-A49D-4157-9E02-C99EFE951071}" type="slidenum">
              <a:rPr lang="en-US" altLang="en-US" sz="1200">
                <a:latin typeface="Times New Roman" pitchFamily="18" charset="0"/>
              </a:rPr>
              <a:pPr/>
              <a:t>13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9479CD61-085F-4287-8045-761D65FA4F05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8CAA6CF-AF32-4B2D-A9FE-43F421B3DEF5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9072AB8-B437-4153-9140-408CB94450B5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AF0F236C-97B1-448D-86FB-DF9A49067AA5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A085E77-1510-4DFD-B2ED-8191C460F923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C4D1BCB-04F1-4F3A-BD09-0638D6EC4A10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DCDF7BF6-4211-4B00-BA0A-61CE35BA7932}" type="slidenum">
              <a:rPr lang="en-US" altLang="en-US" sz="1200">
                <a:latin typeface="Times New Roman" pitchFamily="18" charset="0"/>
              </a:rPr>
              <a:pPr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E14622D4-6618-4339-8A7E-056A47218F91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E6C9E523-30DF-43DB-95D9-16EAC27A4739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BC75936-2EDE-462B-B8BD-FB27450ED433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473B5C8-E7FB-4E3E-8E12-BAC329AC6D3C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8676747-016C-4554-A48B-A42BB37A1A49}" type="slidenum">
              <a:rPr lang="en-US" altLang="en-US" sz="1200">
                <a:latin typeface="Times New Roman" pitchFamily="18" charset="0"/>
              </a:rPr>
              <a:pPr/>
              <a:t>24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E119785-FF7E-4EE3-916A-D5E60D13576B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9A09D803-A898-4BA3-A2E9-91D02AA2641B}" type="slidenum">
              <a:rPr lang="en-US" altLang="en-US" sz="1200">
                <a:latin typeface="Times New Roman" pitchFamily="18" charset="0"/>
              </a:rPr>
              <a:pPr/>
              <a:t>26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E056B5F-1421-4235-8690-4721F1512B40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79E0294B-06A1-49FE-8596-DEA935773EBD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F9A6F4A5-86EC-4C36-BFEF-614B45BD2CE7}" type="slidenum">
              <a:rPr lang="en-US" altLang="en-US" sz="1200">
                <a:latin typeface="Times New Roman" pitchFamily="18" charset="0"/>
              </a:rPr>
              <a:pPr/>
              <a:t>29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C93C6BE9-4384-4B76-8B38-5A2F754FE44D}" type="slidenum">
              <a:rPr lang="en-US" altLang="en-US" sz="1200">
                <a:latin typeface="Times New Roman" pitchFamily="18" charset="0"/>
              </a:rPr>
              <a:pPr/>
              <a:t>30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86314DB3-BB17-460F-869B-42726CEAE160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C83BC39D-2B79-4E37-8808-EA5DC0F8138C}" type="slidenum">
              <a:rPr lang="en-US" altLang="en-US" sz="1200">
                <a:latin typeface="Times New Roman" pitchFamily="18" charset="0"/>
              </a:rPr>
              <a:pPr/>
              <a:t>31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D16A13C-5618-4314-83AF-253AEB1948AB}" type="slidenum">
              <a:rPr lang="en-US" altLang="en-US" sz="1200">
                <a:latin typeface="Times New Roman" pitchFamily="18" charset="0"/>
              </a:rPr>
              <a:pPr/>
              <a:t>32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EC27D06-72AF-464E-A724-F7D9E8ABEDDA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829BA9BC-4634-426B-9859-84F6D9AAB208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41E6AD57-51F2-4689-B308-9EC198689298}" type="slidenum">
              <a:rPr lang="en-US" altLang="en-US" sz="1200">
                <a:latin typeface="Times New Roman" pitchFamily="18" charset="0"/>
              </a:rPr>
              <a:pPr/>
              <a:t>35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F97D7B51-ECDE-4785-84C8-8EEB9C375DD0}" type="slidenum">
              <a:rPr lang="en-US" altLang="en-US" sz="1200">
                <a:latin typeface="Times New Roman" pitchFamily="18" charset="0"/>
              </a:rPr>
              <a:pPr/>
              <a:t>36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E532C611-02F9-48A5-A96D-7B23A1E04550}" type="slidenum">
              <a:rPr lang="en-US" altLang="en-US" sz="1200">
                <a:latin typeface="Times New Roman" pitchFamily="18" charset="0"/>
              </a:rPr>
              <a:pPr/>
              <a:t>37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CEC9AD96-E7CD-43F0-81FD-70F3E2292460}" type="slidenum">
              <a:rPr lang="en-US" altLang="en-US" sz="1200">
                <a:latin typeface="Times New Roman" pitchFamily="18" charset="0"/>
              </a:rPr>
              <a:pPr/>
              <a:t>41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059208A-6A59-47B9-97AF-286E38878CAE}" type="slidenum">
              <a:rPr lang="en-US" altLang="en-US" sz="1200">
                <a:latin typeface="Times New Roman" pitchFamily="18" charset="0"/>
              </a:rPr>
              <a:pPr/>
              <a:t>42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736AA5A-DE6D-4EB0-A2E6-3F1146D09259}" type="slidenum">
              <a:rPr lang="en-US" altLang="en-US" sz="1200">
                <a:latin typeface="Times New Roman" pitchFamily="18" charset="0"/>
              </a:rPr>
              <a:pPr/>
              <a:t>43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D85FCE5F-7437-4FF0-929E-0427F5C33B53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1E65706-08CE-4AC6-9B27-3A5E00ED6D9F}" type="slidenum">
              <a:rPr lang="en-US" altLang="en-US" sz="1200">
                <a:latin typeface="Times New Roman" pitchFamily="18" charset="0"/>
              </a:rPr>
              <a:pPr/>
              <a:t>44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D50F0048-D34F-4ED3-BABA-8D20D9812A33}" type="slidenum">
              <a:rPr lang="en-US" altLang="en-US" sz="1200">
                <a:latin typeface="Times New Roman" pitchFamily="18" charset="0"/>
              </a:rPr>
              <a:pPr/>
              <a:t>45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7F49AB70-98F5-4B13-BA1C-D8E7C15C6890}" type="slidenum">
              <a:rPr lang="en-US" altLang="en-US" sz="1200">
                <a:latin typeface="Times New Roman" pitchFamily="18" charset="0"/>
              </a:rPr>
              <a:pPr/>
              <a:t>46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9B6D625-46D2-469B-920E-6351A98D73AA}" type="slidenum">
              <a:rPr lang="en-US" altLang="en-US" sz="1200">
                <a:latin typeface="Times New Roman" pitchFamily="18" charset="0"/>
              </a:rPr>
              <a:pPr/>
              <a:t>47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E99EC2C6-AF3E-4275-AF55-18B49C8AEAD9}" type="slidenum">
              <a:rPr lang="en-US" altLang="en-US" sz="1200">
                <a:latin typeface="Times New Roman" pitchFamily="18" charset="0"/>
              </a:rPr>
              <a:pPr/>
              <a:t>48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5E697DB-000F-48E4-A3B5-0DCFED89FC9F}" type="slidenum">
              <a:rPr lang="en-US" altLang="en-US" sz="1200">
                <a:latin typeface="Times New Roman" pitchFamily="18" charset="0"/>
              </a:rPr>
              <a:pPr/>
              <a:t>49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2A3732B7-EC16-43BC-9AE2-C7635C7619CB}" type="slidenum">
              <a:rPr lang="en-US" altLang="en-US" sz="1200">
                <a:latin typeface="Times New Roman" pitchFamily="18" charset="0"/>
              </a:rPr>
              <a:pPr/>
              <a:t>50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92EBF234-6A97-4546-9621-FB6FED4FEE62}" type="slidenum">
              <a:rPr lang="en-US" altLang="en-US" sz="1200">
                <a:latin typeface="Times New Roman" pitchFamily="18" charset="0"/>
              </a:rPr>
              <a:pPr/>
              <a:t>51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C8EC4A94-6F2E-4EB7-A0F1-237289391657}" type="slidenum">
              <a:rPr lang="en-US" altLang="en-US" sz="1200">
                <a:latin typeface="Times New Roman" pitchFamily="18" charset="0"/>
              </a:rPr>
              <a:pPr/>
              <a:t>52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C3605C41-8F45-4727-B6EA-3875F1A4DD06}" type="slidenum">
              <a:rPr lang="en-US" altLang="en-US" sz="1200">
                <a:latin typeface="Times New Roman" pitchFamily="18" charset="0"/>
              </a:rPr>
              <a:pPr/>
              <a:t>53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74AB8CB-1723-4746-BA46-F2E87F58C59B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6103A45-7E57-4BCF-B3A5-22C9C4DFCA96}" type="slidenum">
              <a:rPr lang="en-US" altLang="en-US" sz="1200">
                <a:latin typeface="Times New Roman" pitchFamily="18" charset="0"/>
              </a:rPr>
              <a:pPr/>
              <a:t>54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4EFFF3B5-0860-41E9-AF61-A8DD83E8D3FE}" type="slidenum">
              <a:rPr lang="en-US" altLang="en-US" sz="1200">
                <a:latin typeface="Times New Roman" pitchFamily="18" charset="0"/>
              </a:rPr>
              <a:pPr/>
              <a:t>55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7DAB1AD6-6777-46A3-B963-C98A29A73745}" type="slidenum">
              <a:rPr lang="en-US" altLang="en-US" sz="1200">
                <a:latin typeface="Times New Roman" pitchFamily="18" charset="0"/>
              </a:rPr>
              <a:pPr/>
              <a:t>56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D88CB8CF-3F7E-4621-8200-68FB35FD77F4}" type="slidenum">
              <a:rPr lang="en-US" altLang="en-US" sz="1200">
                <a:latin typeface="Times New Roman" pitchFamily="18" charset="0"/>
              </a:rPr>
              <a:pPr/>
              <a:t>57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9B204FE6-DA36-4844-A14E-870C23C8B126}" type="slidenum">
              <a:rPr lang="en-US" altLang="en-US" sz="1200">
                <a:latin typeface="Times New Roman" pitchFamily="18" charset="0"/>
              </a:rPr>
              <a:pPr/>
              <a:t>58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E1E03D4-4177-4B53-BA8B-D514B6A31958}" type="slidenum">
              <a:rPr lang="en-US" altLang="en-US" sz="1200">
                <a:latin typeface="Times New Roman" pitchFamily="18" charset="0"/>
              </a:rPr>
              <a:pPr/>
              <a:t>59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6E18876-4869-49DC-AC31-6E9C341584FA}" type="slidenum">
              <a:rPr lang="en-US" altLang="en-US" sz="1200">
                <a:latin typeface="Times New Roman" pitchFamily="18" charset="0"/>
              </a:rPr>
              <a:pPr/>
              <a:t>60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70B55B6-87EC-47A7-9E2E-16688C2740EF}" type="slidenum">
              <a:rPr lang="en-US" altLang="en-US" sz="1200">
                <a:latin typeface="Times New Roman" pitchFamily="18" charset="0"/>
              </a:rPr>
              <a:pPr/>
              <a:t>61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43FF766-8631-4150-9629-056EC5DB6CB6}" type="slidenum">
              <a:rPr lang="en-US" altLang="en-US" sz="1200">
                <a:latin typeface="Times New Roman" pitchFamily="18" charset="0"/>
              </a:rPr>
              <a:pPr/>
              <a:t>62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33B650A-4F15-46A0-9F9F-7E7943C41A97}" type="slidenum">
              <a:rPr lang="en-US" altLang="en-US" sz="1200">
                <a:latin typeface="Times New Roman" pitchFamily="18" charset="0"/>
              </a:rPr>
              <a:pPr/>
              <a:t>63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6E16FE2-B89B-46B1-95BA-441881001DDE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99E1113E-EFDE-4866-B3C2-E9BA0F8BF683}" type="slidenum">
              <a:rPr lang="en-US" altLang="en-US" sz="1200">
                <a:latin typeface="Times New Roman" pitchFamily="18" charset="0"/>
              </a:rPr>
              <a:pPr/>
              <a:t>64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2C35447-4BE9-48F6-9BF1-B2A32549BE7E}" type="slidenum">
              <a:rPr lang="en-US" altLang="en-US" sz="1200">
                <a:latin typeface="Times New Roman" pitchFamily="18" charset="0"/>
              </a:rPr>
              <a:pPr/>
              <a:t>65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03DDE3B3-0C6D-4934-8665-58360EF50073}" type="slidenum">
              <a:rPr lang="en-US" altLang="en-US" sz="1200">
                <a:latin typeface="Times New Roman" pitchFamily="18" charset="0"/>
              </a:rPr>
              <a:pPr/>
              <a:t>66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2C953507-9AF0-425C-9576-FCF35EE5AFCC}" type="slidenum">
              <a:rPr lang="en-US" altLang="en-US" sz="1200">
                <a:latin typeface="Times New Roman" pitchFamily="18" charset="0"/>
              </a:rPr>
              <a:pPr/>
              <a:t>67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C9575B5-31C9-4D09-9C04-A676D78956C5}" type="slidenum">
              <a:rPr lang="en-US" altLang="en-US" sz="1200">
                <a:latin typeface="Times New Roman" pitchFamily="18" charset="0"/>
              </a:rPr>
              <a:pPr/>
              <a:t>68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EEEEC071-81A3-4C73-BD18-25188B4EEC57}" type="slidenum">
              <a:rPr lang="en-US" altLang="en-US" sz="1200">
                <a:latin typeface="Times New Roman" pitchFamily="18" charset="0"/>
              </a:rPr>
              <a:pPr/>
              <a:t>69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7381C38-61BA-436E-9430-EC8B5020F183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64CCE02-88E9-4252-BE43-E936CFD7FD90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1F23C6BC-8E95-4CC2-8AB8-AE5408D075D7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3EB23781-4D4D-41BA-B729-DE39665BB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68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8CC6367D-B31A-458F-9CCB-1E5BD3A94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7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63249518-2F19-46D2-BD1E-3B083F893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E9ED8F90-D6C6-447A-AB4A-1BCA1F9EF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6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16C07E34-BFDF-4BEE-8EE1-5753AD56F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9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5280B2D2-2960-4D0F-BC6B-141DCB6A9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0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155C3FDA-1478-46EA-887F-C652C6058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2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4688CAD3-63E8-4571-878A-E5CF02330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1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87AB409F-0BED-422F-B555-BA0300CE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882462A0-A8B3-4048-9C90-1F4BD9F00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1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AF1E952C-332F-4C76-8CFC-78FA11B12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83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2EE94FE9-F393-457F-A38D-58B81FCC3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70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6763" y="6400800"/>
            <a:ext cx="38623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Wireless, Mobile Networks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r>
              <a:rPr lang="en-US" altLang="en-US"/>
              <a:t>6-</a:t>
            </a:r>
            <a:fld id="{1C6A1B27-60AB-4BA9-A3FD-569D2C3BD1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Relationship Id="rId1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8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3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3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4.wmf"/><Relationship Id="rId4" Type="http://schemas.openxmlformats.org/officeDocument/2006/relationships/image" Target="../media/image5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1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Chapter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Wireless and Mobile Networks</a:t>
            </a:r>
            <a:endParaRPr lang="en-US" sz="44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i="1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Computer Networking: A Top Down Approach </a:t>
            </a:r>
            <a: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6</a:t>
            </a:r>
            <a:r>
              <a:rPr lang="en-US" sz="2000" baseline="30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th</a:t>
            </a: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 edition 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Jim Kurose, Keith Ross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Addison-Wesley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March 2012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Arial" pitchFamily="34" charset="0"/>
                <a:cs typeface="Arial" pitchFamily="34" charset="0"/>
              </a:rPr>
              <a:t>A note on the use of these ppt slides:</a:t>
            </a:r>
          </a:p>
          <a:p>
            <a:r>
              <a:rPr lang="en-US" altLang="en-US" sz="1200">
                <a:latin typeface="Arial" pitchFamily="34" charset="0"/>
                <a:cs typeface="Arial" pitchFamily="34" charset="0"/>
              </a:rPr>
              <a:t>We</a:t>
            </a:r>
            <a:r>
              <a:rPr lang="ja-JP" altLang="en-US" sz="120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>
                <a:latin typeface="Arial" pitchFamily="34" charset="0"/>
                <a:cs typeface="Arial" pitchFamily="34" charset="0"/>
              </a:rPr>
              <a:t>re making these slides freely available to all (faculty, students, readers). They</a:t>
            </a:r>
            <a:r>
              <a:rPr lang="ja-JP" altLang="en-US" sz="120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>
                <a:latin typeface="Arial" pitchFamily="34" charset="0"/>
                <a:cs typeface="Arial" pitchFamily="34" charset="0"/>
              </a:rPr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>
                <a:latin typeface="Arial" pitchFamily="34" charset="0"/>
                <a:cs typeface="Arial" pitchFamily="34" charset="0"/>
              </a:rPr>
              <a:t>lot</a:t>
            </a:r>
            <a:r>
              <a:rPr lang="en-US" altLang="ja-JP" sz="1200">
                <a:latin typeface="Arial" pitchFamily="34" charset="0"/>
                <a:cs typeface="Arial" pitchFamily="34" charset="0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>
              <a:latin typeface="Gill Sans MT" pitchFamily="34" charset="0"/>
              <a:cs typeface="Arial" pitchFamily="34" charset="0"/>
            </a:endParaRP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200">
                <a:latin typeface="Arial" pitchFamily="34" charset="0"/>
                <a:cs typeface="Arial" pitchFamily="34" charset="0"/>
              </a:rPr>
              <a:t>If you use these slides (e.g., in a class) that you mention their source (after all, we</a:t>
            </a:r>
            <a:r>
              <a:rPr lang="ja-JP" altLang="en-US" sz="120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>
                <a:latin typeface="Arial" pitchFamily="34" charset="0"/>
                <a:cs typeface="Arial" pitchFamily="34" charset="0"/>
              </a:rPr>
              <a:t>d like people to use our book!)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200">
                <a:latin typeface="Arial" pitchFamily="34" charset="0"/>
                <a:cs typeface="Arial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200">
                <a:latin typeface="Arial" pitchFamily="34" charset="0"/>
                <a:cs typeface="Arial" pitchFamily="34" charset="0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2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en-US" sz="1200">
                <a:latin typeface="Arial" pitchFamily="34" charset="0"/>
                <a:cs typeface="Arial" pitchFamily="34" charset="0"/>
              </a:rPr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altLang="en-US" sz="1200">
                <a:latin typeface="Arial" pitchFamily="34" charset="0"/>
                <a:cs typeface="Arial" pitchFamily="34" charset="0"/>
              </a:rPr>
              <a:t>     J.F Kurose and K.W. Ross, All Rights Reserved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1" descr="6e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</a:rPr>
              <a:t>Wireless, Mobile Networks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AC497FD8-C2EF-4CC7-ADF8-94FABD928849}" type="slidenum">
              <a:rPr lang="en-US" altLang="en-US" sz="1200">
                <a:latin typeface="Arial" pitchFamily="34" charset="0"/>
              </a:rPr>
              <a:pPr/>
              <a:t>1</a:t>
            </a:fld>
            <a:endParaRPr lang="en-US" altLang="en-US" sz="1200">
              <a:latin typeface="Arial" pitchFamily="34" charset="0"/>
            </a:endParaRPr>
          </a:p>
        </p:txBody>
      </p:sp>
      <p:pic>
        <p:nvPicPr>
          <p:cNvPr id="16393" name="Picture 2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9553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8957EEAF-E912-4843-BBF9-E39EAFA15FBB}" type="slidenum">
              <a:rPr lang="en-US" altLang="en-US" sz="1200">
                <a:latin typeface="Arial" pitchFamily="34" charset="0"/>
              </a:rPr>
              <a:pPr/>
              <a:t>10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6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Object 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7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Object 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8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Object 1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49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50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Object 2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51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Object 2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52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Object 2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53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Object 2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54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55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2E85D63C-3A64-4DA4-9E84-CFE79090A31F}" type="slidenum">
              <a:rPr lang="en-US" altLang="en-US" sz="1200">
                <a:latin typeface="Arial" pitchFamily="34" charset="0"/>
              </a:rPr>
              <a:pPr/>
              <a:t>11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Gill Sans MT" charset="0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Gill Sans MT" charset="0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smtClean="0">
                <a:solidFill>
                  <a:srgbClr val="000099"/>
                </a:solidFill>
                <a:latin typeface="Gill Sans MT" charset="0"/>
              </a:rPr>
              <a:t>infrastructure</a:t>
            </a:r>
          </a:p>
          <a:p>
            <a:pPr algn="ctr">
              <a:defRPr/>
            </a:pPr>
            <a:r>
              <a:rPr lang="en-US" sz="2200" smtClean="0">
                <a:solidFill>
                  <a:srgbClr val="000099"/>
                </a:solidFill>
                <a:latin typeface="Gill Sans MT" charset="0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smtClean="0">
                <a:solidFill>
                  <a:srgbClr val="000099"/>
                </a:solidFill>
                <a:latin typeface="Gill Sans MT" charset="0"/>
              </a:rPr>
              <a:t>no</a:t>
            </a:r>
          </a:p>
          <a:p>
            <a:pPr algn="ctr">
              <a:defRPr/>
            </a:pPr>
            <a:r>
              <a:rPr lang="en-US" sz="2200" smtClean="0">
                <a:solidFill>
                  <a:srgbClr val="000099"/>
                </a:solidFill>
                <a:latin typeface="Gill Sans MT" charset="0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Gill Sans MT" charset="0"/>
              </a:rPr>
              <a:t>host connects to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base station (WiFi,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WiMAX, cellular)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which connects to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Gill Sans MT" charset="0"/>
              </a:rPr>
              <a:t>no base station, no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connection to larger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Internet (Bluetooth,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480050" y="2133600"/>
            <a:ext cx="21272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Gill Sans MT" charset="0"/>
              </a:rPr>
              <a:t>host may have to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relay through several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wireless nodes to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connect to larger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Internet: </a:t>
            </a:r>
            <a:r>
              <a:rPr lang="en-US" i="1" smtClean="0">
                <a:latin typeface="Gill Sans MT" charset="0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Gill Sans MT" charset="0"/>
              </a:rPr>
              <a:t>no base station, no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connection to larger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Internet. May have to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relay to reach other 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a given wireless node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MANET, VANET</a:t>
            </a:r>
            <a:endParaRPr lang="en-US" i="1" smtClean="0">
              <a:latin typeface="Gill Sans MT" charset="0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ill Sans MT" charset="0"/>
              <a:ea typeface="ＭＳ Ｐゴシック" charset="0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386DEA90-A63D-4171-814E-E488CB22B98F}" type="slidenum">
              <a:rPr lang="en-US" altLang="en-US" sz="1200">
                <a:latin typeface="Arial" pitchFamily="34" charset="0"/>
              </a:rPr>
              <a:pPr/>
              <a:t>12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6.1</a:t>
            </a:r>
            <a:r>
              <a:rPr lang="en-US" altLang="en-US" sz="2400" smtClean="0">
                <a:ea typeface="ＭＳ Ｐゴシック" pitchFamily="34" charset="-128"/>
              </a:rPr>
              <a:t> 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u="sng" smtClean="0">
                <a:solidFill>
                  <a:srgbClr val="000099"/>
                </a:solidFill>
                <a:ea typeface="ＭＳ Ｐゴシック" pitchFamily="34" charset="-128"/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C00000"/>
                </a:solidFill>
                <a:ea typeface="ＭＳ Ｐゴシック" pitchFamily="34" charset="-128"/>
              </a:rPr>
              <a:t>6.2 Wireless links, characteristics</a:t>
            </a:r>
          </a:p>
          <a:p>
            <a:pPr lvl="1"/>
            <a:r>
              <a:rPr lang="en-US" altLang="en-US" sz="2000" smtClean="0">
                <a:solidFill>
                  <a:srgbClr val="C00000"/>
                </a:solidFill>
                <a:ea typeface="ＭＳ Ｐゴシック" pitchFamily="34" charset="-128"/>
              </a:rPr>
              <a:t>CDMA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6.3 </a:t>
            </a:r>
            <a:r>
              <a:rPr lang="en-US" altLang="en-US" sz="2400" smtClean="0">
                <a:ea typeface="ＭＳ Ｐゴシック" pitchFamily="34" charset="-128"/>
              </a:rPr>
              <a:t>IEEE 802.11 wireless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alt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Cellular Internet Access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standards (e.g., GSM)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6.5</a:t>
            </a:r>
            <a:r>
              <a:rPr lang="en-US" sz="2400" dirty="0" smtClean="0">
                <a:ea typeface="+mn-ea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6.6</a:t>
            </a:r>
            <a:r>
              <a:rPr lang="en-US" sz="2400" dirty="0" smtClean="0">
                <a:ea typeface="+mn-ea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6.7</a:t>
            </a:r>
            <a:r>
              <a:rPr lang="en-US" sz="2400" dirty="0" smtClean="0">
                <a:ea typeface="+mn-ea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6.8</a:t>
            </a:r>
            <a:r>
              <a:rPr lang="en-US" sz="2400" dirty="0" smtClean="0">
                <a:ea typeface="+mn-ea"/>
              </a:rPr>
              <a:t> Mobility and higher-layer protocols</a:t>
            </a:r>
          </a:p>
          <a:p>
            <a:pPr>
              <a:defRPr/>
            </a:pPr>
            <a:endParaRPr lang="en-US" sz="24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6.9</a:t>
            </a:r>
            <a:r>
              <a:rPr lang="en-US" sz="24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Summary</a:t>
            </a: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24C2DD4D-B0E6-4B76-955B-C12580CB602A}" type="slidenum">
              <a:rPr lang="en-US" altLang="en-US" sz="1200">
                <a:latin typeface="Arial" pitchFamily="34" charset="0"/>
              </a:rPr>
              <a:pPr/>
              <a:t>13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i="1" smtClean="0">
                <a:solidFill>
                  <a:srgbClr val="C00000"/>
                </a:solidFill>
                <a:ea typeface="ＭＳ Ｐゴシック" pitchFamily="34" charset="-128"/>
              </a:rPr>
              <a:t>important </a:t>
            </a:r>
            <a:r>
              <a:rPr lang="en-US" altLang="en-US" smtClean="0">
                <a:ea typeface="ＭＳ Ｐゴシック" pitchFamily="34" charset="-128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i="1" smtClean="0">
                <a:solidFill>
                  <a:srgbClr val="C00000"/>
                </a:solidFill>
                <a:ea typeface="ＭＳ Ｐゴシック" pitchFamily="34" charset="-128"/>
              </a:rPr>
              <a:t>decreased signal strength: </a:t>
            </a:r>
            <a:r>
              <a:rPr lang="en-US" altLang="en-US" sz="2600" smtClean="0">
                <a:ea typeface="ＭＳ Ｐゴシック" pitchFamily="34" charset="-128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altLang="en-US" sz="2600" i="1" smtClean="0">
                <a:solidFill>
                  <a:srgbClr val="C00000"/>
                </a:solidFill>
                <a:ea typeface="ＭＳ Ｐゴシック" pitchFamily="34" charset="-128"/>
              </a:rPr>
              <a:t>interference from other sources: </a:t>
            </a:r>
            <a:r>
              <a:rPr lang="en-US" altLang="en-US" sz="2600" smtClean="0">
                <a:ea typeface="ＭＳ Ｐゴシック" pitchFamily="34" charset="-128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altLang="en-US" sz="2600" i="1" smtClean="0">
                <a:solidFill>
                  <a:srgbClr val="C00000"/>
                </a:solidFill>
                <a:ea typeface="ＭＳ Ｐゴシック" pitchFamily="34" charset="-128"/>
              </a:rPr>
              <a:t>multipath propagation: </a:t>
            </a:r>
            <a:r>
              <a:rPr lang="en-US" altLang="en-US" sz="2600" smtClean="0">
                <a:ea typeface="ＭＳ Ｐゴシック" pitchFamily="34" charset="-128"/>
              </a:rPr>
              <a:t>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>
                <a:ea typeface="ＭＳ Ｐゴシック" pitchFamily="34" charset="-128"/>
              </a:rPr>
              <a:t>…. make communication across (even a point to point) wireless link much more </a:t>
            </a:r>
            <a:r>
              <a:rPr lang="ja-JP" altLang="en-US" sz="2600" smtClean="0">
                <a:ea typeface="ＭＳ Ｐゴシック" pitchFamily="34" charset="-128"/>
              </a:rPr>
              <a:t>“</a:t>
            </a:r>
            <a:r>
              <a:rPr lang="en-US" altLang="ja-JP" sz="2600" smtClean="0">
                <a:ea typeface="ＭＳ Ｐゴシック" pitchFamily="34" charset="-128"/>
              </a:rPr>
              <a:t>difficult</a:t>
            </a:r>
            <a:r>
              <a:rPr lang="ja-JP" altLang="en-US" sz="2600" smtClean="0">
                <a:ea typeface="ＭＳ Ｐゴシック" pitchFamily="34" charset="-128"/>
              </a:rPr>
              <a:t>”</a:t>
            </a:r>
            <a:r>
              <a:rPr lang="en-US" altLang="ja-JP" sz="260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A8F286C2-7AEE-46E4-A2B9-ABF89E7B2969}" type="slidenum">
              <a:rPr lang="en-US" altLang="en-US" sz="1200">
                <a:latin typeface="Arial" pitchFamily="34" charset="0"/>
              </a:rPr>
              <a:pPr/>
              <a:t>14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SNR: signal-to-noise ratio</a:t>
            </a:r>
          </a:p>
          <a:p>
            <a:pPr lvl="1"/>
            <a:r>
              <a:rPr lang="en-US" altLang="en-US" sz="2200" smtClean="0">
                <a:ea typeface="ＭＳ Ｐゴシック" pitchFamily="34" charset="-128"/>
              </a:rPr>
              <a:t>larger SNR – easier to extract signal from noise (a </a:t>
            </a:r>
            <a:r>
              <a:rPr lang="ja-JP" altLang="en-US" sz="2200" smtClean="0">
                <a:ea typeface="ＭＳ Ｐゴシック" pitchFamily="34" charset="-128"/>
              </a:rPr>
              <a:t>“</a:t>
            </a:r>
            <a:r>
              <a:rPr lang="en-US" altLang="ja-JP" sz="2200" smtClean="0">
                <a:ea typeface="ＭＳ Ｐゴシック" pitchFamily="34" charset="-128"/>
              </a:rPr>
              <a:t>good thing</a:t>
            </a:r>
            <a:r>
              <a:rPr lang="ja-JP" altLang="en-US" sz="2200" smtClean="0">
                <a:ea typeface="ＭＳ Ｐゴシック" pitchFamily="34" charset="-128"/>
              </a:rPr>
              <a:t>”</a:t>
            </a:r>
            <a:r>
              <a:rPr lang="en-US" altLang="ja-JP" sz="2200" smtClean="0">
                <a:ea typeface="ＭＳ Ｐゴシック" pitchFamily="34" charset="-128"/>
              </a:rPr>
              <a:t>)</a:t>
            </a:r>
          </a:p>
          <a:p>
            <a:r>
              <a:rPr lang="en-US" altLang="en-US" sz="2400" i="1" smtClean="0">
                <a:solidFill>
                  <a:srgbClr val="C00000"/>
                </a:solidFill>
                <a:ea typeface="ＭＳ Ｐゴシック" pitchFamily="34" charset="-128"/>
              </a:rPr>
              <a:t>SNR versus BER tradeoffs</a:t>
            </a:r>
          </a:p>
          <a:p>
            <a:pPr lvl="1"/>
            <a:r>
              <a:rPr lang="en-US" altLang="en-US" sz="2000" i="1" smtClean="0">
                <a:solidFill>
                  <a:srgbClr val="000099"/>
                </a:solidFill>
                <a:ea typeface="ＭＳ Ｐゴシック" pitchFamily="34" charset="-128"/>
              </a:rPr>
              <a:t>given physical layer:</a:t>
            </a:r>
            <a:r>
              <a:rPr lang="en-US" altLang="en-US" sz="2000" smtClean="0">
                <a:ea typeface="ＭＳ Ｐゴシック" pitchFamily="34" charset="-128"/>
              </a:rPr>
              <a:t> increase power -&gt; increase SNR-&gt;decrease BER</a:t>
            </a:r>
          </a:p>
          <a:p>
            <a:pPr lvl="1"/>
            <a:r>
              <a:rPr lang="en-US" altLang="en-US" sz="2000" i="1" smtClean="0">
                <a:solidFill>
                  <a:srgbClr val="000099"/>
                </a:solidFill>
                <a:ea typeface="ＭＳ Ｐゴシック" pitchFamily="34" charset="-128"/>
              </a:rPr>
              <a:t>given SNR:</a:t>
            </a:r>
            <a:r>
              <a:rPr lang="en-US" altLang="en-US" sz="2000" smtClean="0">
                <a:ea typeface="ＭＳ Ｐゴシック" pitchFamily="34" charset="-128"/>
              </a:rPr>
              <a:t> choose physical layer that meets BER requirement, giving highest thruput</a:t>
            </a:r>
          </a:p>
          <a:p>
            <a:pPr lvl="2"/>
            <a:r>
              <a:rPr lang="en-US" altLang="en-US" smtClean="0">
                <a:latin typeface="Gill Sans MT" pitchFamily="34" charset="0"/>
                <a:ea typeface="ＭＳ Ｐゴシック" pitchFamily="34" charset="-128"/>
              </a:rPr>
              <a:t>SNR may change with mobility: dynamically adapt physical layer (modulation technique, rate) </a:t>
            </a:r>
          </a:p>
          <a:p>
            <a:pPr lvl="1"/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20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30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40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Gill Sans MT" charset="0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7E1E76C0-FA81-485F-B6C2-9BD4B7F7E765}" type="slidenum">
              <a:rPr lang="en-US" altLang="en-US" sz="1200">
                <a:latin typeface="Arial" pitchFamily="34" charset="0"/>
              </a:rPr>
              <a:pPr/>
              <a:t>15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>
              <a:latin typeface="Comic Sans MS" charset="0"/>
              <a:ea typeface="ＭＳ Ｐゴシック" charset="0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ja-JP" alt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signal</a:t>
            </a:r>
          </a:p>
          <a:p>
            <a:r>
              <a:rPr lang="en-US" altLang="en-US" sz="1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ja-JP" alt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 signal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77FDAAB-79C5-4910-941F-FBE62C6AEF45}" type="slidenum">
              <a:rPr lang="en-US" altLang="en-US" sz="1200">
                <a:latin typeface="Arial" pitchFamily="34" charset="0"/>
              </a:rPr>
              <a:pPr/>
              <a:t>16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ea typeface="ＭＳ Ｐゴシック" pitchFamily="34" charset="-128"/>
              </a:rPr>
              <a:t>unique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code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</a:pPr>
            <a:r>
              <a:rPr lang="en-US" altLang="en-US" smtClean="0">
                <a:ea typeface="ＭＳ Ｐゴシック" pitchFamily="34" charset="-128"/>
              </a:rPr>
              <a:t>all users share same frequency, but each user has own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chipping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sequence (i.e., code) to encode data</a:t>
            </a:r>
          </a:p>
          <a:p>
            <a:pPr lvl="1">
              <a:lnSpc>
                <a:spcPct val="80000"/>
              </a:lnSpc>
            </a:pPr>
            <a:r>
              <a:rPr lang="en-US" altLang="en-US" smtClean="0">
                <a:ea typeface="ＭＳ Ｐゴシック" pitchFamily="34" charset="-128"/>
              </a:rPr>
              <a:t>allows multiple users to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coexist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and transmit simultaneously with minimal interference (if codes are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orthogonal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i="1" smtClean="0">
                <a:solidFill>
                  <a:srgbClr val="C00000"/>
                </a:solidFill>
                <a:ea typeface="ＭＳ Ｐゴシック" pitchFamily="34" charset="-128"/>
              </a:rPr>
              <a:t>encoded signal</a:t>
            </a:r>
            <a:r>
              <a:rPr lang="en-US" altLang="en-US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altLang="en-US" i="1" smtClean="0">
                <a:solidFill>
                  <a:srgbClr val="C00000"/>
                </a:solidFill>
                <a:ea typeface="ＭＳ Ｐゴシック" pitchFamily="34" charset="-128"/>
              </a:rPr>
              <a:t>decoding:</a:t>
            </a:r>
            <a:r>
              <a:rPr lang="en-US" altLang="en-US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inner-product of encoded signal and chipping sequence</a:t>
            </a:r>
          </a:p>
          <a:p>
            <a:pPr>
              <a:lnSpc>
                <a:spcPct val="80000"/>
              </a:lnSpc>
            </a:pPr>
            <a:endParaRPr lang="en-US" altLang="en-US" sz="3200" smtClean="0">
              <a:ea typeface="ＭＳ Ｐゴシック" pitchFamily="34" charset="-128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8318001F-9FF1-472E-9D90-459466898F56}" type="slidenum">
              <a:rPr lang="en-US" altLang="en-US" sz="1200">
                <a:latin typeface="Arial" pitchFamily="34" charset="0"/>
              </a:rPr>
              <a:pPr/>
              <a:t>17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CDMA encode/decode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smtClean="0">
                  <a:latin typeface="Arial" charset="0"/>
                  <a:cs typeface="Arial" charset="0"/>
                </a:rPr>
                <a:t>1</a:t>
              </a:r>
              <a:r>
                <a:rPr lang="en-US" sz="120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Z</a:t>
            </a:r>
            <a:r>
              <a:rPr lang="en-US" baseline="-25000" smtClean="0">
                <a:latin typeface="Arial" charset="0"/>
                <a:cs typeface="Arial" charset="0"/>
              </a:rPr>
              <a:t>i,m</a:t>
            </a:r>
            <a:r>
              <a:rPr lang="en-US" smtClean="0">
                <a:latin typeface="Arial" charset="0"/>
                <a:cs typeface="Arial" charset="0"/>
              </a:rPr>
              <a:t>= d</a:t>
            </a:r>
            <a:r>
              <a:rPr lang="en-US" baseline="-25000" smtClean="0">
                <a:latin typeface="Arial" charset="0"/>
                <a:cs typeface="Arial" charset="0"/>
              </a:rPr>
              <a:t>i</a:t>
            </a:r>
            <a:r>
              <a:rPr lang="en-US" sz="2400" baseline="30000" smtClean="0">
                <a:latin typeface="Arial" charset="0"/>
                <a:cs typeface="Arial" charset="0"/>
              </a:rPr>
              <a:t>.</a:t>
            </a:r>
            <a:r>
              <a:rPr lang="en-US" smtClean="0">
                <a:latin typeface="Arial" charset="0"/>
                <a:cs typeface="Arial" charset="0"/>
              </a:rPr>
              <a:t>c</a:t>
            </a:r>
            <a:r>
              <a:rPr lang="en-US" baseline="-2500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smtClean="0">
                  <a:latin typeface="Arial" charset="0"/>
                  <a:cs typeface="Arial" charset="0"/>
                </a:rPr>
                <a:t>0</a:t>
              </a:r>
              <a:r>
                <a:rPr lang="en-US" sz="120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smtClean="0">
                  <a:latin typeface="Arial" charset="0"/>
                  <a:cs typeface="Arial" charset="0"/>
                </a:rPr>
                <a:t>1</a:t>
              </a:r>
              <a:r>
                <a:rPr lang="en-US" sz="120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smtClean="0">
                  <a:latin typeface="Arial" charset="0"/>
                  <a:cs typeface="Arial" charset="0"/>
                </a:rPr>
                <a:t>0</a:t>
              </a:r>
              <a:r>
                <a:rPr lang="en-US" sz="120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>
                        <a:latin typeface="Comic Sans MS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D</a:t>
              </a:r>
              <a:r>
                <a:rPr lang="en-US" baseline="-25000" smtClean="0">
                  <a:latin typeface="Arial" charset="0"/>
                  <a:cs typeface="Arial" charset="0"/>
                </a:rPr>
                <a:t>i </a:t>
              </a:r>
              <a:r>
                <a:rPr lang="en-US" smtClean="0">
                  <a:latin typeface="Arial" charset="0"/>
                  <a:cs typeface="Arial" charset="0"/>
                </a:rPr>
                <a:t>= </a:t>
              </a:r>
              <a:r>
                <a:rPr lang="en-US" sz="280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smtClean="0">
                  <a:latin typeface="Arial" charset="0"/>
                  <a:cs typeface="Arial" charset="0"/>
                </a:rPr>
                <a:t> </a:t>
              </a:r>
              <a:r>
                <a:rPr lang="en-US" smtClean="0">
                  <a:latin typeface="Arial" charset="0"/>
                  <a:cs typeface="Arial" charset="0"/>
                </a:rPr>
                <a:t>Z</a:t>
              </a:r>
              <a:r>
                <a:rPr lang="en-US" baseline="-2500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smtClean="0">
                  <a:latin typeface="Arial" charset="0"/>
                  <a:cs typeface="Arial" charset="0"/>
                </a:rPr>
                <a:t>.</a:t>
              </a:r>
              <a:r>
                <a:rPr lang="en-US" smtClean="0">
                  <a:latin typeface="Arial" charset="0"/>
                  <a:cs typeface="Arial" charset="0"/>
                </a:rPr>
                <a:t>c</a:t>
              </a:r>
              <a:r>
                <a:rPr lang="en-US" baseline="-2500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5E89D786-04EC-4554-BB75-A82368AA9F8D}" type="slidenum">
              <a:rPr lang="en-US" altLang="en-US" sz="1200">
                <a:latin typeface="Arial" pitchFamily="34" charset="0"/>
              </a:rPr>
              <a:pPr/>
              <a:t>18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CDMA: two-sender interference</a:t>
            </a:r>
            <a:endParaRPr lang="en-US">
              <a:latin typeface="Gill Sans MT" charset="0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>
                <a:solidFill>
                  <a:srgbClr val="000099"/>
                </a:solidFill>
                <a:latin typeface="Gill Sans MT" pitchFamily="34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>
                <a:solidFill>
                  <a:srgbClr val="000099"/>
                </a:solidFill>
                <a:latin typeface="Gill Sans MT" pitchFamily="34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>
                <a:solidFill>
                  <a:srgbClr val="000099"/>
                </a:solidFill>
                <a:latin typeface="Gill Sans MT" pitchFamily="34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800" i="1">
                <a:solidFill>
                  <a:srgbClr val="000099"/>
                </a:solidFill>
                <a:latin typeface="Gill Sans MT" pitchFamily="34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0A568E7B-2B47-4850-96D3-AF1E054A9CCE}" type="slidenum">
              <a:rPr lang="en-US" altLang="en-US" sz="1200">
                <a:latin typeface="Arial" pitchFamily="34" charset="0"/>
              </a:rPr>
              <a:pPr/>
              <a:t>19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outline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6.1</a:t>
            </a:r>
            <a:r>
              <a:rPr lang="en-US" altLang="en-US" sz="2400" smtClean="0">
                <a:ea typeface="ＭＳ Ｐゴシック" pitchFamily="34" charset="-128"/>
              </a:rPr>
              <a:t> 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u="sng" smtClean="0">
                <a:solidFill>
                  <a:srgbClr val="000099"/>
                </a:solidFill>
                <a:ea typeface="ＭＳ Ｐゴシック" pitchFamily="34" charset="-128"/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6.2</a:t>
            </a:r>
            <a:r>
              <a:rPr lang="en-US" altLang="en-US" sz="24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Wireless links, characteristics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CDMA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C00000"/>
                </a:solidFill>
                <a:ea typeface="ＭＳ Ｐゴシック" pitchFamily="34" charset="-128"/>
              </a:rPr>
              <a:t>6.3 IEEE 802.11 wireless LANs (</a:t>
            </a:r>
            <a:r>
              <a:rPr lang="ja-JP" altLang="en-US" sz="2400" smtClean="0">
                <a:solidFill>
                  <a:srgbClr val="C00000"/>
                </a:solidFill>
                <a:ea typeface="ＭＳ Ｐゴシック" pitchFamily="34" charset="-128"/>
              </a:rPr>
              <a:t>“</a:t>
            </a:r>
            <a:r>
              <a:rPr lang="en-US" altLang="ja-JP" sz="2400" smtClean="0">
                <a:solidFill>
                  <a:srgbClr val="C00000"/>
                </a:solidFill>
                <a:ea typeface="ＭＳ Ｐゴシック" pitchFamily="34" charset="-128"/>
              </a:rPr>
              <a:t>Wi-Fi</a:t>
            </a:r>
            <a:r>
              <a:rPr lang="ja-JP" altLang="en-US" sz="2400" smtClean="0">
                <a:solidFill>
                  <a:srgbClr val="C00000"/>
                </a:solidFill>
                <a:ea typeface="ＭＳ Ｐゴシック" pitchFamily="34" charset="-128"/>
              </a:rPr>
              <a:t>”</a:t>
            </a:r>
            <a:r>
              <a:rPr lang="en-US" altLang="ja-JP" sz="2400" smtClean="0">
                <a:solidFill>
                  <a:srgbClr val="C00000"/>
                </a:solidFill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alt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Cellular Internet Access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standards (e.g., GSM)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6.5</a:t>
            </a:r>
            <a:r>
              <a:rPr lang="en-US" sz="2400" dirty="0" smtClean="0">
                <a:ea typeface="+mn-ea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6.6</a:t>
            </a:r>
            <a:r>
              <a:rPr lang="en-US" sz="2400" dirty="0" smtClean="0">
                <a:ea typeface="+mn-ea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6.7</a:t>
            </a:r>
            <a:r>
              <a:rPr lang="en-US" sz="2400" dirty="0" smtClean="0">
                <a:ea typeface="+mn-ea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6.8</a:t>
            </a:r>
            <a:r>
              <a:rPr lang="en-US" sz="2400" dirty="0" smtClean="0">
                <a:ea typeface="+mn-ea"/>
              </a:rPr>
              <a:t> Mobility and higher-layer protocols</a:t>
            </a:r>
          </a:p>
          <a:p>
            <a:pPr>
              <a:defRPr/>
            </a:pPr>
            <a:endParaRPr lang="en-US" sz="24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6.9</a:t>
            </a:r>
            <a:r>
              <a:rPr lang="en-US" sz="24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Summary</a:t>
            </a:r>
          </a:p>
        </p:txBody>
      </p:sp>
      <p:pic>
        <p:nvPicPr>
          <p:cNvPr id="52230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 charset="0"/>
              </a:rPr>
              <a:t>Wireless, Mobile Networks</a:t>
            </a:r>
          </a:p>
        </p:txBody>
      </p:sp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9691094E-B9A4-40DA-829C-9F593A6F04CE}" type="slidenum">
              <a:rPr lang="en-US" altLang="en-US" sz="1200">
                <a:latin typeface="Arial" pitchFamily="34" charset="0"/>
              </a:rPr>
              <a:pPr/>
              <a:t>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</a:rPr>
              <a:t>subscribers (5-to-1)!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</a:rPr>
              <a:t># wireless Internet-connected devices </a:t>
            </a:r>
            <a:r>
              <a:rPr lang="en-US" sz="2400" dirty="0" smtClean="0">
                <a:latin typeface="Gill Sans MT" charset="0"/>
              </a:rPr>
              <a:t>equals # </a:t>
            </a:r>
            <a:r>
              <a:rPr lang="en-US" sz="2400" dirty="0" err="1">
                <a:latin typeface="Gill Sans MT" charset="0"/>
              </a:rPr>
              <a:t>wireline</a:t>
            </a:r>
            <a:r>
              <a:rPr lang="en-US" sz="2400" dirty="0">
                <a:latin typeface="Gill Sans MT" charset="0"/>
              </a:rPr>
              <a:t> Internet-connected devices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</a:rPr>
              <a:t>two important (but different) challenges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C2DCBCA2-EB91-4019-ACC9-62008E109E93}" type="slidenum">
              <a:rPr lang="en-US" altLang="en-US" sz="1200">
                <a:latin typeface="Arial" pitchFamily="34" charset="0"/>
              </a:rPr>
              <a:pPr/>
              <a:t>20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</a:rPr>
              <a:t>802.11b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2.4-5 GHz unlicensed spectrum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up to 11 Mbps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802.11a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802.11g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802.11n: </a:t>
            </a:r>
            <a:r>
              <a:rPr lang="en-US" sz="2400">
                <a:latin typeface="Gill Sans MT" charset="0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all use CSMA/CA for multiple access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80AC06CC-9DF6-4BF3-9105-7E473111238F}" type="slidenum">
              <a:rPr lang="en-US" altLang="en-US" sz="1200">
                <a:latin typeface="Arial" pitchFamily="34" charset="0"/>
              </a:rPr>
              <a:pPr/>
              <a:t>21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>
                <a:latin typeface="Gill Sans MT" pitchFamily="34" charset="0"/>
              </a:rPr>
              <a:t>wireless host communicates with base station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>
                <a:solidFill>
                  <a:srgbClr val="C00000"/>
                </a:solidFill>
                <a:latin typeface="Gill Sans MT" pitchFamily="34" charset="0"/>
              </a:rPr>
              <a:t>base station = access point (AP)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>
                <a:solidFill>
                  <a:srgbClr val="C00000"/>
                </a:solidFill>
                <a:latin typeface="Gill Sans MT" pitchFamily="34" charset="0"/>
              </a:rPr>
              <a:t>Basic Service Set (BSS) </a:t>
            </a:r>
            <a:r>
              <a:rPr lang="en-US" altLang="en-US">
                <a:latin typeface="Gill Sans MT" pitchFamily="34" charset="0"/>
              </a:rPr>
              <a:t>(aka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cell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) in infrastructure mode contains:</a:t>
            </a:r>
          </a:p>
          <a:p>
            <a:pPr lvl="1">
              <a:lnSpc>
                <a:spcPts val="2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>
                <a:latin typeface="Gill Sans MT" pitchFamily="34" charset="0"/>
              </a:rPr>
              <a:t>wireless hosts</a:t>
            </a:r>
          </a:p>
          <a:p>
            <a:pPr lvl="1">
              <a:lnSpc>
                <a:spcPts val="2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>
                <a:latin typeface="Gill Sans MT" pitchFamily="34" charset="0"/>
              </a:rPr>
              <a:t>access point (AP): base station</a:t>
            </a:r>
          </a:p>
          <a:p>
            <a:pPr lvl="1">
              <a:lnSpc>
                <a:spcPts val="2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>
                <a:latin typeface="Gill Sans MT" pitchFamily="34" charset="0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381E0835-AF18-47B9-A2F0-23440267507E}" type="slidenum">
              <a:rPr lang="en-US" altLang="en-US" sz="1200">
                <a:latin typeface="Arial" pitchFamily="34" charset="0"/>
              </a:rPr>
              <a:pPr/>
              <a:t>22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host: must </a:t>
            </a:r>
            <a:r>
              <a:rPr lang="en-US" altLang="en-US" i="1" smtClean="0">
                <a:solidFill>
                  <a:srgbClr val="C00000"/>
                </a:solidFill>
                <a:ea typeface="ＭＳ Ｐゴシック" pitchFamily="34" charset="-128"/>
              </a:rPr>
              <a:t>associate</a:t>
            </a:r>
            <a:r>
              <a:rPr lang="en-US" altLang="en-US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with an AP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scans channels, listening for </a:t>
            </a:r>
            <a:r>
              <a:rPr lang="en-US" altLang="en-US" i="1" smtClean="0">
                <a:ea typeface="ＭＳ Ｐゴシック" pitchFamily="34" charset="-128"/>
              </a:rPr>
              <a:t>beacon frames</a:t>
            </a:r>
            <a:r>
              <a:rPr lang="en-US" altLang="en-US" smtClean="0">
                <a:ea typeface="ＭＳ Ｐゴシック" pitchFamily="34" charset="-128"/>
              </a:rPr>
              <a:t> containing AP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name (SSID) and MAC address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may perform authentication [Chapter 8]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will typically run DHCP to get IP address in AP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subnet</a:t>
            </a:r>
          </a:p>
          <a:p>
            <a:pPr>
              <a:lnSpc>
                <a:spcPct val="90000"/>
              </a:lnSpc>
            </a:pP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EC854CFB-A05B-4AF9-B4B1-0487A9EF4200}" type="slidenum">
              <a:rPr lang="en-US" altLang="en-US" sz="1200">
                <a:latin typeface="Arial" pitchFamily="34" charset="0"/>
              </a:rPr>
              <a:pPr/>
              <a:t>23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>
              <a:latin typeface="Comic Sans MS" charset="0"/>
              <a:ea typeface="ＭＳ Ｐゴシック" charset="0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>
              <a:latin typeface="Arial" charset="0"/>
              <a:ea typeface="ＭＳ Ｐゴシック" charset="0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smtClean="0">
              <a:latin typeface="Arial" charset="0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latin typeface="Arial" charset="0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latin typeface="Arial" charset="0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latin typeface="Arial" charset="0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smtClean="0">
                  <a:latin typeface="Arial" charset="0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smtClean="0">
                <a:solidFill>
                  <a:srgbClr val="C00000"/>
                </a:solidFill>
                <a:latin typeface="Gill Sans MT" charset="0"/>
              </a:rPr>
              <a:t>passive scanning:</a:t>
            </a:r>
            <a:r>
              <a:rPr lang="en-US" sz="2400" u="sng" smtClean="0">
                <a:solidFill>
                  <a:srgbClr val="C00000"/>
                </a:solidFill>
                <a:latin typeface="Gill Sans MT" charset="0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smtClean="0">
                <a:latin typeface="Gill Sans MT" charset="0"/>
              </a:rPr>
              <a:t>beacon frames sent from APs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smtClean="0">
                <a:latin typeface="Gill Sans MT" charset="0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smtClean="0">
                <a:latin typeface="Gill Sans MT" charset="0"/>
              </a:rPr>
              <a:t>association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smtClean="0">
                <a:latin typeface="Arial" charset="0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smtClean="0">
                <a:latin typeface="Arial" charset="0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smtClean="0">
                    <a:latin typeface="Arial" charset="0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smtClean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smtClean="0"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smtClean="0"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smtClean="0">
                  <a:solidFill>
                    <a:srgbClr val="C00000"/>
                  </a:solidFill>
                  <a:latin typeface="Gill Sans MT" charset="0"/>
                </a:rPr>
                <a:t>active  scanning</a:t>
              </a:r>
              <a:r>
                <a:rPr lang="en-US" sz="2400" smtClean="0">
                  <a:solidFill>
                    <a:srgbClr val="C00000"/>
                  </a:solidFill>
                  <a:latin typeface="Gill Sans MT" charset="0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smtClean="0">
                  <a:latin typeface="Arial" charset="0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smtClean="0">
                  <a:latin typeface="Arial" charset="0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smtClean="0">
                  <a:latin typeface="Arial" charset="0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smtClean="0">
                  <a:latin typeface="Arial" charset="0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0638" y="6400800"/>
            <a:ext cx="2068512" cy="3222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4E477397-AB87-4EC9-AC08-4CF4BCA3F18D}" type="slidenum">
              <a:rPr lang="en-US" altLang="en-US" sz="1200">
                <a:latin typeface="Arial" pitchFamily="34" charset="0"/>
              </a:rPr>
              <a:pPr/>
              <a:t>24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avoid collisions: 2</a:t>
            </a:r>
            <a:r>
              <a:rPr lang="en-US" altLang="en-US" sz="2400" baseline="30000" smtClean="0">
                <a:ea typeface="ＭＳ Ｐゴシック" pitchFamily="34" charset="-128"/>
              </a:rPr>
              <a:t>+</a:t>
            </a:r>
            <a:r>
              <a:rPr lang="en-US" altLang="en-US" sz="2400" smtClean="0">
                <a:ea typeface="ＭＳ Ｐゴシック" pitchFamily="34" charset="-128"/>
              </a:rPr>
              <a:t> nodes </a:t>
            </a:r>
            <a:r>
              <a:rPr lang="en-US" altLang="en-US" sz="2400" smtClean="0">
                <a:ea typeface="ＭＳ Ｐゴシック" pitchFamily="34" charset="-128"/>
                <a:sym typeface="Symbol" pitchFamily="18" charset="2"/>
              </a:rPr>
              <a:t>transmitting at same time</a:t>
            </a:r>
          </a:p>
          <a:p>
            <a:r>
              <a:rPr lang="en-US" altLang="en-US" sz="2400" smtClean="0">
                <a:ea typeface="ＭＳ Ｐゴシック" pitchFamily="34" charset="-128"/>
                <a:sym typeface="Symbol" pitchFamily="18" charset="2"/>
              </a:rPr>
              <a:t>802.11: CSMA - sense before transmitting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don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collide with ongoing transmission by other node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802.11: </a:t>
            </a:r>
            <a:r>
              <a:rPr lang="en-US" altLang="en-US" sz="2400" i="1" smtClean="0">
                <a:ea typeface="ＭＳ Ｐゴシック" pitchFamily="34" charset="-128"/>
              </a:rPr>
              <a:t>no</a:t>
            </a:r>
            <a:r>
              <a:rPr lang="en-US" altLang="en-US" sz="2400" smtClean="0">
                <a:ea typeface="ＭＳ Ｐゴシック" pitchFamily="34" charset="-128"/>
              </a:rPr>
              <a:t> collision detection!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difficult to receive (sense collisions) when transmitting due to weak received signals (fading)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can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sense all collisions in any case: hidden terminal, fading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goal: </a:t>
            </a:r>
            <a:r>
              <a:rPr lang="en-US" altLang="en-US" sz="2000" i="1" smtClean="0">
                <a:solidFill>
                  <a:srgbClr val="C00000"/>
                </a:solidFill>
                <a:ea typeface="ＭＳ Ｐゴシック" pitchFamily="34" charset="-128"/>
              </a:rPr>
              <a:t>avoid collisions</a:t>
            </a:r>
            <a:r>
              <a:rPr lang="en-US" altLang="en-US" sz="2000" i="1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altLang="en-US" sz="2000" smtClean="0">
                <a:ea typeface="ＭＳ Ｐゴシック" pitchFamily="34" charset="-128"/>
              </a:rPr>
              <a:t> CSMA/C(ollision)A(voidance)</a:t>
            </a:r>
            <a:endParaRPr lang="en-US" altLang="en-US" sz="20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ja-JP" altLang="en-US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en-US" altLang="ja-JP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 signal</a:t>
              </a:r>
            </a:p>
            <a:p>
              <a:r>
                <a:rPr lang="en-US" altLang="en-US" sz="1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ja-JP" altLang="en-US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’</a:t>
              </a:r>
              <a:r>
                <a:rPr lang="en-US" altLang="ja-JP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 signal</a:t>
              </a:r>
            </a:p>
            <a:p>
              <a:r>
                <a:rPr lang="en-US" altLang="en-US" sz="12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A80BCE7-40FC-4D0C-AD00-22932069931F}" type="slidenum">
              <a:rPr lang="en-US" altLang="en-US" sz="1200">
                <a:latin typeface="Arial" pitchFamily="34" charset="0"/>
              </a:rPr>
              <a:pPr/>
              <a:t>25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>
                <a:latin typeface="Arial" charset="0"/>
                <a:cs typeface="Arial" charset="0"/>
              </a:rPr>
              <a:t> for </a:t>
            </a:r>
            <a:r>
              <a:rPr lang="en-US" sz="2000" b="1">
                <a:latin typeface="Arial" charset="0"/>
                <a:cs typeface="Arial" charset="0"/>
              </a:rPr>
              <a:t>DIFS</a:t>
            </a:r>
            <a:r>
              <a:rPr lang="en-US" sz="2000">
                <a:latin typeface="Arial" charset="0"/>
                <a:cs typeface="Arial" charset="0"/>
              </a:rPr>
              <a:t>  </a:t>
            </a: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>
                <a:latin typeface="Arial" charset="0"/>
                <a:cs typeface="Arial" charset="0"/>
              </a:rPr>
              <a:t>return ACK after </a:t>
            </a:r>
            <a:r>
              <a:rPr lang="en-US" sz="2000" b="1">
                <a:latin typeface="Arial" charset="0"/>
                <a:cs typeface="Arial" charset="0"/>
              </a:rPr>
              <a:t>SIFS </a:t>
            </a:r>
            <a:r>
              <a:rPr lang="en-US" sz="2000">
                <a:latin typeface="Arial" charset="0"/>
                <a:cs typeface="Arial" charset="0"/>
              </a:rPr>
              <a:t>(ACK needed due to hidden terminal problem) 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8D6CE00C-3CF3-4734-B789-46FB5DB6958D}" type="slidenum">
              <a:rPr lang="en-US" altLang="en-US" sz="1200">
                <a:latin typeface="Arial" pitchFamily="34" charset="0"/>
              </a:rPr>
              <a:pPr/>
              <a:t>26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i="1" smtClean="0">
                <a:solidFill>
                  <a:srgbClr val="C00000"/>
                </a:solidFill>
                <a:ea typeface="ＭＳ Ｐゴシック" pitchFamily="34" charset="-128"/>
              </a:rPr>
              <a:t>idea:</a:t>
            </a:r>
            <a:r>
              <a:rPr lang="en-US" altLang="en-US" sz="2400" smtClean="0">
                <a:solidFill>
                  <a:srgbClr val="C00000"/>
                </a:solidFill>
                <a:ea typeface="ＭＳ Ｐゴシック" pitchFamily="34" charset="-128"/>
              </a:rPr>
              <a:t>  </a:t>
            </a:r>
            <a:r>
              <a:rPr lang="en-US" altLang="en-US" sz="2400" smtClean="0">
                <a:ea typeface="ＭＳ Ｐゴシック" pitchFamily="34" charset="-128"/>
              </a:rPr>
              <a:t>allow sender to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reserve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channel rather than random access of data frames: avoid  collisions of long  data frames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sender first transmits </a:t>
            </a:r>
            <a:r>
              <a:rPr lang="en-US" altLang="en-US" sz="2400" i="1" smtClean="0">
                <a:ea typeface="ＭＳ Ｐゴシック" pitchFamily="34" charset="-128"/>
              </a:rPr>
              <a:t>small</a:t>
            </a:r>
            <a:r>
              <a:rPr lang="en-US" altLang="en-US" sz="2400" smtClean="0">
                <a:ea typeface="ＭＳ Ｐゴシック" pitchFamily="34" charset="-128"/>
              </a:rPr>
              <a:t> request-to-send (RTS) packets to BS using CSMA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RTSs may still collide with each other (but they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re short)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BS broadcasts clear-to-send CTS in response to RTS</a:t>
            </a:r>
          </a:p>
          <a:p>
            <a:r>
              <a:rPr lang="en-US" altLang="en-US" sz="2400" smtClean="0">
                <a:ea typeface="ＭＳ Ｐゴシック" pitchFamily="34" charset="-128"/>
              </a:rPr>
              <a:t>CTS heard by all nodes</a:t>
            </a:r>
          </a:p>
          <a:p>
            <a:pPr lvl="1">
              <a:lnSpc>
                <a:spcPts val="2000"/>
              </a:lnSpc>
            </a:pPr>
            <a:r>
              <a:rPr lang="en-US" altLang="en-US" sz="2000" smtClean="0">
                <a:ea typeface="ＭＳ Ｐゴシック" pitchFamily="34" charset="-128"/>
              </a:rPr>
              <a:t>sender transmits data frame</a:t>
            </a:r>
          </a:p>
          <a:p>
            <a:pPr lvl="1">
              <a:lnSpc>
                <a:spcPts val="2000"/>
              </a:lnSpc>
            </a:pPr>
            <a:r>
              <a:rPr lang="en-US" altLang="en-US" sz="2000" smtClean="0">
                <a:ea typeface="ＭＳ Ｐゴシック" pitchFamily="34" charset="-128"/>
              </a:rPr>
              <a:t>other stations defer transmissions </a:t>
            </a:r>
          </a:p>
          <a:p>
            <a:pPr lvl="1">
              <a:buFont typeface="Wingdings" pitchFamily="2" charset="2"/>
              <a:buNone/>
            </a:pPr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EA937D2-C859-4D01-97BD-F88C41B7F740}" type="slidenum">
              <a:rPr lang="en-US" altLang="en-US" sz="1200">
                <a:latin typeface="Arial" pitchFamily="34" charset="0"/>
              </a:rPr>
              <a:pPr/>
              <a:t>27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Gill Sans MT" charset="0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smtClean="0">
              <a:latin typeface="Times New Roman" charset="0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8346595B-7175-4316-B7CD-FE5FF6F3EC54}" type="slidenum">
              <a:rPr lang="en-US" altLang="en-US" sz="1200">
                <a:latin typeface="Arial" pitchFamily="34" charset="0"/>
              </a:rPr>
              <a:pPr/>
              <a:t>28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>
                <a:latin typeface="Arial" charset="0"/>
                <a:ea typeface="ＭＳ Ｐゴシック" charset="0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smtClean="0">
                  <a:latin typeface="Arial" charset="0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smtClean="0">
                  <a:latin typeface="Arial" charset="0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00000"/>
                </a:solidFill>
                <a:latin typeface="Gill Sans MT" charset="0"/>
              </a:rPr>
              <a:t>Address 2: </a:t>
            </a:r>
            <a:r>
              <a:rPr lang="en-US" sz="2000" smtClean="0">
                <a:latin typeface="Gill Sans MT" charset="0"/>
              </a:rPr>
              <a:t>MAC address</a:t>
            </a:r>
          </a:p>
          <a:p>
            <a:pPr>
              <a:defRPr/>
            </a:pPr>
            <a:r>
              <a:rPr lang="en-US" sz="2000" smtClean="0">
                <a:latin typeface="Gill Sans MT" charset="0"/>
              </a:rPr>
              <a:t>of wireless host or AP </a:t>
            </a:r>
          </a:p>
          <a:p>
            <a:pPr>
              <a:defRPr/>
            </a:pPr>
            <a:r>
              <a:rPr lang="en-US" sz="2000" smtClean="0">
                <a:latin typeface="Gill Sans MT" charset="0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00000"/>
                </a:solidFill>
                <a:latin typeface="Gill Sans MT" charset="0"/>
              </a:rPr>
              <a:t>Address 1: </a:t>
            </a:r>
            <a:r>
              <a:rPr lang="en-US" sz="2000" smtClean="0">
                <a:latin typeface="Gill Sans MT" charset="0"/>
              </a:rPr>
              <a:t>MAC address</a:t>
            </a:r>
          </a:p>
          <a:p>
            <a:pPr>
              <a:defRPr/>
            </a:pPr>
            <a:r>
              <a:rPr lang="en-US" sz="2000" smtClean="0">
                <a:latin typeface="Gill Sans MT" charset="0"/>
              </a:rPr>
              <a:t>of wireless host or AP </a:t>
            </a:r>
          </a:p>
          <a:p>
            <a:pPr>
              <a:defRPr/>
            </a:pPr>
            <a:r>
              <a:rPr lang="en-US" sz="2000" smtClean="0">
                <a:latin typeface="Gill Sans MT" charset="0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00000"/>
                </a:solidFill>
                <a:latin typeface="Gill Sans MT" charset="0"/>
              </a:rPr>
              <a:t>Address 3: </a:t>
            </a:r>
            <a:r>
              <a:rPr lang="en-US" sz="2000" smtClean="0">
                <a:latin typeface="Gill Sans MT" charset="0"/>
              </a:rPr>
              <a:t>MAC address</a:t>
            </a:r>
          </a:p>
          <a:p>
            <a:pPr>
              <a:defRPr/>
            </a:pPr>
            <a:r>
              <a:rPr lang="en-US" sz="2000" smtClean="0">
                <a:latin typeface="Gill Sans MT" charset="0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00000"/>
                </a:solidFill>
                <a:latin typeface="Gill Sans MT" charset="0"/>
              </a:rPr>
              <a:t>Address 4: </a:t>
            </a:r>
            <a:r>
              <a:rPr lang="en-US" sz="2000" smtClean="0">
                <a:latin typeface="Gill Sans MT" charset="0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0B9639C-8D23-4026-A1D5-D74308349340}" type="slidenum">
              <a:rPr lang="en-US" altLang="en-US" sz="1200">
                <a:latin typeface="Arial" pitchFamily="34" charset="0"/>
              </a:rPr>
              <a:pPr/>
              <a:t>29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rgbClr val="262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802.</a:t>
              </a:r>
              <a:r>
                <a:rPr lang="en-US" b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rgbClr val="262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802.</a:t>
              </a:r>
              <a:r>
                <a:rPr lang="en-US" b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C581F07-E8F5-4236-A041-5F62218783AE}" type="slidenum">
              <a:rPr lang="en-US" altLang="en-US" sz="1200">
                <a:latin typeface="Arial" pitchFamily="34" charset="0"/>
              </a:rPr>
              <a:pPr/>
              <a:t>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C00000"/>
                </a:solidFill>
                <a:ea typeface="ＭＳ Ｐゴシック" pitchFamily="34" charset="-128"/>
              </a:rPr>
              <a:t>6.1 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u="sng" smtClean="0">
                <a:solidFill>
                  <a:srgbClr val="000099"/>
                </a:solidFill>
                <a:ea typeface="ＭＳ Ｐゴシック" pitchFamily="34" charset="-128"/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6.2</a:t>
            </a:r>
            <a:r>
              <a:rPr lang="en-US" altLang="en-US" sz="24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Wireless links, characteristics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CDMA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6.3 </a:t>
            </a:r>
            <a:r>
              <a:rPr lang="en-US" altLang="en-US" sz="2400" smtClean="0">
                <a:ea typeface="ＭＳ Ｐゴシック" pitchFamily="34" charset="-128"/>
              </a:rPr>
              <a:t>IEEE 802.11 wireless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alt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Cellular Internet Access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standards (e.g., GSM)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6.5</a:t>
            </a:r>
            <a:r>
              <a:rPr lang="en-US" sz="2400" dirty="0" smtClean="0">
                <a:ea typeface="+mn-ea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6.6</a:t>
            </a:r>
            <a:r>
              <a:rPr lang="en-US" sz="2400" dirty="0" smtClean="0">
                <a:ea typeface="+mn-ea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6.7</a:t>
            </a:r>
            <a:r>
              <a:rPr lang="en-US" sz="2400" dirty="0" smtClean="0">
                <a:ea typeface="+mn-ea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6.8</a:t>
            </a:r>
            <a:r>
              <a:rPr lang="en-US" sz="2400" dirty="0" smtClean="0">
                <a:ea typeface="+mn-ea"/>
              </a:rPr>
              <a:t> Mobility and higher-layer protocols</a:t>
            </a:r>
          </a:p>
          <a:p>
            <a:pPr>
              <a:defRPr/>
            </a:pPr>
            <a:endParaRPr lang="en-US" sz="24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</a:rPr>
              <a:t>6.9</a:t>
            </a:r>
            <a:r>
              <a:rPr lang="en-US" sz="24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Summary</a:t>
            </a: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CC3616F8-2A66-46B8-B98E-F3C7AEB066BA}" type="slidenum">
              <a:rPr lang="en-US" altLang="en-US" sz="1200">
                <a:latin typeface="Arial" pitchFamily="34" charset="0"/>
              </a:rPr>
              <a:pPr/>
              <a:t>30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ea typeface="ＭＳ Ｐゴシック" charset="0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smtClean="0">
                  <a:latin typeface="Arial" charset="0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smtClean="0">
                  <a:latin typeface="Arial" charset="0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4400">
                <a:solidFill>
                  <a:srgbClr val="000099"/>
                </a:solidFill>
                <a:latin typeface="Gill Sans MT" pitchFamily="34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7B4AD34-D58B-4C3E-807F-EE5A418DECCF}" type="slidenum">
              <a:rPr lang="en-US" altLang="en-US" sz="1200">
                <a:latin typeface="Arial" pitchFamily="34" charset="0"/>
              </a:rPr>
              <a:pPr/>
              <a:t>31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</a:pPr>
            <a:r>
              <a:rPr lang="en-US" altLang="en-US" smtClean="0">
                <a:ea typeface="ＭＳ Ｐゴシック" pitchFamily="34" charset="-128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</a:pPr>
            <a:r>
              <a:rPr lang="en-US" altLang="en-US" smtClean="0">
                <a:ea typeface="ＭＳ Ｐゴシック" pitchFamily="34" charset="-128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</a:pPr>
            <a:r>
              <a:rPr lang="en-US" altLang="en-US" smtClean="0">
                <a:ea typeface="ＭＳ Ｐゴシック" pitchFamily="34" charset="-128"/>
              </a:rPr>
              <a:t>self-learning (Ch. 5): switch will see frame from H1 and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remember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which switch port can be used to reach H1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6C0A2C8-1E39-4796-978C-F72FC184108B}" type="slidenum">
              <a:rPr lang="en-US" altLang="en-US" sz="1200">
                <a:latin typeface="Arial" pitchFamily="34" charset="0"/>
              </a:rPr>
              <a:pPr/>
              <a:t>32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Rate adaptation</a:t>
            </a:r>
          </a:p>
          <a:p>
            <a:pPr>
              <a:buFont typeface="Wingdings" charset="0"/>
              <a:buChar char="v"/>
              <a:tabLst>
                <a:tab pos="746125" algn="l"/>
              </a:tabLst>
              <a:defRPr/>
            </a:pPr>
            <a:r>
              <a:rPr lang="en-US" sz="2400">
                <a:latin typeface="Gill Sans MT" charset="0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latin typeface="Arial" charset="0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latin typeface="Arial" charset="0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latin typeface="Arial" charset="0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20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30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40</a:t>
            </a:r>
            <a:endParaRPr lang="en-US" sz="1200" baseline="30000" smtClean="0">
              <a:latin typeface="Arial" charset="0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</a:rPr>
              <a:t>10</a:t>
            </a:r>
            <a:r>
              <a:rPr lang="en-US" sz="1200" baseline="30000" smtClean="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78CF6ADF-275D-48D7-9D3E-864C437FCCE2}" type="slidenum">
              <a:rPr lang="en-US" altLang="en-US" sz="1200">
                <a:latin typeface="Arial" pitchFamily="34" charset="0"/>
              </a:rPr>
              <a:pPr/>
              <a:t>33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685800" indent="-228600"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2800" i="1">
                <a:solidFill>
                  <a:srgbClr val="C00000"/>
                </a:solidFill>
                <a:latin typeface="Gill Sans MT" pitchFamily="34" charset="0"/>
              </a:rPr>
              <a:t>power management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800">
                <a:latin typeface="Gill Sans MT" pitchFamily="34" charset="0"/>
              </a:rPr>
              <a:t>node-to-AP: </a:t>
            </a:r>
            <a:r>
              <a:rPr lang="ja-JP" altLang="en-US" sz="2800">
                <a:latin typeface="Gill Sans MT" pitchFamily="34" charset="0"/>
              </a:rPr>
              <a:t>“</a:t>
            </a:r>
            <a:r>
              <a:rPr lang="en-US" altLang="ja-JP" sz="2800">
                <a:latin typeface="Gill Sans MT" pitchFamily="34" charset="0"/>
              </a:rPr>
              <a:t>I am going to sleep until next beacon frame</a:t>
            </a:r>
            <a:r>
              <a:rPr lang="ja-JP" altLang="en-US" sz="2800">
                <a:latin typeface="Gill Sans MT" pitchFamily="34" charset="0"/>
              </a:rPr>
              <a:t>”</a:t>
            </a:r>
            <a:endParaRPr lang="en-US" altLang="ja-JP" sz="2800">
              <a:latin typeface="Gill Sans MT" pitchFamily="34" charset="0"/>
            </a:endParaRP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>
                <a:latin typeface="Gill Sans MT" pitchFamily="34" charset="0"/>
              </a:rPr>
              <a:t>AP knows not to transmit frames to this node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>
                <a:latin typeface="Gill Sans MT" pitchFamily="34" charset="0"/>
              </a:rPr>
              <a:t>node wakes up before next beacon frame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800">
                <a:latin typeface="Gill Sans MT" pitchFamily="34" charset="0"/>
              </a:rPr>
              <a:t>beacon frame: contains list of mobiles with AP-to-mobile frames waiting to be sent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>
                <a:latin typeface="Gill Sans MT" pitchFamily="34" charset="0"/>
              </a:rPr>
              <a:t>node will stay awake if AP-to-mobile frames to be sent; otherwise sleep again until next beacon frame</a:t>
            </a:r>
          </a:p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E280D5A4-47A2-47D8-878F-804B7DB08250}" type="slidenum">
              <a:rPr lang="en-US" altLang="en-US" sz="1200">
                <a:latin typeface="Arial" pitchFamily="34" charset="0"/>
              </a:rPr>
              <a:pPr/>
              <a:t>34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>
              <a:latin typeface="Arial" charset="0"/>
              <a:ea typeface="ＭＳ Ｐゴシック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radius of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smtClean="0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smtClean="0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smtClean="0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smtClean="0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mtClean="0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smtClean="0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smtClean="0">
                    <a:solidFill>
                      <a:srgbClr val="969696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less than 10 m diameter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replacement for cables (mouse, keyboard, headphones)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ad hoc: no infrastructure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master/slaves:</a:t>
            </a:r>
          </a:p>
          <a:p>
            <a:pPr lvl="1">
              <a:lnSpc>
                <a:spcPts val="2100"/>
              </a:lnSpc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</a:rPr>
              <a:t>master grants requests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</a:rPr>
              <a:t>up to 721 kbps</a:t>
            </a:r>
          </a:p>
          <a:p>
            <a:pPr>
              <a:buFont typeface="Wingdings" charset="0"/>
              <a:buChar char="v"/>
              <a:defRPr/>
            </a:pPr>
            <a:endParaRPr lang="en-US" sz="2000">
              <a:latin typeface="Gill Sans MT" charset="0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FC43F66F-835D-4270-883B-858557C2C04C}" type="slidenum">
              <a:rPr lang="en-US" altLang="en-US" sz="1200">
                <a:latin typeface="Arial" pitchFamily="34" charset="0"/>
              </a:rPr>
              <a:pPr/>
              <a:t>35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6.1 </a:t>
            </a:r>
            <a:r>
              <a:rPr lang="en-US" altLang="en-US" sz="2400" smtClean="0">
                <a:ea typeface="ＭＳ Ｐゴシック" pitchFamily="34" charset="-128"/>
              </a:rPr>
              <a:t>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6.2</a:t>
            </a:r>
            <a:r>
              <a:rPr lang="en-US" altLang="en-US" sz="24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Wireless links, characteristics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CDMA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6.3</a:t>
            </a:r>
            <a:r>
              <a:rPr lang="en-US" altLang="en-US" sz="2400" smtClean="0">
                <a:ea typeface="ＭＳ Ｐゴシック" pitchFamily="34" charset="-128"/>
              </a:rPr>
              <a:t> IEEE 802.11 wireless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C00000"/>
                </a:solidFill>
                <a:ea typeface="ＭＳ Ｐゴシック" pitchFamily="34" charset="-128"/>
              </a:rPr>
              <a:t>6.4 Cellular Internet access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standards (e.g., GSM)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6.5</a:t>
            </a:r>
            <a:r>
              <a:rPr lang="en-US" sz="2400" dirty="0">
                <a:latin typeface="Gill Sans MT" charset="0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6.6</a:t>
            </a:r>
            <a:r>
              <a:rPr lang="en-US" sz="2400" dirty="0">
                <a:latin typeface="Gill Sans MT" charset="0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6.7</a:t>
            </a:r>
            <a:r>
              <a:rPr lang="en-US" sz="2400" dirty="0">
                <a:latin typeface="Gill Sans MT" charset="0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6.8</a:t>
            </a:r>
            <a:r>
              <a:rPr lang="en-US" sz="2400" dirty="0">
                <a:latin typeface="Gill Sans MT" charset="0"/>
              </a:rPr>
              <a:t> Mobility and higher-layer protocols</a:t>
            </a:r>
          </a:p>
          <a:p>
            <a:pPr>
              <a:buFont typeface="Wingdings" charset="0"/>
              <a:buChar char="v"/>
              <a:defRPr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6.9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Summary</a:t>
            </a:r>
          </a:p>
        </p:txBody>
      </p:sp>
      <p:pic>
        <p:nvPicPr>
          <p:cNvPr id="8499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93255B6-B034-440A-87DE-3D8CF12A6D31}" type="slidenum">
              <a:rPr lang="en-US" altLang="en-US" sz="1200">
                <a:latin typeface="Arial" pitchFamily="34" charset="0"/>
              </a:rPr>
              <a:pPr/>
              <a:t>36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87043" name="Group 372"/>
          <p:cNvGrpSpPr>
            <a:grpSpLocks/>
          </p:cNvGrpSpPr>
          <p:nvPr/>
        </p:nvGrpSpPr>
        <p:grpSpPr bwMode="auto">
          <a:xfrm>
            <a:off x="3314700" y="2635250"/>
            <a:ext cx="5349875" cy="3657600"/>
            <a:chOff x="1820" y="1536"/>
            <a:chExt cx="3370" cy="2304"/>
          </a:xfrm>
        </p:grpSpPr>
        <p:sp>
          <p:nvSpPr>
            <p:cNvPr id="3688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889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890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891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892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893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894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70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37113" name="Line 12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4" name="Line 13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5" name="Line 14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6" name="Line 15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7" name="Line 16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8" name="Line 17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19" name="Line 18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0" name="Line 19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1" name="Line 20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2" name="Line 21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3" name="Line 22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4" name="Line 23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5" name="Line 24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6" name="Line 25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127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30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139" name="Line 28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40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41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42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304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135" name="Line 33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6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7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8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305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131" name="Line 38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2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3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34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1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37083" name="Line 43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4" name="Line 44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5" name="Line 45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6" name="Line 46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7" name="Line 47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8" name="Line 48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89" name="Line 49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0" name="Line 50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1" name="Line 51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2" name="Line 52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3" name="Line 53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4" name="Line 54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5" name="Line 55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6" name="Line 56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97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273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109" name="Line 59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1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11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12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74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105" name="Line 64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6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7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8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75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101" name="Line 69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2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3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104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2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37053" name="Line 74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4" name="Line 75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5" name="Line 76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6" name="Line 77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7" name="Line 78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8" name="Line 79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59" name="Line 80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0" name="Line 81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1" name="Line 82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2" name="Line 83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3" name="Line 84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4" name="Line 85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5" name="Line 86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6" name="Line 87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67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243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079" name="Line 90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8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81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82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44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075" name="Line 95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6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7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8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45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071" name="Line 100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2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3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74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3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37023" name="Line 136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4" name="Line 137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5" name="Line 138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6" name="Line 139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7" name="Line 140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8" name="Line 141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29" name="Line 142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0" name="Line 143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1" name="Line 144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2" name="Line 145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3" name="Line 146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4" name="Line 147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5" name="Line 148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6" name="Line 149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37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213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049" name="Line 152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5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51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52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14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045" name="Line 157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6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7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8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215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041" name="Line 162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2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3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44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4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36993" name="Line 198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4" name="Line 199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5" name="Line 200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6" name="Line 201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7" name="Line 202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8" name="Line 203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99" name="Line 204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0" name="Line 205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1" name="Line 206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2" name="Line 207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3" name="Line 208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4" name="Line 209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5" name="Line 210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6" name="Line 211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007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183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019" name="Line 214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20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21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22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84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015" name="Line 219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85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011" name="Line 224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2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3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014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5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36963" name="Line 229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4" name="Line 230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5" name="Line 231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6" name="Line 232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7" name="Line 233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8" name="Line 234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69" name="Line 235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0" name="Line 236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1" name="Line 237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2" name="Line 238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3" name="Line 239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4" name="Line 240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5" name="Line 241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6" name="Line 242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77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153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6989" name="Line 245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90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91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92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54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6985" name="Line 250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6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7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8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55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6981" name="Line 255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8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7076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36933" name="Line 260"/>
              <p:cNvSpPr>
                <a:spLocks noChangeShapeType="1"/>
              </p:cNvSpPr>
              <p:nvPr/>
            </p:nvSpPr>
            <p:spPr bwMode="auto">
              <a:xfrm flipH="1">
                <a:off x="3994" y="1480"/>
                <a:ext cx="232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4" name="Line 261"/>
              <p:cNvSpPr>
                <a:spLocks noChangeShapeType="1"/>
              </p:cNvSpPr>
              <p:nvPr/>
            </p:nvSpPr>
            <p:spPr bwMode="auto">
              <a:xfrm>
                <a:off x="4226" y="1480"/>
                <a:ext cx="237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5" name="Line 262"/>
              <p:cNvSpPr>
                <a:spLocks noChangeShapeType="1"/>
              </p:cNvSpPr>
              <p:nvPr/>
            </p:nvSpPr>
            <p:spPr bwMode="auto">
              <a:xfrm>
                <a:off x="3994" y="2199"/>
                <a:ext cx="232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6" name="Line 263"/>
              <p:cNvSpPr>
                <a:spLocks noChangeShapeType="1"/>
              </p:cNvSpPr>
              <p:nvPr/>
            </p:nvSpPr>
            <p:spPr bwMode="auto">
              <a:xfrm flipH="1">
                <a:off x="4226" y="2199"/>
                <a:ext cx="237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7" name="Line 264"/>
              <p:cNvSpPr>
                <a:spLocks noChangeShapeType="1"/>
              </p:cNvSpPr>
              <p:nvPr/>
            </p:nvSpPr>
            <p:spPr bwMode="auto">
              <a:xfrm>
                <a:off x="4226" y="1496"/>
                <a:ext cx="0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8" name="Line 265"/>
              <p:cNvSpPr>
                <a:spLocks noChangeShapeType="1"/>
              </p:cNvSpPr>
              <p:nvPr/>
            </p:nvSpPr>
            <p:spPr bwMode="auto">
              <a:xfrm flipV="1">
                <a:off x="3994" y="2126"/>
                <a:ext cx="232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39" name="Line 266"/>
              <p:cNvSpPr>
                <a:spLocks noChangeShapeType="1"/>
              </p:cNvSpPr>
              <p:nvPr/>
            </p:nvSpPr>
            <p:spPr bwMode="auto">
              <a:xfrm flipH="1" flipV="1">
                <a:off x="4226" y="2126"/>
                <a:ext cx="237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0" name="Line 267"/>
              <p:cNvSpPr>
                <a:spLocks noChangeShapeType="1"/>
              </p:cNvSpPr>
              <p:nvPr/>
            </p:nvSpPr>
            <p:spPr bwMode="auto">
              <a:xfrm>
                <a:off x="4090" y="1892"/>
                <a:ext cx="13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1" name="Line 268"/>
              <p:cNvSpPr>
                <a:spLocks noChangeShapeType="1"/>
              </p:cNvSpPr>
              <p:nvPr/>
            </p:nvSpPr>
            <p:spPr bwMode="auto">
              <a:xfrm flipV="1">
                <a:off x="4226" y="1892"/>
                <a:ext cx="147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2" name="Line 269"/>
              <p:cNvSpPr>
                <a:spLocks noChangeShapeType="1"/>
              </p:cNvSpPr>
              <p:nvPr/>
            </p:nvSpPr>
            <p:spPr bwMode="auto">
              <a:xfrm>
                <a:off x="4045" y="1997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3" name="Line 270"/>
              <p:cNvSpPr>
                <a:spLocks noChangeShapeType="1"/>
              </p:cNvSpPr>
              <p:nvPr/>
            </p:nvSpPr>
            <p:spPr bwMode="auto">
              <a:xfrm flipV="1">
                <a:off x="4226" y="2013"/>
                <a:ext cx="17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4" name="Line 271"/>
              <p:cNvSpPr>
                <a:spLocks noChangeShapeType="1"/>
              </p:cNvSpPr>
              <p:nvPr/>
            </p:nvSpPr>
            <p:spPr bwMode="auto">
              <a:xfrm flipV="1">
                <a:off x="4226" y="1783"/>
                <a:ext cx="9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5" name="Line 272"/>
              <p:cNvSpPr>
                <a:spLocks noChangeShapeType="1"/>
              </p:cNvSpPr>
              <p:nvPr/>
            </p:nvSpPr>
            <p:spPr bwMode="auto">
              <a:xfrm flipV="1">
                <a:off x="4226" y="1633"/>
                <a:ext cx="57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6" name="Line 273"/>
              <p:cNvSpPr>
                <a:spLocks noChangeShapeType="1"/>
              </p:cNvSpPr>
              <p:nvPr/>
            </p:nvSpPr>
            <p:spPr bwMode="auto">
              <a:xfrm>
                <a:off x="4124" y="1771"/>
                <a:ext cx="113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47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2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7123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6959" name="Line 276"/>
                <p:cNvSpPr>
                  <a:spLocks noChangeShapeType="1"/>
                </p:cNvSpPr>
                <p:nvPr/>
              </p:nvSpPr>
              <p:spPr bwMode="auto">
                <a:xfrm>
                  <a:off x="4231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60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61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89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62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24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6955" name="Line 281"/>
                <p:cNvSpPr>
                  <a:spLocks noChangeShapeType="1"/>
                </p:cNvSpPr>
                <p:nvPr/>
              </p:nvSpPr>
              <p:spPr bwMode="auto">
                <a:xfrm>
                  <a:off x="422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6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219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7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402"/>
                  <a:ext cx="178" cy="2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8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300"/>
                  <a:ext cx="189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7125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6951" name="Line 286"/>
                <p:cNvSpPr>
                  <a:spLocks noChangeShapeType="1"/>
                </p:cNvSpPr>
                <p:nvPr/>
              </p:nvSpPr>
              <p:spPr bwMode="auto">
                <a:xfrm>
                  <a:off x="4231" y="160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72" y="120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3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15" y="1387"/>
                  <a:ext cx="191" cy="21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54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4"/>
                  <a:ext cx="191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6902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3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4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5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6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7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08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7084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87104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3693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32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>
                    <a:latin typeface="Arial" charset="0"/>
                  </a:endParaRPr>
                </a:p>
              </p:txBody>
            </p:sp>
          </p:grpSp>
          <p:sp>
            <p:nvSpPr>
              <p:cNvPr id="36930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Mobile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Switching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87085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81 w 1292"/>
                <a:gd name="T1" fmla="*/ 15 h 1255"/>
                <a:gd name="T2" fmla="*/ 12 w 1292"/>
                <a:gd name="T3" fmla="*/ 343 h 1255"/>
                <a:gd name="T4" fmla="*/ 10 w 1292"/>
                <a:gd name="T5" fmla="*/ 1145 h 1255"/>
                <a:gd name="T6" fmla="*/ 18 w 1292"/>
                <a:gd name="T7" fmla="*/ 1815 h 1255"/>
                <a:gd name="T8" fmla="*/ 82 w 1292"/>
                <a:gd name="T9" fmla="*/ 1906 h 1255"/>
                <a:gd name="T10" fmla="*/ 219 w 1292"/>
                <a:gd name="T11" fmla="*/ 2469 h 1255"/>
                <a:gd name="T12" fmla="*/ 335 w 1292"/>
                <a:gd name="T13" fmla="*/ 2706 h 1255"/>
                <a:gd name="T14" fmla="*/ 405 w 1292"/>
                <a:gd name="T15" fmla="*/ 2234 h 1255"/>
                <a:gd name="T16" fmla="*/ 429 w 1292"/>
                <a:gd name="T17" fmla="*/ 975 h 1255"/>
                <a:gd name="T18" fmla="*/ 406 w 1292"/>
                <a:gd name="T19" fmla="*/ 459 h 1255"/>
                <a:gd name="T20" fmla="*/ 253 w 1292"/>
                <a:gd name="T21" fmla="*/ 252 h 1255"/>
                <a:gd name="T22" fmla="*/ 81 w 1292"/>
                <a:gd name="T23" fmla="*/ 15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91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Public telephone</a:t>
              </a:r>
            </a:p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network</a:t>
              </a:r>
            </a:p>
          </p:txBody>
        </p:sp>
        <p:pic>
          <p:nvPicPr>
            <p:cNvPr id="87087" name="Picture 309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8" name="Picture 310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89" name="Picture 311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90" name="Picture 312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91" name="Picture 313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092" name="Picture 316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93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87101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27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6928" name="Line 320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87094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87097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3692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692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smtClean="0">
                    <a:latin typeface="Arial" charset="0"/>
                  </a:endParaRPr>
                </a:p>
              </p:txBody>
            </p:sp>
          </p:grpSp>
          <p:sp>
            <p:nvSpPr>
              <p:cNvPr id="36923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Mobile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Switching </a:t>
                </a:r>
              </a:p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36920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921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298450" y="306388"/>
            <a:ext cx="7739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Components of cellular network architecture</a:t>
            </a: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Gill Sans MT" charset="0"/>
                <a:ea typeface="ＭＳ Ｐゴシック" charset="0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Gill Sans MT" charset="0"/>
                  <a:ea typeface="ＭＳ Ｐゴシック" charset="0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solidFill>
                      <a:srgbClr val="C00000"/>
                    </a:solidFill>
                    <a:latin typeface="Gill Sans MT" charset="0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</a:t>
              </a:r>
              <a:r>
                <a:rPr lang="en-US" sz="2000" i="1" smtClean="0">
                  <a:solidFill>
                    <a:srgbClr val="C00000"/>
                  </a:solidFill>
                  <a:latin typeface="Gill Sans MT" charset="0"/>
                </a:rPr>
                <a:t>base station</a:t>
              </a: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smtClean="0">
                  <a:latin typeface="Gill Sans MT" charset="0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i="1" smtClean="0">
                  <a:solidFill>
                    <a:srgbClr val="C00000"/>
                  </a:solidFill>
                  <a:latin typeface="Gill Sans MT" charset="0"/>
                </a:rPr>
                <a:t>mobile users</a:t>
              </a: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smtClean="0">
                  <a:latin typeface="Gill Sans MT" charset="0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smtClean="0">
                  <a:latin typeface="Gill Sans MT" charset="0"/>
                </a:rPr>
                <a:t> </a:t>
              </a:r>
              <a:r>
                <a:rPr lang="en-US" sz="2000" i="1" smtClean="0">
                  <a:solidFill>
                    <a:srgbClr val="C00000"/>
                  </a:solidFill>
                  <a:latin typeface="Gill Sans MT" charset="0"/>
                </a:rPr>
                <a:t>air-interface:</a:t>
              </a:r>
              <a:r>
                <a:rPr lang="en-US" sz="2000" smtClean="0">
                  <a:solidFill>
                    <a:srgbClr val="C00000"/>
                  </a:solidFill>
                  <a:latin typeface="Gill Sans MT" charset="0"/>
                </a:rPr>
                <a:t> </a:t>
              </a:r>
              <a:r>
                <a:rPr lang="en-US" sz="2000" smtClean="0">
                  <a:latin typeface="Gill Sans MT" charset="0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Gill Sans MT" charset="0"/>
                <a:ea typeface="ＭＳ Ｐゴシック" charset="0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Gill Sans MT" charset="0"/>
                  <a:ea typeface="ＭＳ Ｐゴシック" charset="0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solidFill>
                      <a:srgbClr val="C00000"/>
                    </a:solidFill>
                    <a:latin typeface="Gill Sans MT" charset="0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40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52CEFA08-159F-44D0-B07B-5F72DAA73FC1}" type="slidenum">
              <a:rPr lang="en-US" altLang="en-US" sz="1200">
                <a:latin typeface="Arial" pitchFamily="34" charset="0"/>
              </a:rPr>
              <a:pPr/>
              <a:t>37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</a:rPr>
              <a:t>Two techniques for sharing mobile-to-BS radio spectrum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combined FDMA/TDMA: </a:t>
            </a:r>
            <a:r>
              <a:rPr lang="en-US" sz="2400">
                <a:latin typeface="Gill Sans MT" charset="0"/>
              </a:rPr>
              <a:t>divide spectrum in frequency channels, divide each channel into time slots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CDMA: </a:t>
            </a:r>
            <a:r>
              <a:rPr lang="en-US" sz="2400">
                <a:latin typeface="Gill Sans MT" charset="0"/>
              </a:rPr>
              <a:t>code division multiple access</a:t>
            </a:r>
          </a:p>
        </p:txBody>
      </p:sp>
      <p:grpSp>
        <p:nvGrpSpPr>
          <p:cNvPr id="89093" name="Group 306"/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37938" name="AutoShape 5"/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89138" name="Group 105"/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37946" name="Line 106"/>
              <p:cNvSpPr>
                <a:spLocks noChangeShapeType="1"/>
              </p:cNvSpPr>
              <p:nvPr/>
            </p:nvSpPr>
            <p:spPr bwMode="auto">
              <a:xfrm flipH="1">
                <a:off x="3993" y="1480"/>
                <a:ext cx="236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7" name="Line 107"/>
              <p:cNvSpPr>
                <a:spLocks noChangeShapeType="1"/>
              </p:cNvSpPr>
              <p:nvPr/>
            </p:nvSpPr>
            <p:spPr bwMode="auto">
              <a:xfrm>
                <a:off x="4228" y="1480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8" name="Line 108"/>
              <p:cNvSpPr>
                <a:spLocks noChangeShapeType="1"/>
              </p:cNvSpPr>
              <p:nvPr/>
            </p:nvSpPr>
            <p:spPr bwMode="auto">
              <a:xfrm>
                <a:off x="3993" y="2200"/>
                <a:ext cx="23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9" name="Line 109"/>
              <p:cNvSpPr>
                <a:spLocks noChangeShapeType="1"/>
              </p:cNvSpPr>
              <p:nvPr/>
            </p:nvSpPr>
            <p:spPr bwMode="auto">
              <a:xfrm flipH="1">
                <a:off x="4228" y="2200"/>
                <a:ext cx="236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0" name="Line 110"/>
              <p:cNvSpPr>
                <a:spLocks noChangeShapeType="1"/>
              </p:cNvSpPr>
              <p:nvPr/>
            </p:nvSpPr>
            <p:spPr bwMode="auto">
              <a:xfrm>
                <a:off x="4228" y="1498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1" name="Line 111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36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2" name="Line 112"/>
              <p:cNvSpPr>
                <a:spLocks noChangeShapeType="1"/>
              </p:cNvSpPr>
              <p:nvPr/>
            </p:nvSpPr>
            <p:spPr bwMode="auto">
              <a:xfrm flipH="1" flipV="1">
                <a:off x="4228" y="2128"/>
                <a:ext cx="236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3" name="Line 113"/>
              <p:cNvSpPr>
                <a:spLocks noChangeShapeType="1"/>
              </p:cNvSpPr>
              <p:nvPr/>
            </p:nvSpPr>
            <p:spPr bwMode="auto">
              <a:xfrm>
                <a:off x="4093" y="1890"/>
                <a:ext cx="136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4" name="Line 114"/>
              <p:cNvSpPr>
                <a:spLocks noChangeShapeType="1"/>
              </p:cNvSpPr>
              <p:nvPr/>
            </p:nvSpPr>
            <p:spPr bwMode="auto">
              <a:xfrm flipV="1">
                <a:off x="4228" y="1890"/>
                <a:ext cx="142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5" name="Line 115"/>
              <p:cNvSpPr>
                <a:spLocks noChangeShapeType="1"/>
              </p:cNvSpPr>
              <p:nvPr/>
            </p:nvSpPr>
            <p:spPr bwMode="auto">
              <a:xfrm>
                <a:off x="4048" y="1995"/>
                <a:ext cx="174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6" name="Line 116"/>
              <p:cNvSpPr>
                <a:spLocks noChangeShapeType="1"/>
              </p:cNvSpPr>
              <p:nvPr/>
            </p:nvSpPr>
            <p:spPr bwMode="auto">
              <a:xfrm flipV="1">
                <a:off x="4228" y="2013"/>
                <a:ext cx="174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7" name="Line 117"/>
              <p:cNvSpPr>
                <a:spLocks noChangeShapeType="1"/>
              </p:cNvSpPr>
              <p:nvPr/>
            </p:nvSpPr>
            <p:spPr bwMode="auto">
              <a:xfrm flipV="1">
                <a:off x="4228" y="1783"/>
                <a:ext cx="87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8" name="Line 118"/>
              <p:cNvSpPr>
                <a:spLocks noChangeShapeType="1"/>
              </p:cNvSpPr>
              <p:nvPr/>
            </p:nvSpPr>
            <p:spPr bwMode="auto">
              <a:xfrm flipV="1">
                <a:off x="4228" y="1633"/>
                <a:ext cx="55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59" name="Line 119"/>
              <p:cNvSpPr>
                <a:spLocks noChangeShapeType="1"/>
              </p:cNvSpPr>
              <p:nvPr/>
            </p:nvSpPr>
            <p:spPr bwMode="auto">
              <a:xfrm>
                <a:off x="4125" y="1773"/>
                <a:ext cx="110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60" name="Line 120"/>
              <p:cNvSpPr>
                <a:spLocks noChangeShapeType="1"/>
              </p:cNvSpPr>
              <p:nvPr/>
            </p:nvSpPr>
            <p:spPr bwMode="auto">
              <a:xfrm>
                <a:off x="4174" y="1625"/>
                <a:ext cx="65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89160" name="Group 12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7972" name="Line 122"/>
                <p:cNvSpPr>
                  <a:spLocks noChangeShapeType="1"/>
                </p:cNvSpPr>
                <p:nvPr/>
              </p:nvSpPr>
              <p:spPr bwMode="auto">
                <a:xfrm>
                  <a:off x="4230" y="1607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3" name="Line 1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204"/>
                  <a:ext cx="192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4" name="Line 124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7"/>
                  <a:ext cx="192" cy="1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5" name="Line 1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87" cy="4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9161" name="Group 12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7968" name="Line 127"/>
                <p:cNvSpPr>
                  <a:spLocks noChangeShapeType="1"/>
                </p:cNvSpPr>
                <p:nvPr/>
              </p:nvSpPr>
              <p:spPr bwMode="auto">
                <a:xfrm>
                  <a:off x="4224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9" name="Line 1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216"/>
                  <a:ext cx="184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0" name="Line 129"/>
                <p:cNvSpPr>
                  <a:spLocks noChangeShapeType="1"/>
                </p:cNvSpPr>
                <p:nvPr/>
              </p:nvSpPr>
              <p:spPr bwMode="auto">
                <a:xfrm rot="6361956">
                  <a:off x="4598" y="1398"/>
                  <a:ext cx="191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71" name="Line 1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96"/>
                  <a:ext cx="184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9162" name="Group 13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7964" name="Line 132"/>
                <p:cNvSpPr>
                  <a:spLocks noChangeShapeType="1"/>
                </p:cNvSpPr>
                <p:nvPr/>
              </p:nvSpPr>
              <p:spPr bwMode="auto">
                <a:xfrm>
                  <a:off x="4223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5" name="Line 13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204"/>
                  <a:ext cx="18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6" name="Line 134"/>
                <p:cNvSpPr>
                  <a:spLocks noChangeShapeType="1"/>
                </p:cNvSpPr>
                <p:nvPr/>
              </p:nvSpPr>
              <p:spPr bwMode="auto">
                <a:xfrm rot="6361956">
                  <a:off x="4599" y="1396"/>
                  <a:ext cx="187" cy="199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7967" name="Line 13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1" y="1286"/>
                  <a:ext cx="187" cy="4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89139" name="Picture 244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40" name="Group 249"/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89142" name="Picture 250" descr="lgv_fqmg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44" name="Line 25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45" name="Line 252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pic>
          <p:nvPicPr>
            <p:cNvPr id="89141" name="Picture 260" descr="imgyjav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BB0ADA42-87C6-4B19-B796-B4C759C0ED0C}" type="slidenum">
              <a:rPr lang="en-US" altLang="en-US" sz="1200">
                <a:latin typeface="Arial" pitchFamily="34" charset="0"/>
              </a:rPr>
              <a:pPr/>
              <a:t>38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6950" y="2952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82825" y="35464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2525713" y="2976563"/>
            <a:ext cx="242887" cy="485775"/>
            <a:chOff x="3796" y="1043"/>
            <a:chExt cx="865" cy="1237"/>
          </a:xfrm>
        </p:grpSpPr>
        <p:sp>
          <p:nvSpPr>
            <p:cNvPr id="39212" name="Line 10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3" name="Line 11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4" name="Line 12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5" name="Line 13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6" name="Line 14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7" name="Line 15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8" name="Line 16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19" name="Line 17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0" name="Line 18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1" name="Line 19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2" name="Line 20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3" name="Line 21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4" name="Line 22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5" name="Line 23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226" name="Line 24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450" name="Group 2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238" name="Line 26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9" name="Line 2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40" name="Line 28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41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451" name="Group 3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234" name="Line 31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5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6" name="Line 33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7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452" name="Group 3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230" name="Line 36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1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2" name="Line 38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33" name="Line 3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6" name="Group 40"/>
          <p:cNvGrpSpPr>
            <a:grpSpLocks/>
          </p:cNvGrpSpPr>
          <p:nvPr/>
        </p:nvGrpSpPr>
        <p:grpSpPr bwMode="auto">
          <a:xfrm>
            <a:off x="2517775" y="3589338"/>
            <a:ext cx="242888" cy="485775"/>
            <a:chOff x="3796" y="1043"/>
            <a:chExt cx="865" cy="1237"/>
          </a:xfrm>
        </p:grpSpPr>
        <p:sp>
          <p:nvSpPr>
            <p:cNvPr id="39182" name="Line 41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3" name="Line 42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4" name="Line 43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5" name="Line 44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6" name="Line 45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7" name="Line 46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8" name="Line 47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89" name="Line 48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0" name="Line 49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1" name="Line 50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2" name="Line 51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3" name="Line 52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4" name="Line 53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5" name="Line 54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96" name="Line 55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420" name="Group 5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208" name="Line 57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9" name="Line 58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10" name="Line 59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11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421" name="Group 6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204" name="Line 62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5" name="Line 63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6" name="Line 64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7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422" name="Group 6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200" name="Line 67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1" name="Line 68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2" name="Line 69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203" name="Line 7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7" name="Group 71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39152" name="Line 72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3" name="Line 73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4" name="Line 74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5" name="Line 75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6" name="Line 76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7" name="Line 77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8" name="Line 78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59" name="Line 79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0" name="Line 80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1" name="Line 81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2" name="Line 82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3" name="Line 83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4" name="Line 84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5" name="Line 85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66" name="Line 86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390" name="Group 8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178" name="Line 88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9" name="Line 89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80" name="Line 90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81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91" name="Group 9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174" name="Line 93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5" name="Line 94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6" name="Line 95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7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92" name="Group 9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170" name="Line 98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1" name="Line 99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2" name="Line 100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73" name="Line 1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8" name="Group 102"/>
          <p:cNvGrpSpPr>
            <a:grpSpLocks/>
          </p:cNvGrpSpPr>
          <p:nvPr/>
        </p:nvGrpSpPr>
        <p:grpSpPr bwMode="auto">
          <a:xfrm>
            <a:off x="2457450" y="2000250"/>
            <a:ext cx="242888" cy="485775"/>
            <a:chOff x="3796" y="1043"/>
            <a:chExt cx="865" cy="1237"/>
          </a:xfrm>
        </p:grpSpPr>
        <p:sp>
          <p:nvSpPr>
            <p:cNvPr id="39122" name="Line 103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3" name="Line 104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4" name="Line 105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5" name="Line 106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6" name="Line 107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7" name="Line 108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8" name="Line 109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29" name="Line 110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0" name="Line 111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1" name="Line 112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2" name="Line 113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3" name="Line 114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4" name="Line 115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5" name="Line 116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36" name="Line 117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360" name="Group 11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148" name="Line 119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9" name="Line 120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50" name="Line 121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51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61" name="Group 12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144" name="Line 124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5" name="Line 125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6" name="Line 126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7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62" name="Group 12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140" name="Line 129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1" name="Line 130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2" name="Line 131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43" name="Line 1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9" name="Group 133"/>
          <p:cNvGrpSpPr>
            <a:grpSpLocks/>
          </p:cNvGrpSpPr>
          <p:nvPr/>
        </p:nvGrpSpPr>
        <p:grpSpPr bwMode="auto">
          <a:xfrm>
            <a:off x="1922463" y="3348038"/>
            <a:ext cx="242887" cy="485775"/>
            <a:chOff x="3796" y="1043"/>
            <a:chExt cx="865" cy="1237"/>
          </a:xfrm>
        </p:grpSpPr>
        <p:sp>
          <p:nvSpPr>
            <p:cNvPr id="39092" name="Line 13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3" name="Line 13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4" name="Line 13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5" name="Line 13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6" name="Line 13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7" name="Line 13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8" name="Line 14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99" name="Line 14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0" name="Line 14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1" name="Line 14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2" name="Line 14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3" name="Line 14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4" name="Line 14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5" name="Line 14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106" name="Line 14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330" name="Group 14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118" name="Line 15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9" name="Line 15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20" name="Line 15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21" name="Line 15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31" name="Group 15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114" name="Line 15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5" name="Line 15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6" name="Line 15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7" name="Line 15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32" name="Group 15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110" name="Line 16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1" name="Line 16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2" name="Line 16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113" name="Line 16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0" name="Group 164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39062" name="Line 16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3" name="Line 16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4" name="Line 16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5" name="Line 16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6" name="Line 16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7" name="Line 17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8" name="Line 17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69" name="Line 17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0" name="Line 17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1" name="Line 17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2" name="Line 17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3" name="Line 17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4" name="Line 17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5" name="Line 17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76" name="Line 17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300" name="Group 18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9088" name="Line 18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9" name="Line 18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90" name="Line 18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91" name="Line 18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01" name="Group 18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9084" name="Line 18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5" name="Line 18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6" name="Line 18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7" name="Line 18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1302" name="Group 19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9080" name="Line 19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1" name="Line 19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2" name="Line 19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83" name="Line 19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8" name="Group 233"/>
          <p:cNvGrpSpPr>
            <a:grpSpLocks/>
          </p:cNvGrpSpPr>
          <p:nvPr/>
        </p:nvGrpSpPr>
        <p:grpSpPr bwMode="auto">
          <a:xfrm>
            <a:off x="5078413" y="4008438"/>
            <a:ext cx="4025900" cy="2030412"/>
            <a:chOff x="2755" y="2448"/>
            <a:chExt cx="2771" cy="1490"/>
          </a:xfrm>
        </p:grpSpPr>
        <p:grpSp>
          <p:nvGrpSpPr>
            <p:cNvPr id="91204" name="Group 234"/>
            <p:cNvGrpSpPr>
              <a:grpSpLocks/>
            </p:cNvGrpSpPr>
            <p:nvPr/>
          </p:nvGrpSpPr>
          <p:grpSpPr bwMode="auto">
            <a:xfrm>
              <a:off x="3143" y="2448"/>
              <a:ext cx="153" cy="306"/>
              <a:chOff x="3796" y="1043"/>
              <a:chExt cx="865" cy="1237"/>
            </a:xfrm>
          </p:grpSpPr>
          <p:sp>
            <p:nvSpPr>
              <p:cNvPr id="39011" name="Line 235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35" cy="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2" name="Line 236"/>
              <p:cNvSpPr>
                <a:spLocks noChangeShapeType="1"/>
              </p:cNvSpPr>
              <p:nvPr/>
            </p:nvSpPr>
            <p:spPr bwMode="auto">
              <a:xfrm>
                <a:off x="4228" y="1481"/>
                <a:ext cx="23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3" name="Line 237"/>
              <p:cNvSpPr>
                <a:spLocks noChangeShapeType="1"/>
              </p:cNvSpPr>
              <p:nvPr/>
            </p:nvSpPr>
            <p:spPr bwMode="auto">
              <a:xfrm>
                <a:off x="3993" y="2202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4" name="Line 238"/>
              <p:cNvSpPr>
                <a:spLocks noChangeShapeType="1"/>
              </p:cNvSpPr>
              <p:nvPr/>
            </p:nvSpPr>
            <p:spPr bwMode="auto">
              <a:xfrm flipH="1">
                <a:off x="4228" y="2202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5" name="Line 239"/>
              <p:cNvSpPr>
                <a:spLocks noChangeShapeType="1"/>
              </p:cNvSpPr>
              <p:nvPr/>
            </p:nvSpPr>
            <p:spPr bwMode="auto">
              <a:xfrm>
                <a:off x="4228" y="1500"/>
                <a:ext cx="0" cy="7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6" name="Line 240"/>
              <p:cNvSpPr>
                <a:spLocks noChangeShapeType="1"/>
              </p:cNvSpPr>
              <p:nvPr/>
            </p:nvSpPr>
            <p:spPr bwMode="auto">
              <a:xfrm flipV="1">
                <a:off x="3993" y="2126"/>
                <a:ext cx="235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7" name="Line 241"/>
              <p:cNvSpPr>
                <a:spLocks noChangeShapeType="1"/>
              </p:cNvSpPr>
              <p:nvPr/>
            </p:nvSpPr>
            <p:spPr bwMode="auto">
              <a:xfrm flipH="1" flipV="1">
                <a:off x="4228" y="2126"/>
                <a:ext cx="235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8" name="Line 242"/>
              <p:cNvSpPr>
                <a:spLocks noChangeShapeType="1"/>
              </p:cNvSpPr>
              <p:nvPr/>
            </p:nvSpPr>
            <p:spPr bwMode="auto">
              <a:xfrm>
                <a:off x="4092" y="1891"/>
                <a:ext cx="136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19" name="Line 243"/>
              <p:cNvSpPr>
                <a:spLocks noChangeShapeType="1"/>
              </p:cNvSpPr>
              <p:nvPr/>
            </p:nvSpPr>
            <p:spPr bwMode="auto">
              <a:xfrm flipV="1">
                <a:off x="4228" y="1891"/>
                <a:ext cx="142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0" name="Line 244"/>
              <p:cNvSpPr>
                <a:spLocks noChangeShapeType="1"/>
              </p:cNvSpPr>
              <p:nvPr/>
            </p:nvSpPr>
            <p:spPr bwMode="auto">
              <a:xfrm>
                <a:off x="4049" y="1999"/>
                <a:ext cx="173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1" name="Line 245"/>
              <p:cNvSpPr>
                <a:spLocks noChangeShapeType="1"/>
              </p:cNvSpPr>
              <p:nvPr/>
            </p:nvSpPr>
            <p:spPr bwMode="auto">
              <a:xfrm flipV="1">
                <a:off x="4228" y="2013"/>
                <a:ext cx="173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2" name="Line 246"/>
              <p:cNvSpPr>
                <a:spLocks noChangeShapeType="1"/>
              </p:cNvSpPr>
              <p:nvPr/>
            </p:nvSpPr>
            <p:spPr bwMode="auto">
              <a:xfrm flipV="1">
                <a:off x="4228" y="1782"/>
                <a:ext cx="86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3" name="Line 247"/>
              <p:cNvSpPr>
                <a:spLocks noChangeShapeType="1"/>
              </p:cNvSpPr>
              <p:nvPr/>
            </p:nvSpPr>
            <p:spPr bwMode="auto">
              <a:xfrm flipV="1">
                <a:off x="4228" y="1632"/>
                <a:ext cx="56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4" name="Line 248"/>
              <p:cNvSpPr>
                <a:spLocks noChangeShapeType="1"/>
              </p:cNvSpPr>
              <p:nvPr/>
            </p:nvSpPr>
            <p:spPr bwMode="auto">
              <a:xfrm>
                <a:off x="4123" y="1773"/>
                <a:ext cx="111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025" name="Line 249"/>
              <p:cNvSpPr>
                <a:spLocks noChangeShapeType="1"/>
              </p:cNvSpPr>
              <p:nvPr/>
            </p:nvSpPr>
            <p:spPr bwMode="auto">
              <a:xfrm>
                <a:off x="4172" y="1627"/>
                <a:ext cx="68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91249" name="Group 25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9037" name="Line 251"/>
                <p:cNvSpPr>
                  <a:spLocks noChangeShapeType="1"/>
                </p:cNvSpPr>
                <p:nvPr/>
              </p:nvSpPr>
              <p:spPr bwMode="auto">
                <a:xfrm>
                  <a:off x="4232" y="160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8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208"/>
                  <a:ext cx="186" cy="4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9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3"/>
                  <a:ext cx="195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40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4" y="1285"/>
                  <a:ext cx="186" cy="5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250" name="Group 25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9033" name="Line 256"/>
                <p:cNvSpPr>
                  <a:spLocks noChangeShapeType="1"/>
                </p:cNvSpPr>
                <p:nvPr/>
              </p:nvSpPr>
              <p:spPr bwMode="auto">
                <a:xfrm>
                  <a:off x="4225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4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231"/>
                  <a:ext cx="183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5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588" y="1406"/>
                  <a:ext cx="195" cy="20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6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4" y="1313"/>
                  <a:ext cx="183" cy="4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251" name="Group 26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9029" name="Line 261"/>
                <p:cNvSpPr>
                  <a:spLocks noChangeShapeType="1"/>
                </p:cNvSpPr>
                <p:nvPr/>
              </p:nvSpPr>
              <p:spPr bwMode="auto">
                <a:xfrm>
                  <a:off x="4234" y="159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0" name="Line 2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202"/>
                  <a:ext cx="186" cy="49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1" name="Line 263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6"/>
                  <a:ext cx="195" cy="204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032" name="Line 2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0" y="1278"/>
                  <a:ext cx="186" cy="5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8982" name="Text Box 265"/>
            <p:cNvSpPr txBox="1">
              <a:spLocks noChangeArrowheads="1"/>
            </p:cNvSpPr>
            <p:nvPr/>
          </p:nvSpPr>
          <p:spPr bwMode="auto">
            <a:xfrm>
              <a:off x="3460" y="2551"/>
              <a:ext cx="202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Base transceiver station (BTS)</a:t>
              </a:r>
            </a:p>
          </p:txBody>
        </p:sp>
        <p:grpSp>
          <p:nvGrpSpPr>
            <p:cNvPr id="91206" name="Group 266"/>
            <p:cNvGrpSpPr>
              <a:grpSpLocks/>
            </p:cNvGrpSpPr>
            <p:nvPr/>
          </p:nvGrpSpPr>
          <p:grpSpPr bwMode="auto">
            <a:xfrm>
              <a:off x="3072" y="2833"/>
              <a:ext cx="347" cy="259"/>
              <a:chOff x="611" y="3693"/>
              <a:chExt cx="449" cy="287"/>
            </a:xfrm>
          </p:grpSpPr>
          <p:sp>
            <p:nvSpPr>
              <p:cNvPr id="39002" name="Rectangle 267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8" cy="20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91226" name="Group 268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232" name="Freeform 269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1233" name="Freeform 270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1227" name="Freeform 271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28" name="Freeform 272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29" name="Freeform 273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30" name="Freeform 274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31" name="Freeform 275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8984" name="Text Box 276"/>
            <p:cNvSpPr txBox="1">
              <a:spLocks noChangeArrowheads="1"/>
            </p:cNvSpPr>
            <p:nvPr/>
          </p:nvSpPr>
          <p:spPr bwMode="auto">
            <a:xfrm>
              <a:off x="3456" y="2851"/>
              <a:ext cx="193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Base station controller (BSC)</a:t>
              </a:r>
            </a:p>
          </p:txBody>
        </p:sp>
        <p:grpSp>
          <p:nvGrpSpPr>
            <p:cNvPr id="91208" name="Group 277"/>
            <p:cNvGrpSpPr>
              <a:grpSpLocks/>
            </p:cNvGrpSpPr>
            <p:nvPr/>
          </p:nvGrpSpPr>
          <p:grpSpPr bwMode="auto">
            <a:xfrm>
              <a:off x="3102" y="3144"/>
              <a:ext cx="291" cy="511"/>
              <a:chOff x="611" y="3693"/>
              <a:chExt cx="449" cy="287"/>
            </a:xfrm>
          </p:grpSpPr>
          <p:sp>
            <p:nvSpPr>
              <p:cNvPr id="38993" name="Rectangle 278"/>
              <p:cNvSpPr>
                <a:spLocks noChangeArrowheads="1"/>
              </p:cNvSpPr>
              <p:nvPr/>
            </p:nvSpPr>
            <p:spPr bwMode="auto">
              <a:xfrm>
                <a:off x="635" y="3774"/>
                <a:ext cx="337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91217" name="Group 279"/>
              <p:cNvGrpSpPr>
                <a:grpSpLocks/>
              </p:cNvGrpSpPr>
              <p:nvPr/>
            </p:nvGrpSpPr>
            <p:grpSpPr bwMode="auto">
              <a:xfrm>
                <a:off x="687" y="3826"/>
                <a:ext cx="224" cy="110"/>
                <a:chOff x="687" y="3826"/>
                <a:chExt cx="224" cy="110"/>
              </a:xfrm>
            </p:grpSpPr>
            <p:sp>
              <p:nvSpPr>
                <p:cNvPr id="91223" name="Freeform 280"/>
                <p:cNvSpPr>
                  <a:spLocks/>
                </p:cNvSpPr>
                <p:nvPr/>
              </p:nvSpPr>
              <p:spPr bwMode="auto">
                <a:xfrm>
                  <a:off x="687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91224" name="Freeform 281"/>
                <p:cNvSpPr>
                  <a:spLocks/>
                </p:cNvSpPr>
                <p:nvPr/>
              </p:nvSpPr>
              <p:spPr bwMode="auto">
                <a:xfrm flipV="1">
                  <a:off x="689" y="3826"/>
                  <a:ext cx="222" cy="110"/>
                </a:xfrm>
                <a:custGeom>
                  <a:avLst/>
                  <a:gdLst>
                    <a:gd name="T0" fmla="*/ 0 w 222"/>
                    <a:gd name="T1" fmla="*/ 110 h 110"/>
                    <a:gd name="T2" fmla="*/ 36 w 222"/>
                    <a:gd name="T3" fmla="*/ 110 h 110"/>
                    <a:gd name="T4" fmla="*/ 183 w 222"/>
                    <a:gd name="T5" fmla="*/ 0 h 110"/>
                    <a:gd name="T6" fmla="*/ 222 w 222"/>
                    <a:gd name="T7" fmla="*/ 0 h 1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2" h="110">
                      <a:moveTo>
                        <a:pt x="0" y="110"/>
                      </a:moveTo>
                      <a:lnTo>
                        <a:pt x="36" y="110"/>
                      </a:lnTo>
                      <a:lnTo>
                        <a:pt x="183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91218" name="Freeform 282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19" name="Freeform 283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20" name="Freeform 284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21" name="Freeform 285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22" name="Freeform 286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8986" name="Text Box 287"/>
            <p:cNvSpPr txBox="1">
              <a:spLocks noChangeArrowheads="1"/>
            </p:cNvSpPr>
            <p:nvPr/>
          </p:nvSpPr>
          <p:spPr bwMode="auto">
            <a:xfrm>
              <a:off x="3450" y="3284"/>
              <a:ext cx="207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Mobile Switching Center (MSC)</a:t>
              </a:r>
            </a:p>
          </p:txBody>
        </p:sp>
        <p:grpSp>
          <p:nvGrpSpPr>
            <p:cNvPr id="91210" name="Group 288"/>
            <p:cNvGrpSpPr>
              <a:grpSpLocks/>
            </p:cNvGrpSpPr>
            <p:nvPr/>
          </p:nvGrpSpPr>
          <p:grpSpPr bwMode="auto">
            <a:xfrm>
              <a:off x="2755" y="3745"/>
              <a:ext cx="524" cy="114"/>
              <a:chOff x="3072" y="739"/>
              <a:chExt cx="652" cy="146"/>
            </a:xfrm>
          </p:grpSpPr>
          <p:pic>
            <p:nvPicPr>
              <p:cNvPr id="91213" name="Picture 289" descr="lgv_fqmg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1" name="Line 290"/>
              <p:cNvSpPr>
                <a:spLocks noChangeShapeType="1"/>
              </p:cNvSpPr>
              <p:nvPr/>
            </p:nvSpPr>
            <p:spPr bwMode="auto">
              <a:xfrm flipH="1">
                <a:off x="3105" y="783"/>
                <a:ext cx="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8992" name="Line 291"/>
              <p:cNvSpPr>
                <a:spLocks noChangeShapeType="1"/>
              </p:cNvSpPr>
              <p:nvPr/>
            </p:nvSpPr>
            <p:spPr bwMode="auto">
              <a:xfrm flipH="1">
                <a:off x="3072" y="75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pic>
          <p:nvPicPr>
            <p:cNvPr id="91211" name="Picture 292" descr="imgyjavg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3747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89" name="Text Box 293"/>
            <p:cNvSpPr txBox="1">
              <a:spLocks noChangeArrowheads="1"/>
            </p:cNvSpPr>
            <p:nvPr/>
          </p:nvSpPr>
          <p:spPr bwMode="auto">
            <a:xfrm>
              <a:off x="3475" y="3691"/>
              <a:ext cx="129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Mobile subscribers</a:t>
              </a:r>
            </a:p>
          </p:txBody>
        </p:sp>
      </p:grp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07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2G (voice) 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B97644ED-4AC3-41B8-B974-4C0B1A6BC393}" type="slidenum">
              <a:rPr lang="en-US" altLang="en-US" sz="1200">
                <a:latin typeface="Arial" pitchFamily="34" charset="0"/>
              </a:rPr>
              <a:pPr/>
              <a:t>39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(voice+data) network architecture</a:t>
            </a:r>
          </a:p>
        </p:txBody>
      </p:sp>
      <p:grpSp>
        <p:nvGrpSpPr>
          <p:cNvPr id="92164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0163" name="Line 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4" name="Line 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5" name="Line 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6" name="Line 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7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8" name="Line 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69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0" name="Line 1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1" name="Line 1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2" name="Line 1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3" name="Line 1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4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5" name="Line 1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6" name="Line 1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77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401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0189" name="Line 2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90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91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92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40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0185" name="Line 2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6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7" name="Line 2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8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403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0181" name="Line 3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2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3" name="Line 3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84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65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40133" name="Line 3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4" name="Line 3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5" name="Line 3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6" name="Line 3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7" name="Line 3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8" name="Line 4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39" name="Line 4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0" name="Line 4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1" name="Line 4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2" name="Line 4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3" name="Line 4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4" name="Line 4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5" name="Line 4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6" name="Line 4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47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371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0159" name="Line 5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60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61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62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72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0155" name="Line 5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6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7" name="Line 5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8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73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0151" name="Line 6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2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3" name="Line 6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54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66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0103" name="Line 66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4" name="Line 67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5" name="Line 68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6" name="Line 69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7" name="Line 7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8" name="Line 71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09" name="Line 7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0" name="Line 73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1" name="Line 74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2" name="Line 75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3" name="Line 76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4" name="Line 77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5" name="Line 78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6" name="Line 79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117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341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0129" name="Line 82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30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31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32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42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0125" name="Line 87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6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7" name="Line 89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8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343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0121" name="Line 92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2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3" name="Line 94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124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82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4006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6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6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006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06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291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007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292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007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7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2197" name="Group 177"/>
          <p:cNvGrpSpPr>
            <a:grpSpLocks/>
          </p:cNvGrpSpPr>
          <p:nvPr/>
        </p:nvGrpSpPr>
        <p:grpSpPr bwMode="auto">
          <a:xfrm>
            <a:off x="5102225" y="5075238"/>
            <a:ext cx="3838575" cy="1057275"/>
            <a:chOff x="608" y="2728"/>
            <a:chExt cx="2671" cy="908"/>
          </a:xfrm>
        </p:grpSpPr>
        <p:sp>
          <p:nvSpPr>
            <p:cNvPr id="40010" name="Text Box 178"/>
            <p:cNvSpPr txBox="1">
              <a:spLocks noChangeArrowheads="1"/>
            </p:cNvSpPr>
            <p:nvPr/>
          </p:nvSpPr>
          <p:spPr bwMode="auto">
            <a:xfrm>
              <a:off x="970" y="2841"/>
              <a:ext cx="219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Serving GPRS Support Node (SGSN)</a:t>
              </a:r>
            </a:p>
          </p:txBody>
        </p:sp>
        <p:grpSp>
          <p:nvGrpSpPr>
            <p:cNvPr id="92234" name="Group 179"/>
            <p:cNvGrpSpPr>
              <a:grpSpLocks/>
            </p:cNvGrpSpPr>
            <p:nvPr/>
          </p:nvGrpSpPr>
          <p:grpSpPr bwMode="auto">
            <a:xfrm>
              <a:off x="608" y="3125"/>
              <a:ext cx="344" cy="511"/>
              <a:chOff x="600" y="2677"/>
              <a:chExt cx="344" cy="511"/>
            </a:xfrm>
          </p:grpSpPr>
          <p:sp>
            <p:nvSpPr>
              <p:cNvPr id="40034" name="Rectangle 180"/>
              <p:cNvSpPr>
                <a:spLocks noChangeArrowheads="1"/>
              </p:cNvSpPr>
              <p:nvPr/>
            </p:nvSpPr>
            <p:spPr bwMode="auto">
              <a:xfrm>
                <a:off x="638" y="2821"/>
                <a:ext cx="218" cy="36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8" name="Freeform 181"/>
              <p:cNvSpPr>
                <a:spLocks/>
              </p:cNvSpPr>
              <p:nvPr/>
            </p:nvSpPr>
            <p:spPr bwMode="auto">
              <a:xfrm>
                <a:off x="858" y="2697"/>
                <a:ext cx="40" cy="131"/>
              </a:xfrm>
              <a:custGeom>
                <a:avLst/>
                <a:gdLst>
                  <a:gd name="T0" fmla="*/ 3 w 62"/>
                  <a:gd name="T1" fmla="*/ 0 h 74"/>
                  <a:gd name="T2" fmla="*/ 5 w 62"/>
                  <a:gd name="T3" fmla="*/ 1758 h 74"/>
                  <a:gd name="T4" fmla="*/ 0 w 62"/>
                  <a:gd name="T5" fmla="*/ 2282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59" name="Freeform 182"/>
              <p:cNvSpPr>
                <a:spLocks/>
              </p:cNvSpPr>
              <p:nvPr/>
            </p:nvSpPr>
            <p:spPr bwMode="auto">
              <a:xfrm>
                <a:off x="856" y="2803"/>
                <a:ext cx="41" cy="385"/>
              </a:xfrm>
              <a:custGeom>
                <a:avLst/>
                <a:gdLst>
                  <a:gd name="T0" fmla="*/ 1 w 63"/>
                  <a:gd name="T1" fmla="*/ 395 h 225"/>
                  <a:gd name="T2" fmla="*/ 0 w 63"/>
                  <a:gd name="T3" fmla="*/ 5650 h 225"/>
                  <a:gd name="T4" fmla="*/ 5 w 63"/>
                  <a:gd name="T5" fmla="*/ 5073 h 225"/>
                  <a:gd name="T6" fmla="*/ 5 w 63"/>
                  <a:gd name="T7" fmla="*/ 0 h 225"/>
                  <a:gd name="T8" fmla="*/ 1 w 63"/>
                  <a:gd name="T9" fmla="*/ 395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60" name="Freeform 183"/>
              <p:cNvSpPr>
                <a:spLocks/>
              </p:cNvSpPr>
              <p:nvPr/>
            </p:nvSpPr>
            <p:spPr bwMode="auto">
              <a:xfrm>
                <a:off x="883" y="2677"/>
                <a:ext cx="30" cy="139"/>
              </a:xfrm>
              <a:custGeom>
                <a:avLst/>
                <a:gdLst>
                  <a:gd name="T0" fmla="*/ 1 w 47"/>
                  <a:gd name="T1" fmla="*/ 0 h 78"/>
                  <a:gd name="T2" fmla="*/ 3 w 47"/>
                  <a:gd name="T3" fmla="*/ 2502 h 78"/>
                  <a:gd name="T4" fmla="*/ 1 w 47"/>
                  <a:gd name="T5" fmla="*/ 2461 h 78"/>
                  <a:gd name="T6" fmla="*/ 0 w 47"/>
                  <a:gd name="T7" fmla="*/ 1108 h 78"/>
                  <a:gd name="T8" fmla="*/ 1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61" name="Freeform 184"/>
              <p:cNvSpPr>
                <a:spLocks/>
              </p:cNvSpPr>
              <p:nvPr/>
            </p:nvSpPr>
            <p:spPr bwMode="auto">
              <a:xfrm>
                <a:off x="866" y="2739"/>
                <a:ext cx="28" cy="91"/>
              </a:xfrm>
              <a:custGeom>
                <a:avLst/>
                <a:gdLst>
                  <a:gd name="T0" fmla="*/ 2 w 44"/>
                  <a:gd name="T1" fmla="*/ 0 h 51"/>
                  <a:gd name="T2" fmla="*/ 0 w 44"/>
                  <a:gd name="T3" fmla="*/ 1643 h 51"/>
                  <a:gd name="T4" fmla="*/ 3 w 44"/>
                  <a:gd name="T5" fmla="*/ 1449 h 51"/>
                  <a:gd name="T6" fmla="*/ 2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62" name="Freeform 185"/>
              <p:cNvSpPr>
                <a:spLocks/>
              </p:cNvSpPr>
              <p:nvPr/>
            </p:nvSpPr>
            <p:spPr bwMode="auto">
              <a:xfrm>
                <a:off x="622" y="2681"/>
                <a:ext cx="270" cy="169"/>
              </a:xfrm>
              <a:custGeom>
                <a:avLst/>
                <a:gdLst>
                  <a:gd name="T0" fmla="*/ 0 w 417"/>
                  <a:gd name="T1" fmla="*/ 3014 h 95"/>
                  <a:gd name="T2" fmla="*/ 5 w 417"/>
                  <a:gd name="T3" fmla="*/ 37 h 95"/>
                  <a:gd name="T4" fmla="*/ 30 w 417"/>
                  <a:gd name="T5" fmla="*/ 0 h 95"/>
                  <a:gd name="T6" fmla="*/ 27 w 417"/>
                  <a:gd name="T7" fmla="*/ 3014 h 95"/>
                  <a:gd name="T8" fmla="*/ 0 w 417"/>
                  <a:gd name="T9" fmla="*/ 3014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92263" name="Group 186"/>
              <p:cNvGrpSpPr>
                <a:grpSpLocks/>
              </p:cNvGrpSpPr>
              <p:nvPr/>
            </p:nvGrpSpPr>
            <p:grpSpPr bwMode="auto">
              <a:xfrm>
                <a:off x="600" y="2926"/>
                <a:ext cx="344" cy="170"/>
                <a:chOff x="3600" y="219"/>
                <a:chExt cx="360" cy="175"/>
              </a:xfrm>
            </p:grpSpPr>
            <p:sp>
              <p:nvSpPr>
                <p:cNvPr id="40041" name="Oval 187"/>
                <p:cNvSpPr>
                  <a:spLocks noChangeArrowheads="1"/>
                </p:cNvSpPr>
                <p:nvPr/>
              </p:nvSpPr>
              <p:spPr bwMode="auto">
                <a:xfrm>
                  <a:off x="3603" y="296"/>
                  <a:ext cx="356" cy="9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42" name="Line 18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43" name="Line 18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5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44" name="Rectangle 19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3" cy="5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latin typeface="Times New Roman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045" name="Oval 19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6" cy="11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92269" name="Group 19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40051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9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52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5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53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3" y="851"/>
                    <a:ext cx="52" cy="9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2270" name="Group 19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40048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4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005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2893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92235" name="Group 200"/>
            <p:cNvGrpSpPr>
              <a:grpSpLocks/>
            </p:cNvGrpSpPr>
            <p:nvPr/>
          </p:nvGrpSpPr>
          <p:grpSpPr bwMode="auto">
            <a:xfrm>
              <a:off x="641" y="2728"/>
              <a:ext cx="310" cy="326"/>
              <a:chOff x="3028" y="1864"/>
              <a:chExt cx="347" cy="631"/>
            </a:xfrm>
          </p:grpSpPr>
          <p:sp>
            <p:nvSpPr>
              <p:cNvPr id="40028" name="Rectangle 201"/>
              <p:cNvSpPr>
                <a:spLocks noChangeArrowheads="1"/>
              </p:cNvSpPr>
              <p:nvPr/>
            </p:nvSpPr>
            <p:spPr bwMode="auto">
              <a:xfrm>
                <a:off x="3047" y="2041"/>
                <a:ext cx="261" cy="4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2" name="Freeform 202"/>
              <p:cNvSpPr>
                <a:spLocks/>
              </p:cNvSpPr>
              <p:nvPr/>
            </p:nvSpPr>
            <p:spPr bwMode="auto">
              <a:xfrm>
                <a:off x="3309" y="1888"/>
                <a:ext cx="48" cy="163"/>
              </a:xfrm>
              <a:custGeom>
                <a:avLst/>
                <a:gdLst>
                  <a:gd name="T0" fmla="*/ 8 w 62"/>
                  <a:gd name="T1" fmla="*/ 0 h 74"/>
                  <a:gd name="T2" fmla="*/ 13 w 62"/>
                  <a:gd name="T3" fmla="*/ 6540 h 74"/>
                  <a:gd name="T4" fmla="*/ 0 w 62"/>
                  <a:gd name="T5" fmla="*/ 8452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53" name="Freeform 203"/>
              <p:cNvSpPr>
                <a:spLocks/>
              </p:cNvSpPr>
              <p:nvPr/>
            </p:nvSpPr>
            <p:spPr bwMode="auto">
              <a:xfrm>
                <a:off x="3307" y="2020"/>
                <a:ext cx="49" cy="475"/>
              </a:xfrm>
              <a:custGeom>
                <a:avLst/>
                <a:gdLst>
                  <a:gd name="T0" fmla="*/ 2 w 63"/>
                  <a:gd name="T1" fmla="*/ 1431 h 225"/>
                  <a:gd name="T2" fmla="*/ 0 w 63"/>
                  <a:gd name="T3" fmla="*/ 19918 h 225"/>
                  <a:gd name="T4" fmla="*/ 14 w 63"/>
                  <a:gd name="T5" fmla="*/ 17858 h 225"/>
                  <a:gd name="T6" fmla="*/ 14 w 63"/>
                  <a:gd name="T7" fmla="*/ 0 h 225"/>
                  <a:gd name="T8" fmla="*/ 2 w 63"/>
                  <a:gd name="T9" fmla="*/ 1431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54" name="Freeform 204"/>
              <p:cNvSpPr>
                <a:spLocks/>
              </p:cNvSpPr>
              <p:nvPr/>
            </p:nvSpPr>
            <p:spPr bwMode="auto">
              <a:xfrm>
                <a:off x="3339" y="1864"/>
                <a:ext cx="36" cy="171"/>
              </a:xfrm>
              <a:custGeom>
                <a:avLst/>
                <a:gdLst>
                  <a:gd name="T0" fmla="*/ 2 w 47"/>
                  <a:gd name="T1" fmla="*/ 0 h 78"/>
                  <a:gd name="T2" fmla="*/ 9 w 47"/>
                  <a:gd name="T3" fmla="*/ 8662 h 78"/>
                  <a:gd name="T4" fmla="*/ 3 w 47"/>
                  <a:gd name="T5" fmla="*/ 8565 h 78"/>
                  <a:gd name="T6" fmla="*/ 0 w 47"/>
                  <a:gd name="T7" fmla="*/ 3907 h 78"/>
                  <a:gd name="T8" fmla="*/ 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55" name="Freeform 205"/>
              <p:cNvSpPr>
                <a:spLocks/>
              </p:cNvSpPr>
              <p:nvPr/>
            </p:nvSpPr>
            <p:spPr bwMode="auto">
              <a:xfrm>
                <a:off x="3319" y="1941"/>
                <a:ext cx="34" cy="112"/>
              </a:xfrm>
              <a:custGeom>
                <a:avLst/>
                <a:gdLst>
                  <a:gd name="T0" fmla="*/ 5 w 44"/>
                  <a:gd name="T1" fmla="*/ 0 h 51"/>
                  <a:gd name="T2" fmla="*/ 0 w 44"/>
                  <a:gd name="T3" fmla="*/ 5721 h 51"/>
                  <a:gd name="T4" fmla="*/ 9 w 44"/>
                  <a:gd name="T5" fmla="*/ 5053 h 51"/>
                  <a:gd name="T6" fmla="*/ 5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56" name="Freeform 206"/>
              <p:cNvSpPr>
                <a:spLocks/>
              </p:cNvSpPr>
              <p:nvPr/>
            </p:nvSpPr>
            <p:spPr bwMode="auto">
              <a:xfrm>
                <a:off x="3028" y="1868"/>
                <a:ext cx="322" cy="209"/>
              </a:xfrm>
              <a:custGeom>
                <a:avLst/>
                <a:gdLst>
                  <a:gd name="T0" fmla="*/ 0 w 417"/>
                  <a:gd name="T1" fmla="*/ 10773 h 95"/>
                  <a:gd name="T2" fmla="*/ 14 w 417"/>
                  <a:gd name="T3" fmla="*/ 97 h 95"/>
                  <a:gd name="T4" fmla="*/ 88 w 417"/>
                  <a:gd name="T5" fmla="*/ 0 h 95"/>
                  <a:gd name="T6" fmla="*/ 79 w 417"/>
                  <a:gd name="T7" fmla="*/ 10773 h 95"/>
                  <a:gd name="T8" fmla="*/ 0 w 417"/>
                  <a:gd name="T9" fmla="*/ 10773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92236" name="Group 207"/>
            <p:cNvGrpSpPr>
              <a:grpSpLocks/>
            </p:cNvGrpSpPr>
            <p:nvPr/>
          </p:nvGrpSpPr>
          <p:grpSpPr bwMode="auto">
            <a:xfrm>
              <a:off x="611" y="2856"/>
              <a:ext cx="370" cy="160"/>
              <a:chOff x="3600" y="219"/>
              <a:chExt cx="360" cy="175"/>
            </a:xfrm>
          </p:grpSpPr>
          <p:sp>
            <p:nvSpPr>
              <p:cNvPr id="40015" name="Oval 208"/>
              <p:cNvSpPr>
                <a:spLocks noChangeArrowheads="1"/>
              </p:cNvSpPr>
              <p:nvPr/>
            </p:nvSpPr>
            <p:spPr bwMode="auto">
              <a:xfrm>
                <a:off x="3604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16" name="Line 209"/>
              <p:cNvSpPr>
                <a:spLocks noChangeShapeType="1"/>
              </p:cNvSpPr>
              <p:nvPr/>
            </p:nvSpPr>
            <p:spPr bwMode="auto">
              <a:xfrm>
                <a:off x="3604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17" name="Line 2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18" name="Rectangle 211"/>
              <p:cNvSpPr>
                <a:spLocks noChangeArrowheads="1"/>
              </p:cNvSpPr>
              <p:nvPr/>
            </p:nvSpPr>
            <p:spPr bwMode="auto">
              <a:xfrm>
                <a:off x="3604" y="289"/>
                <a:ext cx="354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019" name="Oval 2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92243" name="Group 2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0025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6" name="Line 2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7" name="Line 216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3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244" name="Group 2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02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3" name="Line 2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024" name="Line 220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3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0014" name="Text Box 221"/>
            <p:cNvSpPr txBox="1">
              <a:spLocks noChangeArrowheads="1"/>
            </p:cNvSpPr>
            <p:nvPr/>
          </p:nvSpPr>
          <p:spPr bwMode="auto">
            <a:xfrm>
              <a:off x="1002" y="3328"/>
              <a:ext cx="227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Gateway GPRS Support Node (GGSN)</a:t>
              </a:r>
            </a:p>
          </p:txBody>
        </p:sp>
      </p:grp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</a:rPr>
              <a:t>cellular voice network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ill Sans MT" pitchFamily="34" charset="0"/>
                <a:ea typeface="+mn-ea"/>
              </a:rPr>
              <a:t> voice network unchanged in core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ill Sans MT" pitchFamily="34" charset="0"/>
                <a:ea typeface="+mn-ea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</a:endParaRPr>
          </a:p>
        </p:txBody>
      </p:sp>
      <p:grpSp>
        <p:nvGrpSpPr>
          <p:cNvPr id="92209" name="Group 139"/>
          <p:cNvGrpSpPr>
            <a:grpSpLocks/>
          </p:cNvGrpSpPr>
          <p:nvPr/>
        </p:nvGrpSpPr>
        <p:grpSpPr bwMode="auto">
          <a:xfrm>
            <a:off x="6400800" y="3981450"/>
            <a:ext cx="693738" cy="314325"/>
            <a:chOff x="3600" y="219"/>
            <a:chExt cx="360" cy="175"/>
          </a:xfrm>
        </p:grpSpPr>
        <p:sp>
          <p:nvSpPr>
            <p:cNvPr id="39988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989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990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9991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92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2216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9998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999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0000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221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995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996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39997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C151177F-464C-4EAE-90BF-85480C9140D0}" type="slidenum">
              <a:rPr lang="en-US" altLang="en-US" sz="1200">
                <a:latin typeface="Arial" pitchFamily="34" charset="0"/>
              </a:rPr>
              <a:pPr/>
              <a:t>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20DBD02A-E19D-4F3C-8D89-1737FEA07AC4}" type="slidenum">
              <a:rPr lang="en-US" altLang="en-US" sz="1200">
                <a:latin typeface="Arial" pitchFamily="34" charset="0"/>
              </a:rPr>
              <a:pPr/>
              <a:t>40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1901825" y="1522413"/>
            <a:ext cx="242888" cy="485775"/>
            <a:chOff x="3796" y="1043"/>
            <a:chExt cx="865" cy="1237"/>
          </a:xfrm>
        </p:grpSpPr>
        <p:sp>
          <p:nvSpPr>
            <p:cNvPr id="41153" name="Line 4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4" name="Line 5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5" name="Line 6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6" name="Line 7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7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8" name="Line 9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59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0" name="Line 11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1" name="Line 12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2" name="Line 13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3" name="Line 14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4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5" name="Line 16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6" name="Line 17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67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91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1179" name="Line 20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80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81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82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9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1175" name="Line 25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6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7" name="Line 27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8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93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1171" name="Line 30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2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3" name="Line 32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74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3188" name="Group 34"/>
          <p:cNvGrpSpPr>
            <a:grpSpLocks/>
          </p:cNvGrpSpPr>
          <p:nvPr/>
        </p:nvGrpSpPr>
        <p:grpSpPr bwMode="auto">
          <a:xfrm>
            <a:off x="2390775" y="2000250"/>
            <a:ext cx="242888" cy="485775"/>
            <a:chOff x="3796" y="1043"/>
            <a:chExt cx="865" cy="1237"/>
          </a:xfrm>
        </p:grpSpPr>
        <p:sp>
          <p:nvSpPr>
            <p:cNvPr id="41123" name="Line 35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4" name="Line 36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5" name="Line 37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6" name="Line 38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7" name="Line 39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8" name="Line 40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29" name="Line 41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0" name="Line 42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1" name="Line 43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2" name="Line 44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3" name="Line 45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4" name="Line 46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5" name="Line 47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6" name="Line 48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37" name="Line 49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61" name="Group 50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1149" name="Line 51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50" name="Line 5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51" name="Line 53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52" name="Line 5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62" name="Group 55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1145" name="Line 56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6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7" name="Line 58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8" name="Line 59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63" name="Group 60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1141" name="Line 61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2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3" name="Line 63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44" name="Line 6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3189" name="Group 65"/>
          <p:cNvGrpSpPr>
            <a:grpSpLocks/>
          </p:cNvGrpSpPr>
          <p:nvPr/>
        </p:nvGrpSpPr>
        <p:grpSpPr bwMode="auto">
          <a:xfrm>
            <a:off x="1865313" y="2311400"/>
            <a:ext cx="242887" cy="485775"/>
            <a:chOff x="3796" y="1043"/>
            <a:chExt cx="865" cy="1237"/>
          </a:xfrm>
        </p:grpSpPr>
        <p:sp>
          <p:nvSpPr>
            <p:cNvPr id="41093" name="Line 66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4" name="Line 67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5" name="Line 68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6" name="Line 69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7" name="Line 7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8" name="Line 71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99" name="Line 7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0" name="Line 73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1" name="Line 74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2" name="Line 75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3" name="Line 76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4" name="Line 77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5" name="Line 78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6" name="Line 79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107" name="Line 80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31" name="Group 8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41119" name="Line 82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20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21" name="Line 84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22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32" name="Group 8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41115" name="Line 87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6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7" name="Line 89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8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333" name="Group 9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41111" name="Line 92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2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3" name="Line 94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114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205" name="Group 139"/>
          <p:cNvGrpSpPr>
            <a:grpSpLocks/>
          </p:cNvGrpSpPr>
          <p:nvPr/>
        </p:nvGrpSpPr>
        <p:grpSpPr bwMode="auto">
          <a:xfrm>
            <a:off x="4605338" y="3425825"/>
            <a:ext cx="693737" cy="314325"/>
            <a:chOff x="3600" y="219"/>
            <a:chExt cx="360" cy="175"/>
          </a:xfrm>
        </p:grpSpPr>
        <p:sp>
          <p:nvSpPr>
            <p:cNvPr id="4105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5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5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5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5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281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6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282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6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6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3230" name="Group 139"/>
          <p:cNvGrpSpPr>
            <a:grpSpLocks/>
          </p:cNvGrpSpPr>
          <p:nvPr/>
        </p:nvGrpSpPr>
        <p:grpSpPr bwMode="auto">
          <a:xfrm>
            <a:off x="6400800" y="3981450"/>
            <a:ext cx="693738" cy="314325"/>
            <a:chOff x="3600" y="219"/>
            <a:chExt cx="360" cy="175"/>
          </a:xfrm>
        </p:grpSpPr>
        <p:sp>
          <p:nvSpPr>
            <p:cNvPr id="41022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23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24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025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3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26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93250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32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3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4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93251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29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0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031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itchFamily="34" charset="0"/>
                <a:cs typeface="Arial" pitchFamily="34" charset="0"/>
              </a:rPr>
              <a:t>radio access network</a:t>
            </a:r>
          </a:p>
          <a:p>
            <a:pPr algn="ctr"/>
            <a:r>
              <a:rPr lang="en-US" altLang="en-US" sz="1200">
                <a:latin typeface="Arial" pitchFamily="34" charset="0"/>
                <a:cs typeface="Arial" pitchFamily="34" charset="0"/>
              </a:rPr>
              <a:t>Universal Terrestrial Radio </a:t>
            </a:r>
          </a:p>
          <a:p>
            <a:pPr algn="ctr"/>
            <a:r>
              <a:rPr lang="en-US" altLang="en-US" sz="1200">
                <a:latin typeface="Arial" pitchFamily="34" charset="0"/>
                <a:cs typeface="Arial" pitchFamily="34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itchFamily="34" charset="0"/>
                <a:cs typeface="Arial" pitchFamily="34" charset="0"/>
              </a:rPr>
              <a:t>core network</a:t>
            </a:r>
          </a:p>
          <a:p>
            <a:pPr algn="ctr"/>
            <a:r>
              <a:rPr lang="en-US" altLang="en-US" sz="1200">
                <a:latin typeface="Arial" pitchFamily="34" charset="0"/>
                <a:cs typeface="Arial" pitchFamily="34" charset="0"/>
              </a:rPr>
              <a:t>General Packet Radio Service </a:t>
            </a:r>
          </a:p>
          <a:p>
            <a:pPr algn="ctr"/>
            <a:r>
              <a:rPr lang="en-US" altLang="en-US" sz="1200">
                <a:latin typeface="Arial" pitchFamily="34" charset="0"/>
                <a:cs typeface="Arial" pitchFamily="34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Arial" pitchFamily="34" charset="0"/>
                <a:cs typeface="Arial" pitchFamily="34" charset="0"/>
              </a:rPr>
              <a:t>public</a:t>
            </a:r>
          </a:p>
          <a:p>
            <a:pPr algn="ctr"/>
            <a:r>
              <a:rPr lang="en-US" altLang="en-US" sz="1600">
                <a:latin typeface="Arial" pitchFamily="34" charset="0"/>
                <a:cs typeface="Arial" pitchFamily="34" charset="0"/>
              </a:rPr>
              <a:t>Internet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altLang="en-US" sz="1200">
                <a:latin typeface="Arial" pitchFamily="34" charset="0"/>
                <a:cs typeface="Arial" pitchFamily="34" charset="0"/>
              </a:rPr>
              <a:t>(WCDMA, HSPA</a:t>
            </a:r>
            <a:r>
              <a:rPr lang="en-US" altLang="en-US" sz="1600">
                <a:latin typeface="Arial" pitchFamily="34" charset="0"/>
                <a:cs typeface="Arial" pitchFamily="34" charset="0"/>
              </a:rPr>
              <a:t>)</a:t>
            </a:r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4BF77070-8FB2-4645-87B5-F89DDFB71B5B}" type="slidenum">
              <a:rPr lang="en-US" altLang="en-US" sz="1200">
                <a:latin typeface="Arial" pitchFamily="34" charset="0"/>
              </a:rPr>
              <a:pPr/>
              <a:t>41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6.1 </a:t>
            </a:r>
            <a:r>
              <a:rPr lang="en-US" altLang="en-US" sz="2400" smtClean="0">
                <a:ea typeface="ＭＳ Ｐゴシック" pitchFamily="34" charset="-128"/>
              </a:rPr>
              <a:t>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6.2</a:t>
            </a:r>
            <a:r>
              <a:rPr lang="en-US" altLang="en-US" sz="24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Wireless links, characteristics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CDMA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6.3</a:t>
            </a:r>
            <a:r>
              <a:rPr lang="en-US" altLang="en-US" sz="2400" smtClean="0">
                <a:ea typeface="ＭＳ Ｐゴシック" pitchFamily="34" charset="-128"/>
              </a:rPr>
              <a:t> IEEE 802.11 wireless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6.4</a:t>
            </a:r>
            <a:r>
              <a:rPr lang="en-US" altLang="en-US" sz="2400" smtClean="0">
                <a:ea typeface="ＭＳ Ｐゴシック" pitchFamily="34" charset="-128"/>
              </a:rPr>
              <a:t> Cellular Internet Access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standards (e.g., GSM)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6.5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6.6</a:t>
            </a:r>
            <a:r>
              <a:rPr lang="en-US" sz="2400" dirty="0">
                <a:latin typeface="Gill Sans MT" charset="0"/>
              </a:rPr>
              <a:t>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6.7</a:t>
            </a:r>
            <a:r>
              <a:rPr lang="en-US" sz="2400" dirty="0">
                <a:latin typeface="Gill Sans MT" charset="0"/>
              </a:rPr>
              <a:t>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6.8</a:t>
            </a:r>
            <a:r>
              <a:rPr lang="en-US" sz="2400" dirty="0">
                <a:latin typeface="Gill Sans MT" charset="0"/>
              </a:rPr>
              <a:t> Mobility and higher-layer protocols</a:t>
            </a:r>
          </a:p>
          <a:p>
            <a:pPr>
              <a:buFont typeface="Wingdings" charset="0"/>
              <a:buChar char="v"/>
              <a:defRPr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6.9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Summary</a:t>
            </a: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3754AF0A-B905-43A5-B910-77C5AB821C88}" type="slidenum">
              <a:rPr lang="en-US" altLang="en-US" sz="1200">
                <a:latin typeface="Arial" pitchFamily="34" charset="0"/>
              </a:rPr>
              <a:pPr/>
              <a:t>42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spectrum of mobility, from the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network</a:t>
            </a:r>
            <a:r>
              <a:rPr lang="en-US" sz="24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mobile user, passing through multiple access point while maintaining ongoing connections (</a:t>
            </a:r>
            <a:r>
              <a:rPr lang="en-US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D82E6978-FAF6-4B99-8BC9-7A0EF79B1667}" type="slidenum">
              <a:rPr lang="en-US" altLang="en-US" sz="1200">
                <a:latin typeface="Arial" pitchFamily="34" charset="0"/>
              </a:rPr>
              <a:pPr/>
              <a:t>43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20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 network:</a:t>
            </a:r>
            <a:r>
              <a:rPr lang="en-US" altLang="en-US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>
                <a:latin typeface="Arial" pitchFamily="34" charset="0"/>
                <a:cs typeface="Arial" pitchFamily="34" charset="0"/>
              </a:rPr>
              <a:t>permanent </a:t>
            </a:r>
            <a:r>
              <a:rPr lang="ja-JP" altLang="en-US" sz="200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000">
                <a:latin typeface="Arial" pitchFamily="34" charset="0"/>
                <a:cs typeface="Arial" pitchFamily="34" charset="0"/>
              </a:rPr>
              <a:t>home</a:t>
            </a:r>
            <a:r>
              <a:rPr lang="ja-JP" altLang="en-US" sz="200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2000">
                <a:latin typeface="Arial" pitchFamily="34" charset="0"/>
                <a:cs typeface="Arial" pitchFamily="34" charset="0"/>
              </a:rPr>
              <a:t> of mobile</a:t>
            </a:r>
          </a:p>
          <a:p>
            <a:r>
              <a:rPr lang="en-US" altLang="en-US" sz="1600">
                <a:latin typeface="Arial" pitchFamily="34" charset="0"/>
                <a:cs typeface="Arial" pitchFamily="34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smtClean="0">
                <a:latin typeface="Arial" charset="0"/>
                <a:cs typeface="Arial" charset="0"/>
              </a:rPr>
              <a:t>can always</a:t>
            </a:r>
            <a:r>
              <a:rPr lang="en-US" sz="200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  <a:cs typeface="Arial" charset="0"/>
              </a:rPr>
              <a:t>Wireless, Mobile Networks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  <a:cs typeface="Arial" pitchFamily="34" charset="0"/>
              </a:rPr>
              <a:t>6-</a:t>
            </a:r>
            <a:fld id="{7EB9C5BB-B513-4B9D-9D75-3FEABB29AA6E}" type="slidenum">
              <a:rPr lang="en-US" altLang="en-US" sz="120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remains constant (</a:t>
            </a:r>
            <a:r>
              <a:rPr lang="en-US" sz="160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581775" y="437038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smtClean="0">
                <a:latin typeface="Arial" charset="0"/>
                <a:cs typeface="Arial" charset="0"/>
              </a:rPr>
              <a:t>wants to communicate with mobile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44B6C734-3A62-44B2-841A-973C1946039B}" type="slidenum">
              <a:rPr lang="en-US" altLang="en-US" sz="1200">
                <a:latin typeface="Arial" pitchFamily="34" charset="0"/>
              </a:rPr>
              <a:pPr/>
              <a:t>45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</a:rPr>
              <a:t>How do </a:t>
            </a:r>
            <a:r>
              <a:rPr lang="en-US" sz="4000" i="1">
                <a:latin typeface="Gill Sans MT" charset="0"/>
              </a:rPr>
              <a:t>you</a:t>
            </a:r>
            <a:r>
              <a:rPr lang="en-US" sz="4000">
                <a:latin typeface="Gill Sans MT" charset="0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search all phone books?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call her parents?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expect her to let you know where he/she is?</a:t>
            </a:r>
          </a:p>
        </p:txBody>
      </p:sp>
      <p:pic>
        <p:nvPicPr>
          <p:cNvPr id="102405" name="Picture 4" descr="worldf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BC7600C-F028-4D0F-B118-33A3641F0433}" type="slidenum">
              <a:rPr lang="en-US" altLang="en-US" sz="1200">
                <a:latin typeface="Arial" pitchFamily="34" charset="0"/>
              </a:rPr>
              <a:pPr/>
              <a:t>46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let routing handle it: </a:t>
            </a:r>
            <a:r>
              <a:rPr lang="en-US" sz="2400">
                <a:latin typeface="Gill Sans MT" charset="0"/>
              </a:rPr>
              <a:t>routers advertise permanent address of mobile-nodes-in-residence via usual routing table exchange.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routing tables indicate where each mobile located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no changes to end-systems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let end-systems handle it: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correspondent gets 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AA5BB02D-1338-43BB-9259-945CD2CC8697}" type="slidenum">
              <a:rPr lang="en-US" altLang="en-US" sz="1200">
                <a:latin typeface="Arial" pitchFamily="34" charset="0"/>
              </a:rPr>
              <a:pPr/>
              <a:t>47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chemeClr val="folHlink"/>
                </a:solidFill>
                <a:latin typeface="Gill Sans MT" charset="0"/>
              </a:rPr>
              <a:t>let routing handle it: </a:t>
            </a:r>
            <a:r>
              <a:rPr lang="en-US" sz="2400">
                <a:solidFill>
                  <a:schemeClr val="folHlink"/>
                </a:solidFill>
                <a:latin typeface="Gill Sans MT" charset="0"/>
              </a:rPr>
              <a:t>routers advertise permanent address of mobile-nodes-in-residence via usual routing table exchange.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chemeClr val="folHlink"/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chemeClr val="folHlink"/>
                </a:solidFill>
                <a:latin typeface="Gill Sans MT" charset="0"/>
              </a:rPr>
              <a:t>no changes to end-systems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let end-systems handle it: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FF0000"/>
                </a:solidFill>
                <a:latin typeface="Gill Sans MT" charset="0"/>
              </a:rPr>
              <a:t>direct routing:</a:t>
            </a:r>
            <a:r>
              <a:rPr lang="en-US">
                <a:latin typeface="Gill Sans MT" charset="0"/>
              </a:rPr>
              <a:t> correspondent gets foreign address of mobile, sends directly to mobile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3101975" y="1958975"/>
            <a:ext cx="2271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smtClean="0">
                <a:latin typeface="Arial" charset="0"/>
                <a:cs typeface="Arial" charset="0"/>
              </a:rPr>
              <a:t>not </a:t>
            </a:r>
          </a:p>
          <a:p>
            <a:pPr algn="ctr">
              <a:defRPr/>
            </a:pPr>
            <a:r>
              <a:rPr lang="en-US" sz="2000" smtClean="0">
                <a:latin typeface="Arial" charset="0"/>
                <a:cs typeface="Arial" charset="0"/>
              </a:rPr>
              <a:t>scalable</a:t>
            </a:r>
          </a:p>
          <a:p>
            <a:pPr algn="ctr">
              <a:defRPr/>
            </a:pPr>
            <a:r>
              <a:rPr lang="en-US" sz="2000" smtClean="0">
                <a:latin typeface="Arial" charset="0"/>
                <a:cs typeface="Arial" charset="0"/>
              </a:rPr>
              <a:t> to millions of</a:t>
            </a:r>
          </a:p>
          <a:p>
            <a:pPr algn="ctr">
              <a:defRPr/>
            </a:pPr>
            <a:r>
              <a:rPr lang="en-US" sz="2000" smtClean="0">
                <a:latin typeface="Arial" charset="0"/>
                <a:cs typeface="Arial" charset="0"/>
              </a:rPr>
              <a:t>  mobiles</a:t>
            </a:r>
          </a:p>
        </p:txBody>
      </p:sp>
      <p:sp>
        <p:nvSpPr>
          <p:cNvPr id="4813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Mobility: approaches</a:t>
            </a:r>
          </a:p>
        </p:txBody>
      </p:sp>
      <p:pic>
        <p:nvPicPr>
          <p:cNvPr id="106504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491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D6DE2745-6458-4939-9024-01F9DDD647F5}" type="slidenum">
              <a:rPr lang="en-US" altLang="en-US" sz="1200">
                <a:latin typeface="Arial" pitchFamily="34" charset="0"/>
              </a:rPr>
              <a:pPr/>
              <a:t>48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</a:rPr>
              <a:t>end result: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foreign agent knows about mobile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home agent knows location of mobile</a:t>
            </a: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>
                  <a:latin typeface="Arial" pitchFamily="34" charset="0"/>
                  <a:cs typeface="Arial" pitchFamily="34" charset="0"/>
                </a:rPr>
                <a:t>foreign agent contacts home agent home: </a:t>
              </a:r>
              <a:r>
                <a:rPr lang="ja-JP" altLang="en-US" sz="200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altLang="ja-JP" sz="2000">
                  <a:latin typeface="Arial" pitchFamily="34" charset="0"/>
                  <a:cs typeface="Arial" pitchFamily="34" charset="0"/>
                </a:rPr>
                <a:t>this mobile is resident in my network</a:t>
              </a:r>
              <a:r>
                <a:rPr lang="ja-JP" altLang="en-US" sz="2000">
                  <a:latin typeface="Arial" pitchFamily="34" charset="0"/>
                  <a:cs typeface="Arial" pitchFamily="34" charset="0"/>
                </a:rPr>
                <a:t>”</a:t>
              </a:r>
              <a:endParaRPr lang="en-US" alt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545FC16D-3705-45F7-9551-7396D801C5F5}" type="slidenum">
              <a:rPr lang="en-US" altLang="en-US" sz="1200">
                <a:latin typeface="Arial" pitchFamily="34" charset="0"/>
              </a:rPr>
              <a:pPr/>
              <a:t>49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3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3686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7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3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3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3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3665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3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7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3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5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3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3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3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3638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3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7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3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3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3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3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3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3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3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4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361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2" name="Picture 355" descr="antenna_stylize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3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605" name="Picture 354" descr="laptop_stylized_small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355" descr="antenna_stylized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55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C0C579E0-85A7-4560-8DFF-A93CE9F00083}" type="slidenum">
              <a:rPr lang="en-US" altLang="en-US" sz="1200">
                <a:latin typeface="Arial" pitchFamily="34" charset="0"/>
              </a:rPr>
              <a:pPr/>
              <a:t>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wireless hosts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laptop, smartphone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run applications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may be stationary (non-mobile) or mobile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>
                <a:latin typeface="Gill Sans MT" charset="0"/>
                <a:ea typeface="ＭＳ Ｐゴシック" charset="0"/>
              </a:rPr>
              <a:t>wireless does </a:t>
            </a:r>
            <a:r>
              <a:rPr lang="en-US" i="1">
                <a:latin typeface="Gill Sans MT" charset="0"/>
                <a:ea typeface="ＭＳ Ｐゴシック" charset="0"/>
              </a:rPr>
              <a:t>not</a:t>
            </a:r>
            <a:r>
              <a:rPr lang="en-US">
                <a:latin typeface="Gill Sans MT" charset="0"/>
                <a:ea typeface="ＭＳ Ｐゴシック" charset="0"/>
              </a:rPr>
              <a:t>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3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23601" name="Picture 354" descr="laptop_stylized_small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2" name="Picture 355" descr="antenna_stylized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23599" name="Picture 364" descr="iphone_stylized_small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Elements of a wireless network</a:t>
            </a:r>
          </a:p>
        </p:txBody>
      </p:sp>
      <p:pic>
        <p:nvPicPr>
          <p:cNvPr id="23595" name="Picture 16" descr="underline_base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3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256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4138F1C-F946-4FA6-AF23-51CE91F1EC87}" type="slidenum">
              <a:rPr lang="en-US" altLang="en-US" sz="1200">
                <a:latin typeface="Arial" pitchFamily="34" charset="0"/>
              </a:rPr>
              <a:pPr/>
              <a:t>50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mobile uses two addresses: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>
                <a:latin typeface="Gill Sans MT" charset="0"/>
              </a:rPr>
              <a:t> used by correspondent (hence mobile location is </a:t>
            </a:r>
            <a:r>
              <a:rPr lang="en-US" i="1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to correspondent)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>
                <a:latin typeface="Gill Sans MT" charset="0"/>
              </a:rPr>
              <a:t> used by home agent to forward datagrams to mobile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foreign agent functions may be done by mobile itself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triangle routing:</a:t>
            </a:r>
            <a:r>
              <a:rPr lang="en-US">
                <a:latin typeface="Gill Sans MT" charset="0"/>
              </a:rPr>
              <a:t> correspondent-home-network-mobile</a:t>
            </a:r>
          </a:p>
          <a:p>
            <a:pPr lvl="1">
              <a:lnSpc>
                <a:spcPts val="2200"/>
              </a:lnSpc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>
                <a:latin typeface="Gill Sans MT" charset="0"/>
              </a:rPr>
              <a:t>are in same network</a:t>
            </a:r>
            <a:endParaRPr lang="en-US" sz="200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smtClean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smtClean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smtClean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smtClean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A532F111-8C77-41BD-978E-47BCDA694870}" type="slidenum">
              <a:rPr lang="en-US" altLang="en-US" sz="1200">
                <a:latin typeface="Arial" pitchFamily="34" charset="0"/>
              </a:rPr>
              <a:pPr/>
              <a:t>51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suppose mobile user moves to another network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latin typeface="Gill Sans MT" charset="0"/>
              </a:rPr>
              <a:t>registers with new foreign agent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latin typeface="Gill Sans MT" charset="0"/>
              </a:rPr>
              <a:t>new foreign agent registers with home agent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latin typeface="Gill Sans MT" charset="0"/>
              </a:rPr>
              <a:t>home agent update care-of-address for mobile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>
                <a:latin typeface="Gill Sans MT" charset="0"/>
              </a:rPr>
              <a:t>packets continue to be forwarded to mobile (but with new care-of-address)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mobility, changing foreign networks transparent: </a:t>
            </a:r>
            <a:r>
              <a:rPr lang="en-US" i="1">
                <a:solidFill>
                  <a:srgbClr val="C00000"/>
                </a:solidFill>
                <a:latin typeface="Gill Sans MT" charset="0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E5A873BB-0113-45BE-AE98-5FCAB7D968DB}" type="slidenum">
              <a:rPr lang="en-US" altLang="en-US" sz="1200">
                <a:latin typeface="Arial" pitchFamily="34" charset="0"/>
              </a:rPr>
              <a:pPr/>
              <a:t>52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4A4E93C0-339B-43FC-AEFB-ADBA07F00574}" type="slidenum">
              <a:rPr lang="en-US" altLang="en-US" sz="1200">
                <a:latin typeface="Arial" pitchFamily="34" charset="0"/>
              </a:rPr>
              <a:pPr/>
              <a:t>53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overcome triangle routing problem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non-transparent to correspondent: </a:t>
            </a:r>
            <a:r>
              <a:rPr lang="en-US">
                <a:latin typeface="Gill Sans MT" charset="0"/>
              </a:rPr>
              <a:t>correspondent must get care-of-address from home agent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1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C6CB1DC-3FBC-4F33-93F8-3C53F33CDF70}" type="slidenum">
              <a:rPr lang="en-US" altLang="en-US" sz="1200">
                <a:latin typeface="Arial" pitchFamily="34" charset="0"/>
              </a:rPr>
              <a:pPr/>
              <a:t>54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foreign net  visited 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anchor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foreign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new foreign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correspondent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new 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foreign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data always routed first to anchor FA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94E51115-B6BF-4D5C-A773-D136D1F65DC7}" type="slidenum">
              <a:rPr lang="en-US" altLang="en-US" sz="1200">
                <a:latin typeface="Arial" pitchFamily="34" charset="0"/>
              </a:rPr>
              <a:pPr/>
              <a:t>55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outline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6.1 </a:t>
            </a:r>
            <a:r>
              <a:rPr lang="en-US" altLang="en-US" sz="2400" smtClean="0">
                <a:ea typeface="ＭＳ Ｐゴシック" pitchFamily="34" charset="-128"/>
              </a:rPr>
              <a:t>Introduction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Wireless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6.2</a:t>
            </a:r>
            <a:r>
              <a:rPr lang="en-US" altLang="en-US" sz="240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Wireless links, characteristics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CDMA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6.3</a:t>
            </a:r>
            <a:r>
              <a:rPr lang="en-US" altLang="en-US" sz="2400" smtClean="0">
                <a:ea typeface="ＭＳ Ｐゴシック" pitchFamily="34" charset="-128"/>
              </a:rPr>
              <a:t> IEEE 802.11 wireless LANs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en-US" sz="2400" smtClean="0">
                <a:solidFill>
                  <a:srgbClr val="000099"/>
                </a:solidFill>
                <a:ea typeface="ＭＳ Ｐゴシック" pitchFamily="34" charset="-128"/>
              </a:rPr>
              <a:t>6.4 </a:t>
            </a:r>
            <a:r>
              <a:rPr lang="en-US" altLang="en-US" sz="2400" smtClean="0">
                <a:ea typeface="ＭＳ Ｐゴシック" pitchFamily="34" charset="-128"/>
              </a:rPr>
              <a:t>Cellular Internet Access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standards (e.g., GSM)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6.5</a:t>
            </a:r>
            <a:r>
              <a:rPr lang="en-US" sz="2400" dirty="0">
                <a:latin typeface="Gill Sans MT" charset="0"/>
              </a:rPr>
              <a:t> 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6.6 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6.7 Handling mobility in cellular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6.8</a:t>
            </a:r>
            <a:r>
              <a:rPr lang="en-US" sz="2400" dirty="0">
                <a:latin typeface="Gill Sans MT" charset="0"/>
              </a:rPr>
              <a:t> Mobility and higher-layer protocols</a:t>
            </a:r>
          </a:p>
          <a:p>
            <a:pPr>
              <a:buFont typeface="Wingdings" charset="0"/>
              <a:buChar char="v"/>
              <a:defRPr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6.9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Summary</a:t>
            </a:r>
          </a:p>
        </p:txBody>
      </p:sp>
      <p:pic>
        <p:nvPicPr>
          <p:cNvPr id="122886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E8DEB2DE-460F-43F3-B16A-028B428A7F06}" type="slidenum">
              <a:rPr lang="en-US" altLang="en-US" sz="1200">
                <a:latin typeface="Arial" pitchFamily="34" charset="0"/>
              </a:rPr>
              <a:pPr/>
              <a:t>56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RFC 3344</a:t>
            </a:r>
          </a:p>
          <a:p>
            <a:r>
              <a:rPr lang="en-US" altLang="en-US" smtClean="0">
                <a:ea typeface="ＭＳ Ｐゴシック" pitchFamily="34" charset="-128"/>
              </a:rPr>
              <a:t>has many features we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ve seen: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home agents, foreign agents, foreign-agent registration, care-of-addresses, encapsulation (packet-within-a-packet)</a:t>
            </a:r>
          </a:p>
          <a:p>
            <a:r>
              <a:rPr lang="en-US" altLang="en-US" smtClean="0">
                <a:ea typeface="ＭＳ Ｐゴシック" pitchFamily="34" charset="-128"/>
              </a:rPr>
              <a:t>three components to standard: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indirect routing of datagrams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agent discovery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registration with home agent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319B3CC4-9FC1-40BA-A037-E80F3D67F220}" type="slidenum">
              <a:rPr lang="en-US" altLang="en-US" sz="1200">
                <a:latin typeface="Arial" pitchFamily="34" charset="0"/>
              </a:rPr>
              <a:pPr/>
              <a:t>57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161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Object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162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Object 1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6992" name="Object 118"/>
          <p:cNvGraphicFramePr>
            <a:graphicFrameLocks noChangeAspect="1"/>
          </p:cNvGraphicFramePr>
          <p:nvPr/>
        </p:nvGraphicFramePr>
        <p:xfrm>
          <a:off x="4684713" y="5648325"/>
          <a:ext cx="36195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3" r:id="rId8" imgW="1307263" imgH="1084139" progId="">
                  <p:embed/>
                </p:oleObj>
              </mc:Choice>
              <mc:Fallback>
                <p:oleObj r:id="rId8" imgW="1307263" imgH="1084139" progId="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5648325"/>
                        <a:ext cx="36195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CA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CA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CA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CA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CA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593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DA5EAD24-8DB0-4427-B799-AF7D6C08A2EC}" type="slidenum">
              <a:rPr lang="en-US" altLang="en-US" sz="1200">
                <a:latin typeface="Arial" pitchFamily="34" charset="0"/>
              </a:rPr>
              <a:pPr/>
              <a:t>58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54C0933B-5C60-4C06-8F0F-40366CEAC793}" type="slidenum">
              <a:rPr lang="en-US" altLang="en-US" sz="1200">
                <a:latin typeface="Arial" pitchFamily="34" charset="0"/>
              </a:rPr>
              <a:pPr/>
              <a:t>59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visited network: 79.129.13/24</a:t>
            </a: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home agent</a:t>
            </a:r>
          </a:p>
          <a:p>
            <a:pPr algn="ctr"/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HA: 128.119.40.7</a:t>
            </a: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foreign agent</a:t>
            </a:r>
          </a:p>
          <a:p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COA: 79.129.13.2</a:t>
            </a:r>
          </a:p>
          <a:p>
            <a:endParaRPr lang="en-US" altLang="en-US" sz="180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mobile agent</a:t>
            </a:r>
          </a:p>
          <a:p>
            <a:r>
              <a:rPr lang="en-US" altLang="en-US" sz="1400">
                <a:solidFill>
                  <a:srgbClr val="000099"/>
                </a:solidFill>
                <a:latin typeface="Gill Sans MT" pitchFamily="34" charset="0"/>
                <a:ea typeface="ÇlÇr ñæí©" charset="-128"/>
              </a:rPr>
              <a:t>MA: 128.119.40.186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C00000"/>
                    </a:solidFill>
                    <a:latin typeface="Gill Sans MT" pitchFamily="34" charset="0"/>
                    <a:ea typeface="ÇlÇr ñæí©" charset="-128"/>
                  </a:rPr>
                  <a:t>registration req. </a:t>
                </a: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COA: 79.129.13.2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HA: 128.119.40.7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MA: 128.119.40.186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Lifetime: 9999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identification:714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….</a:t>
                </a:r>
              </a:p>
              <a:p>
                <a:endParaRPr lang="en-US" altLang="en-US" sz="180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C00000"/>
                    </a:solidFill>
                    <a:latin typeface="Gill Sans MT" pitchFamily="34" charset="0"/>
                    <a:ea typeface="ÇlÇr ñæí©" charset="-128"/>
                  </a:rPr>
                  <a:t>registration reply </a:t>
                </a: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HA: 128.119.40.7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MA: 128.119.40.186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Lifetime: 4999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Identification: 714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encapsulation format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….</a:t>
                </a:r>
              </a:p>
              <a:p>
                <a:endParaRPr lang="en-US" altLang="en-US" sz="1200">
                  <a:latin typeface="Arial" pitchFamily="34" charset="0"/>
                  <a:ea typeface="ÇlÇr ñæí©" charset="-128"/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C00000"/>
                  </a:solidFill>
                  <a:latin typeface="Gill Sans MT" pitchFamily="34" charset="0"/>
                  <a:ea typeface="ÇlÇr ñæí©" charset="-128"/>
                </a:rPr>
                <a:t>registration reply </a:t>
              </a: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HA: 128.119.40.7</a:t>
              </a:r>
            </a:p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MA: 128.119.40.186</a:t>
              </a:r>
            </a:p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Lifetime: 4999</a:t>
              </a:r>
            </a:p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Identification: 714</a:t>
              </a:r>
            </a:p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….</a:t>
              </a:r>
            </a:p>
            <a:p>
              <a:endParaRPr lang="en-US" altLang="en-US" sz="180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latin typeface="Gill Sans MT" pitchFamily="34" charset="0"/>
                <a:ea typeface="ÇlÇr ñæí©" charset="-128"/>
              </a:rPr>
              <a:t>time</a:t>
            </a: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Times New Roman" pitchFamily="18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cxnSp>
        <p:nvCxnSpPr>
          <p:cNvPr id="60447" name="Straight Connector 60446"/>
          <p:cNvCxnSpPr>
            <a:cxnSpLocks noChangeShapeType="1"/>
          </p:cNvCxnSpPr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cxnSpLocks noChangeShapeType="1"/>
          </p:cNvCxnSpPr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noFill/>
          <a:ln w="9525">
            <a:solidFill>
              <a:srgbClr val="A6A6A6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600">
                  <a:solidFill>
                    <a:srgbClr val="C00000"/>
                  </a:solidFill>
                  <a:latin typeface="Gill Sans MT" pitchFamily="34" charset="0"/>
                  <a:ea typeface="ÇlÇr ñæí©" charset="-128"/>
                </a:rPr>
                <a:t>ICMP agent adv.</a:t>
              </a: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COA: 79.129.13.2</a:t>
              </a:r>
            </a:p>
            <a:p>
              <a:r>
                <a:rPr lang="en-US" altLang="en-US" sz="1200">
                  <a:latin typeface="Arial" pitchFamily="34" charset="0"/>
                  <a:ea typeface="ÇlÇr ñæí©" charset="-128"/>
                </a:rPr>
                <a:t>….</a:t>
              </a:r>
            </a:p>
            <a:p>
              <a:endParaRPr lang="en-US" altLang="en-US" sz="180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>
                    <a:solidFill>
                      <a:srgbClr val="C00000"/>
                    </a:solidFill>
                    <a:latin typeface="Gill Sans MT" pitchFamily="34" charset="0"/>
                    <a:ea typeface="ÇlÇr ñæí©" charset="-128"/>
                  </a:rPr>
                  <a:t>registration req. </a:t>
                </a: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COA: 79.129.13.2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HA: 128.119.40.7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MA: 128.119.40.186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Lifetime: 9999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identification: 714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encapsulation format</a:t>
                </a:r>
              </a:p>
              <a:p>
                <a:r>
                  <a:rPr lang="en-US" altLang="en-US" sz="1200">
                    <a:latin typeface="Arial" pitchFamily="34" charset="0"/>
                    <a:ea typeface="ÇlÇr ñæí©" charset="-128"/>
                  </a:rPr>
                  <a:t>….</a:t>
                </a:r>
              </a:p>
              <a:p>
                <a:endParaRPr lang="en-US" altLang="en-US" sz="1200">
                  <a:latin typeface="Arial" pitchFamily="34" charset="0"/>
                  <a:ea typeface="ÇlÇr ñæí©" charset="-128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5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5748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9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5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5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5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5727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5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5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5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9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5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7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5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5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5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5700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5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9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5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7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5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5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5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5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6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56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4" name="Picture 355" descr="antenna_stylize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5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2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5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5667" name="Picture 354" descr="laptop_stylized_small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355" descr="antenna_stylized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5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7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345CD2E9-D7D9-4253-8196-8612FA83E4C1}" type="slidenum">
              <a:rPr lang="en-US" altLang="en-US" sz="1200">
                <a:latin typeface="Arial" pitchFamily="34" charset="0"/>
              </a:rPr>
              <a:pPr/>
              <a:t>6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>
                <a:latin typeface="Gill Sans MT" pitchFamily="34" charset="0"/>
              </a:rPr>
              <a:t> base station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000">
                <a:latin typeface="Gill Sans MT" pitchFamily="34" charset="0"/>
              </a:rPr>
              <a:t>typically connected to wired network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000">
                <a:latin typeface="Gill Sans MT" pitchFamily="34" charset="0"/>
              </a:rPr>
              <a:t>relay - responsible for sending packets between wired network and wireless host(s) in its </a:t>
            </a:r>
            <a:r>
              <a:rPr lang="ja-JP" altLang="en-US" sz="2000">
                <a:latin typeface="Gill Sans MT" pitchFamily="34" charset="0"/>
              </a:rPr>
              <a:t>“</a:t>
            </a:r>
            <a:r>
              <a:rPr lang="en-US" altLang="ja-JP" sz="2000">
                <a:latin typeface="Gill Sans MT" pitchFamily="34" charset="0"/>
              </a:rPr>
              <a:t>area</a:t>
            </a:r>
            <a:r>
              <a:rPr lang="ja-JP" altLang="en-US" sz="2000">
                <a:latin typeface="Gill Sans MT" pitchFamily="34" charset="0"/>
              </a:rPr>
              <a:t>”</a:t>
            </a:r>
            <a:endParaRPr lang="en-US" altLang="ja-JP" sz="2000">
              <a:latin typeface="Gill Sans MT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>
                <a:latin typeface="Gill Sans MT" pitchFamily="34" charset="0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5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25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5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5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5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25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Elements of a wireless network</a:t>
            </a:r>
          </a:p>
        </p:txBody>
      </p:sp>
      <p:pic>
        <p:nvPicPr>
          <p:cNvPr id="25642" name="Picture 16" descr="underline_base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5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29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2445B3EE-DE2D-4E30-A1F7-022B756640AC}" type="slidenum">
              <a:rPr lang="en-US" altLang="en-US" sz="1200">
                <a:latin typeface="Arial" pitchFamily="34" charset="0"/>
              </a:rPr>
              <a:pPr/>
              <a:t>60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33123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2147483647 w 1931"/>
              <a:gd name="T1" fmla="*/ 2147483647 h 1592"/>
              <a:gd name="T2" fmla="*/ 2147483647 w 1931"/>
              <a:gd name="T3" fmla="*/ 2147483647 h 1592"/>
              <a:gd name="T4" fmla="*/ 2147483647 w 1931"/>
              <a:gd name="T5" fmla="*/ 2147483647 h 1592"/>
              <a:gd name="T6" fmla="*/ 2147483647 w 1931"/>
              <a:gd name="T7" fmla="*/ 2147483647 h 1592"/>
              <a:gd name="T8" fmla="*/ 2147483647 w 1931"/>
              <a:gd name="T9" fmla="*/ 2147483647 h 1592"/>
              <a:gd name="T10" fmla="*/ 2147483647 w 1931"/>
              <a:gd name="T11" fmla="*/ 2147483647 h 1592"/>
              <a:gd name="T12" fmla="*/ 2147483647 w 1931"/>
              <a:gd name="T13" fmla="*/ 2147483647 h 1592"/>
              <a:gd name="T14" fmla="*/ 2147483647 w 1931"/>
              <a:gd name="T15" fmla="*/ 2147483647 h 1592"/>
              <a:gd name="T16" fmla="*/ 2147483647 w 1931"/>
              <a:gd name="T17" fmla="*/ 2147483647 h 1592"/>
              <a:gd name="T18" fmla="*/ 2147483647 w 1931"/>
              <a:gd name="T19" fmla="*/ 2147483647 h 1592"/>
              <a:gd name="T20" fmla="*/ 2147483647 w 1931"/>
              <a:gd name="T21" fmla="*/ 2147483647 h 1592"/>
              <a:gd name="T22" fmla="*/ 2147483647 w 1931"/>
              <a:gd name="T23" fmla="*/ 2147483647 h 1592"/>
              <a:gd name="T24" fmla="*/ 2147483647 w 1931"/>
              <a:gd name="T25" fmla="*/ 2147483647 h 1592"/>
              <a:gd name="T26" fmla="*/ 2147483647 w 1931"/>
              <a:gd name="T27" fmla="*/ 2147483647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24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2147483647 w 1624"/>
              <a:gd name="T1" fmla="*/ 0 h 1243"/>
              <a:gd name="T2" fmla="*/ 2147483647 w 1624"/>
              <a:gd name="T3" fmla="*/ 2147483647 h 1243"/>
              <a:gd name="T4" fmla="*/ 2147483647 w 1624"/>
              <a:gd name="T5" fmla="*/ 2147483647 h 1243"/>
              <a:gd name="T6" fmla="*/ 2147483647 w 1624"/>
              <a:gd name="T7" fmla="*/ 2147483647 h 1243"/>
              <a:gd name="T8" fmla="*/ 2147483647 w 1624"/>
              <a:gd name="T9" fmla="*/ 2147483647 h 1243"/>
              <a:gd name="T10" fmla="*/ 2147483647 w 1624"/>
              <a:gd name="T11" fmla="*/ 2147483647 h 1243"/>
              <a:gd name="T12" fmla="*/ 2147483647 w 1624"/>
              <a:gd name="T13" fmla="*/ 2147483647 h 1243"/>
              <a:gd name="T14" fmla="*/ 2147483647 w 1624"/>
              <a:gd name="T15" fmla="*/ 2147483647 h 1243"/>
              <a:gd name="T16" fmla="*/ 2147483647 w 1624"/>
              <a:gd name="T17" fmla="*/ 2147483647 h 1243"/>
              <a:gd name="T18" fmla="*/ 2147483647 w 1624"/>
              <a:gd name="T19" fmla="*/ 2147483647 h 1243"/>
              <a:gd name="T20" fmla="*/ 2147483647 w 1624"/>
              <a:gd name="T21" fmla="*/ 2147483647 h 1243"/>
              <a:gd name="T22" fmla="*/ 2147483647 w 1624"/>
              <a:gd name="T23" fmla="*/ 2147483647 h 1243"/>
              <a:gd name="T24" fmla="*/ 2147483647 w 1624"/>
              <a:gd name="T25" fmla="*/ 2147483647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1446" name="Rectangle 258"/>
          <p:cNvSpPr>
            <a:spLocks noChangeArrowheads="1"/>
          </p:cNvSpPr>
          <p:nvPr/>
        </p:nvSpPr>
        <p:spPr bwMode="auto">
          <a:xfrm>
            <a:off x="171450" y="439738"/>
            <a:ext cx="86883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Components of cellular network architecture</a:t>
            </a:r>
          </a:p>
        </p:txBody>
      </p:sp>
      <p:pic>
        <p:nvPicPr>
          <p:cNvPr id="133126" name="Picture 288" descr="e2gmc3y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correspondent</a:t>
            </a:r>
          </a:p>
        </p:txBody>
      </p:sp>
      <p:grpSp>
        <p:nvGrpSpPr>
          <p:cNvPr id="133128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62181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182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183" name="AutoShape 295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184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864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2283" name="Line 298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84" name="Line 299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85" name="Line 300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86" name="Line 301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87" name="Line 302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88" name="Line 303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89" name="Line 304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0" name="Line 305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1" name="Line 306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2" name="Line 307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3" name="Line 308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4" name="Line 309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5" name="Line 310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6" name="Line 311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97" name="Line 312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977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309" name="Line 314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10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11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12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978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305" name="Line 319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06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07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08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979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301" name="Line 324"/>
                <p:cNvSpPr>
                  <a:spLocks noChangeShapeType="1"/>
                </p:cNvSpPr>
                <p:nvPr/>
              </p:nvSpPr>
              <p:spPr bwMode="auto">
                <a:xfrm>
                  <a:off x="4279" y="158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02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13" y="1178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03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45" y="1386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304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7" y="1280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865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2253" name="Line 329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54" name="Line 330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55" name="Line 331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56" name="Line 332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57" name="Line 333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58" name="Line 334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59" name="Line 335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0" name="Line 336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1" name="Line 337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2" name="Line 338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3" name="Line 339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4" name="Line 340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5" name="Line 341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6" name="Line 342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67" name="Line 343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947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79" name="Line 345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80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81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82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948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75" name="Line 350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76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77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78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949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71" name="Line 355"/>
                <p:cNvSpPr>
                  <a:spLocks noChangeShapeType="1"/>
                </p:cNvSpPr>
                <p:nvPr/>
              </p:nvSpPr>
              <p:spPr bwMode="auto">
                <a:xfrm>
                  <a:off x="4260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72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4" y="1185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73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74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8" y="1287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866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2223" name="Line 360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24" name="Line 361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25" name="Line 362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26" name="Line 3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27" name="Line 364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28" name="Line 365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29" name="Line 3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0" name="Line 367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1" name="Line 368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2" name="Line 369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3" name="Line 370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4" name="Line 371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5" name="Line 372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6" name="Line 373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37" name="Line 374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917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49" name="Line 376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50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51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52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918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45" name="Line 381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46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47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48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919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41" name="Line 386"/>
                <p:cNvSpPr>
                  <a:spLocks noChangeShapeType="1"/>
                </p:cNvSpPr>
                <p:nvPr/>
              </p:nvSpPr>
              <p:spPr bwMode="auto">
                <a:xfrm>
                  <a:off x="425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42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8" y="1184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43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30" y="1393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44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1" y="1287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867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2193" name="Line 391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94" name="Line 392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95" name="Line 393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96" name="Line 394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97" name="Line 395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98" name="Line 396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99" name="Line 397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0" name="Line 398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1" name="Line 399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2" name="Line 400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3" name="Line 401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4" name="Line 402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5" name="Line 403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6" name="Line 404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207" name="Line 405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887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219" name="Line 407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20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21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22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888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215" name="Line 412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16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17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18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889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211" name="Line 417"/>
                <p:cNvSpPr>
                  <a:spLocks noChangeShapeType="1"/>
                </p:cNvSpPr>
                <p:nvPr/>
              </p:nvSpPr>
              <p:spPr bwMode="auto">
                <a:xfrm>
                  <a:off x="4254" y="15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12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182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13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0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214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284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2189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190" name="Line 422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191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192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3129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62179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180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0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62012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013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2014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694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214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33827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14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0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1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3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6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8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5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6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6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62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63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33843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17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844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17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845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16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6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6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17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33695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2117" name="Line 46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18" name="Line 46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19" name="Line 46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0" name="Line 46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1" name="Line 47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2" name="Line 47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3" name="Line 47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4" name="Line 47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5" name="Line 474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6" name="Line 475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7" name="Line 476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8" name="Line 477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29" name="Line 478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30" name="Line 479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31" name="Line 480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811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43" name="Line 482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44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45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46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812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39" name="Line 487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40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41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42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813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35" name="Line 492"/>
                <p:cNvSpPr>
                  <a:spLocks noChangeShapeType="1"/>
                </p:cNvSpPr>
                <p:nvPr/>
              </p:nvSpPr>
              <p:spPr bwMode="auto">
                <a:xfrm>
                  <a:off x="4269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36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1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37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33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38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3" y="1289"/>
                  <a:ext cx="192" cy="49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696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2087" name="Line 49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88" name="Line 49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89" name="Line 49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0" name="Line 50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1" name="Line 50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2" name="Line 50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3" name="Line 50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4" name="Line 50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5" name="Line 50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6" name="Line 50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7" name="Line 50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8" name="Line 50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99" name="Line 50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00" name="Line 51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101" name="Line 51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781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113" name="Line 51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14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15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16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782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109" name="Line 51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10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11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12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783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105" name="Line 523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06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07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108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697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2057" name="Line 52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58" name="Line 52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59" name="Line 53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0" name="Line 53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1" name="Line 53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2" name="Line 53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3" name="Line 53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4" name="Line 53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5" name="Line 53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6" name="Line 53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7" name="Line 53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8" name="Line 53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69" name="Line 54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70" name="Line 54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2071" name="Line 54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751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2083" name="Line 54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84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85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86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752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2079" name="Line 54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80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81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82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753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2075" name="Line 554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76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77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78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2019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020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021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022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3702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2025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33705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2027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28" name="Line 56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29" name="Line 56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0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1" name="Line 56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2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3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4" name="Line 57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5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6" name="Line 57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7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8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39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40" name="Line 57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2041" name="Line 57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33721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5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54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55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56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722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49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50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51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52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723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45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46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47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48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2024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3131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61809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810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490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980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33660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982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3" name="Line 604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4" name="Line 605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5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6" name="Line 607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7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8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89" name="Line 610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0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1" name="Line 612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2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3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4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5" name="Line 616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96" name="Line 617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33676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2008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9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10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11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677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2004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5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6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7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678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2000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1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2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003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33491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950" name="Line 63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1" name="Line 63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2" name="Line 63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3" name="Line 63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4" name="Line 63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5" name="Line 63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6" name="Line 64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7" name="Line 64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8" name="Line 64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59" name="Line 64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60" name="Line 64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61" name="Line 64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62" name="Line 64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63" name="Line 64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64" name="Line 64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644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76" name="Line 65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7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8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645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72" name="Line 65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3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4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5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646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68" name="Line 660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69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0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71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492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920" name="Line 66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1" name="Line 66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2" name="Line 66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3" name="Line 66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4" name="Line 66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5" name="Line 67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6" name="Line 67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7" name="Line 67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8" name="Line 67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29" name="Line 67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30" name="Line 67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31" name="Line 67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32" name="Line 67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33" name="Line 67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934" name="Line 67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614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946" name="Line 68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7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8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9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615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942" name="Line 68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3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4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5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616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938" name="Line 691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39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0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41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814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815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816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817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3497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888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33568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8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1" name="Line 70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2" name="Line 70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3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4" name="Line 70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6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7" name="Line 70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99" name="Line 71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0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0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03" name="Line 71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904" name="Line 71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33584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916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7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8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9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585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912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3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4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5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586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908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09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0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911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1819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3499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886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887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821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501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856" name="Line 738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57" name="Line 739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58" name="Line 740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59" name="Line 741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0" name="Line 742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1" name="Line 743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2" name="Line 744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3" name="Line 745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4" name="Line 746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5" name="Line 747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6" name="Line 748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7" name="Line 749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8" name="Line 750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69" name="Line 751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70" name="Line 752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550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82" name="Line 754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83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84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85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551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78" name="Line 759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79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80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81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552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74" name="Line 764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75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76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77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823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503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826" name="Line 7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27" name="Line 7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28" name="Line 7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29" name="Line 7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0" name="Line 7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1" name="Line 7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2" name="Line 7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3" name="Line 7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4" name="Line 7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5" name="Line 7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6" name="Line 7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7" name="Line 7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8" name="Line 7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39" name="Line 7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840" name="Line 7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520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852" name="Line 7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53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54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55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521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848" name="Line 7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49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50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51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522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844" name="Line 796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45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46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847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825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3132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61807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808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  <a:cs typeface="Arial" charset="0"/>
                </a:rPr>
                <a:t>MSC</a:t>
              </a:r>
            </a:p>
          </p:txBody>
        </p:sp>
      </p:grpSp>
      <p:grpSp>
        <p:nvGrpSpPr>
          <p:cNvPr id="133133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61604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605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285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1775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33455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777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78" name="Line 813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79" name="Line 814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0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1" name="Line 816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2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3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4" name="Line 819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5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6" name="Line 821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7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8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90" name="Line 825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91" name="Line 826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33471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803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804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805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806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472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99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800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801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802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473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95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96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97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98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33286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1745" name="Line 84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46" name="Line 84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47" name="Line 84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48" name="Line 84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49" name="Line 84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0" name="Line 84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1" name="Line 84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2" name="Line 85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3" name="Line 85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4" name="Line 85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5" name="Line 85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6" name="Line 85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7" name="Line 85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8" name="Line 85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59" name="Line 85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439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71" name="Line 85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72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73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74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440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67" name="Line 86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68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69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70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441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63" name="Line 869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64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65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66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287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1715" name="Line 874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16" name="Line 875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17" name="Line 876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18" name="Line 877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19" name="Line 878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0" name="Line 879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1" name="Line 880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2" name="Line 881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3" name="Line 882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4" name="Line 883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5" name="Line 884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6" name="Line 885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7" name="Line 886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8" name="Line 887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729" name="Line 888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409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741" name="Line 890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42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43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44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410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737" name="Line 895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38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39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40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411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733" name="Line 900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34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35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736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609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610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611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612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3292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1683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33363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1685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86" name="Line 912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87" name="Line 913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88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89" name="Line 915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0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1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2" name="Line 918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3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4" name="Line 920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5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6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7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8" name="Line 924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99" name="Line 925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33379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1711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12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13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14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380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1707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08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09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10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33381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170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04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05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1706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1614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3294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1681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682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  <p:sp>
          <p:nvSpPr>
            <p:cNvPr id="61616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296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1651" name="Line 94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2" name="Line 94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3" name="Line 94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4" name="Line 95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5" name="Line 95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6" name="Line 95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7" name="Line 95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8" name="Line 95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59" name="Line 95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60" name="Line 95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61" name="Line 95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62" name="Line 95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63" name="Line 95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64" name="Line 96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65" name="Line 96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345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77" name="Line 96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8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9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80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346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73" name="Line 96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4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5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6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347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69" name="Line 973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0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1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72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618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298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1621" name="Line 97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2" name="Line 98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3" name="Line 98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4" name="Line 98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5" name="Line 98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6" name="Line 98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7" name="Line 98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8" name="Line 98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29" name="Line 98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30" name="Line 98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31" name="Line 98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32" name="Line 99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33" name="Line 99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34" name="Line 99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635" name="Line 99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315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47" name="Line 99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8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9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50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316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643" name="Line 100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4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5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6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317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639" name="Line 1005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0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1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42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620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3134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61469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70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71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72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33152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61574" name="Line 1016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75" name="Line 1017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76" name="Line 1018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77" name="Line 1019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78" name="Line 1020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79" name="Line 1021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0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1" name="Line 1023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2" name="Line 0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3" name="Line 1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4" name="Line 2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5" name="Line 3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6" name="Line 4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7" name="Line 5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88" name="Line 6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268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600" name="Line 8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01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02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603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269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96" name="Line 13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97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98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99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270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92" name="Line 18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93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94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95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153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61544" name="Line 23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45" name="Line 24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46" name="Line 25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47" name="Line 26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48" name="Line 27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49" name="Line 28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0" name="Line 29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1" name="Line 30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2" name="Line 31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3" name="Line 32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4" name="Line 33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5" name="Line 34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6" name="Line 35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7" name="Line 36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58" name="Line 37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238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70" name="Line 39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71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72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73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239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66" name="Line 44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67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68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69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240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62" name="Line 49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63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64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65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154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61514" name="Line 54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15" name="Line 55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16" name="Line 56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17" name="Line 57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18" name="Line 58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19" name="Line 59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0" name="Line 60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1" name="Line 61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2" name="Line 62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3" name="Line 63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4" name="Line 64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5" name="Line 65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6" name="Line 66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7" name="Line 67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528" name="Line 68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208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40" name="Line 70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41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42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43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209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36" name="Line 75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37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38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39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210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32" name="Line 80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33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34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35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155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61484" name="Line 85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85" name="Line 86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86" name="Line 87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87" name="Line 88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88" name="Line 89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89" name="Line 90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0" name="Line 91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1" name="Line 92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2" name="Line 93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3" name="Line 94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4" name="Line 95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5" name="Line 96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6" name="Line 97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7" name="Line 98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1498" name="Line 99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3178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1510" name="Line 101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11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12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13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179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1506" name="Line 106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07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08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09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3180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1502" name="Line 111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03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04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1505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1477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478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479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480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3160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61482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483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  <a:cs typeface="Arial" charset="0"/>
                  </a:rPr>
                  <a:t>MSC</a:t>
                </a:r>
              </a:p>
            </p:txBody>
          </p:sp>
        </p:grpSp>
      </p:grpSp>
      <p:sp>
        <p:nvSpPr>
          <p:cNvPr id="61456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57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58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59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60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3140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1462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wired public telephone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61463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64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3099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different cellular networks,</a:t>
            </a:r>
          </a:p>
          <a:p>
            <a:pPr>
              <a:defRPr/>
            </a:pPr>
            <a:r>
              <a:rPr lang="en-US" smtClean="0">
                <a:latin typeface="Arial" charset="0"/>
                <a:cs typeface="Arial" charset="0"/>
              </a:rPr>
              <a:t>operated by different providers</a:t>
            </a:r>
          </a:p>
        </p:txBody>
      </p:sp>
      <p:sp>
        <p:nvSpPr>
          <p:cNvPr id="61465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66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1467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06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  <a:cs typeface="Arial" charset="0"/>
              </a:rPr>
              <a:t>recall:</a:t>
            </a:r>
          </a:p>
        </p:txBody>
      </p:sp>
      <p:pic>
        <p:nvPicPr>
          <p:cNvPr id="13314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99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5B4A35E9-FC2F-4863-A5BD-76B0607C8AB5}" type="slidenum">
              <a:rPr lang="en-US" altLang="en-US" sz="1200">
                <a:latin typeface="Arial" pitchFamily="34" charset="0"/>
              </a:rPr>
              <a:pPr/>
              <a:t>61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74625"/>
            <a:ext cx="8213725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</a:rPr>
              <a:t>Handling mobility in cellular networks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network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home location register (HLR): </a:t>
            </a:r>
            <a:r>
              <a:rPr lang="en-US" dirty="0">
                <a:latin typeface="Gill Sans MT" charset="0"/>
              </a:rPr>
              <a:t>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visited network: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network in which mobile currently resides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visitor location register (VLR): </a:t>
            </a:r>
            <a:r>
              <a:rPr lang="en-US" dirty="0">
                <a:latin typeface="Gill Sans MT" charset="0"/>
              </a:rPr>
              <a:t>database with entry for each user currently in network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latin typeface="Gill Sans MT" charset="0"/>
              </a:rPr>
              <a:t>could be home network</a:t>
            </a:r>
          </a:p>
        </p:txBody>
      </p:sp>
      <p:pic>
        <p:nvPicPr>
          <p:cNvPr id="13517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E4A3D811-9CB1-4198-9C40-5C2CD8A06483}" type="slidenum">
              <a:rPr lang="en-US" altLang="en-US" sz="1200">
                <a:latin typeface="Arial" pitchFamily="34" charset="0"/>
              </a:rPr>
              <a:pPr/>
              <a:t>62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493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495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37223" name="Group 6"/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63665" name="Line 7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66" name="Line 8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67" name="Line 9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68" name="Line 10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69" name="Line 11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0" name="Line 12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1" name="Line 13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2" name="Line 14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3" name="Line 15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4" name="Line 16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5" name="Line 17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6" name="Line 18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7" name="Line 19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8" name="Line 20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79" name="Line 21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7407" name="Group 22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3691" name="Line 23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92" name="Line 24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93" name="Line 25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94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408" name="Group 27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3687" name="Line 28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88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89" name="Line 30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90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409" name="Group 32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3683" name="Line 33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84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85" name="Line 35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86" name="Line 3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7224" name="Group 37"/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63635" name="Line 38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36" name="Line 39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37" name="Line 40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38" name="Line 41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39" name="Line 42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0" name="Line 43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1" name="Line 44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2" name="Line 45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3" name="Line 46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4" name="Line 47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5" name="Line 48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6" name="Line 49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7" name="Line 50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8" name="Line 51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49" name="Line 52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7377" name="Group 5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3661" name="Line 54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62" name="Line 55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63" name="Line 56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64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378" name="Group 5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3657" name="Line 59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58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59" name="Line 61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60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379" name="Group 6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3653" name="Line 64"/>
              <p:cNvSpPr>
                <a:spLocks noChangeShapeType="1"/>
              </p:cNvSpPr>
              <p:nvPr/>
            </p:nvSpPr>
            <p:spPr bwMode="auto">
              <a:xfrm>
                <a:off x="4219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54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459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55" name="Line 66"/>
              <p:cNvSpPr>
                <a:spLocks noChangeShapeType="1"/>
              </p:cNvSpPr>
              <p:nvPr/>
            </p:nvSpPr>
            <p:spPr bwMode="auto">
              <a:xfrm rot="6361956">
                <a:off x="4602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56" name="Line 67"/>
              <p:cNvSpPr>
                <a:spLocks noChangeShapeType="1"/>
              </p:cNvSpPr>
              <p:nvPr/>
            </p:nvSpPr>
            <p:spPr bwMode="auto">
              <a:xfrm rot="6361956" flipH="1" flipV="1">
                <a:off x="4733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7225" name="Group 68"/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63605" name="Line 69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06" name="Line 70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07" name="Line 71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08" name="Line 72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09" name="Line 73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0" name="Line 74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1" name="Line 75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2" name="Line 76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3" name="Line 77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4" name="Line 78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5" name="Line 79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6" name="Line 80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7" name="Line 81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8" name="Line 82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619" name="Line 83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7347" name="Group 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3631" name="Line 85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32" name="Line 86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33" name="Line 87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34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348" name="Group 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3627" name="Line 90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28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29" name="Line 92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30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349" name="Group 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3623" name="Line 95"/>
              <p:cNvSpPr>
                <a:spLocks noChangeShapeType="1"/>
              </p:cNvSpPr>
              <p:nvPr/>
            </p:nvSpPr>
            <p:spPr bwMode="auto">
              <a:xfrm>
                <a:off x="4219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24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459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25" name="Line 97"/>
              <p:cNvSpPr>
                <a:spLocks noChangeShapeType="1"/>
              </p:cNvSpPr>
              <p:nvPr/>
            </p:nvSpPr>
            <p:spPr bwMode="auto">
              <a:xfrm rot="6361956">
                <a:off x="4602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26" name="Line 98"/>
              <p:cNvSpPr>
                <a:spLocks noChangeShapeType="1"/>
              </p:cNvSpPr>
              <p:nvPr/>
            </p:nvSpPr>
            <p:spPr bwMode="auto">
              <a:xfrm rot="6361956" flipH="1" flipV="1">
                <a:off x="4733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7226" name="Group 99"/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63575" name="Line 100"/>
            <p:cNvSpPr>
              <a:spLocks noChangeShapeType="1"/>
            </p:cNvSpPr>
            <p:nvPr/>
          </p:nvSpPr>
          <p:spPr bwMode="auto">
            <a:xfrm flipH="1">
              <a:off x="3994" y="1480"/>
              <a:ext cx="232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76" name="Line 101"/>
            <p:cNvSpPr>
              <a:spLocks noChangeShapeType="1"/>
            </p:cNvSpPr>
            <p:nvPr/>
          </p:nvSpPr>
          <p:spPr bwMode="auto">
            <a:xfrm>
              <a:off x="4226" y="1480"/>
              <a:ext cx="237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77" name="Line 102"/>
            <p:cNvSpPr>
              <a:spLocks noChangeShapeType="1"/>
            </p:cNvSpPr>
            <p:nvPr/>
          </p:nvSpPr>
          <p:spPr bwMode="auto">
            <a:xfrm>
              <a:off x="3994" y="2199"/>
              <a:ext cx="23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78" name="Line 103"/>
            <p:cNvSpPr>
              <a:spLocks noChangeShapeType="1"/>
            </p:cNvSpPr>
            <p:nvPr/>
          </p:nvSpPr>
          <p:spPr bwMode="auto">
            <a:xfrm flipH="1">
              <a:off x="4226" y="2199"/>
              <a:ext cx="237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79" name="Line 104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0" name="Line 105"/>
            <p:cNvSpPr>
              <a:spLocks noChangeShapeType="1"/>
            </p:cNvSpPr>
            <p:nvPr/>
          </p:nvSpPr>
          <p:spPr bwMode="auto">
            <a:xfrm flipV="1">
              <a:off x="3994" y="2126"/>
              <a:ext cx="232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1" name="Line 106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2" name="Line 107"/>
            <p:cNvSpPr>
              <a:spLocks noChangeShapeType="1"/>
            </p:cNvSpPr>
            <p:nvPr/>
          </p:nvSpPr>
          <p:spPr bwMode="auto">
            <a:xfrm>
              <a:off x="4090" y="1892"/>
              <a:ext cx="136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3" name="Line 108"/>
            <p:cNvSpPr>
              <a:spLocks noChangeShapeType="1"/>
            </p:cNvSpPr>
            <p:nvPr/>
          </p:nvSpPr>
          <p:spPr bwMode="auto">
            <a:xfrm flipV="1">
              <a:off x="4226" y="1892"/>
              <a:ext cx="147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4" name="Line 109"/>
            <p:cNvSpPr>
              <a:spLocks noChangeShapeType="1"/>
            </p:cNvSpPr>
            <p:nvPr/>
          </p:nvSpPr>
          <p:spPr bwMode="auto">
            <a:xfrm>
              <a:off x="4045" y="1997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5" name="Line 110"/>
            <p:cNvSpPr>
              <a:spLocks noChangeShapeType="1"/>
            </p:cNvSpPr>
            <p:nvPr/>
          </p:nvSpPr>
          <p:spPr bwMode="auto">
            <a:xfrm flipV="1">
              <a:off x="4226" y="201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6" name="Line 111"/>
            <p:cNvSpPr>
              <a:spLocks noChangeShapeType="1"/>
            </p:cNvSpPr>
            <p:nvPr/>
          </p:nvSpPr>
          <p:spPr bwMode="auto">
            <a:xfrm flipV="1">
              <a:off x="4226" y="1783"/>
              <a:ext cx="9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7" name="Line 112"/>
            <p:cNvSpPr>
              <a:spLocks noChangeShapeType="1"/>
            </p:cNvSpPr>
            <p:nvPr/>
          </p:nvSpPr>
          <p:spPr bwMode="auto">
            <a:xfrm flipV="1">
              <a:off x="4226" y="1633"/>
              <a:ext cx="5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8" name="Line 113"/>
            <p:cNvSpPr>
              <a:spLocks noChangeShapeType="1"/>
            </p:cNvSpPr>
            <p:nvPr/>
          </p:nvSpPr>
          <p:spPr bwMode="auto">
            <a:xfrm>
              <a:off x="4124" y="1771"/>
              <a:ext cx="11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89" name="Line 114"/>
            <p:cNvSpPr>
              <a:spLocks noChangeShapeType="1"/>
            </p:cNvSpPr>
            <p:nvPr/>
          </p:nvSpPr>
          <p:spPr bwMode="auto">
            <a:xfrm>
              <a:off x="4175" y="1625"/>
              <a:ext cx="6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7317" name="Group 11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3601" name="Line 116"/>
              <p:cNvSpPr>
                <a:spLocks noChangeShapeType="1"/>
              </p:cNvSpPr>
              <p:nvPr/>
            </p:nvSpPr>
            <p:spPr bwMode="auto">
              <a:xfrm>
                <a:off x="4231" y="160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02" name="Line 11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03" name="Line 118"/>
              <p:cNvSpPr>
                <a:spLocks noChangeShapeType="1"/>
              </p:cNvSpPr>
              <p:nvPr/>
            </p:nvSpPr>
            <p:spPr bwMode="auto">
              <a:xfrm rot="6361956">
                <a:off x="4602" y="1389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04" name="Line 11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318" name="Group 12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3597" name="Line 121"/>
              <p:cNvSpPr>
                <a:spLocks noChangeShapeType="1"/>
              </p:cNvSpPr>
              <p:nvPr/>
            </p:nvSpPr>
            <p:spPr bwMode="auto">
              <a:xfrm>
                <a:off x="4226" y="161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98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460" y="1219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99" name="Line 123"/>
              <p:cNvSpPr>
                <a:spLocks noChangeShapeType="1"/>
              </p:cNvSpPr>
              <p:nvPr/>
            </p:nvSpPr>
            <p:spPr bwMode="auto">
              <a:xfrm rot="6361956">
                <a:off x="4598" y="1402"/>
                <a:ext cx="178" cy="20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600" name="Line 124"/>
              <p:cNvSpPr>
                <a:spLocks noChangeShapeType="1"/>
              </p:cNvSpPr>
              <p:nvPr/>
            </p:nvSpPr>
            <p:spPr bwMode="auto">
              <a:xfrm rot="6361956" flipH="1" flipV="1">
                <a:off x="4743" y="1300"/>
                <a:ext cx="189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7319" name="Group 12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3593" name="Line 126"/>
              <p:cNvSpPr>
                <a:spLocks noChangeShapeType="1"/>
              </p:cNvSpPr>
              <p:nvPr/>
            </p:nvSpPr>
            <p:spPr bwMode="auto">
              <a:xfrm>
                <a:off x="4231" y="16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94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472" y="120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95" name="Line 128"/>
              <p:cNvSpPr>
                <a:spLocks noChangeShapeType="1"/>
              </p:cNvSpPr>
              <p:nvPr/>
            </p:nvSpPr>
            <p:spPr bwMode="auto">
              <a:xfrm rot="6361956">
                <a:off x="4615" y="1387"/>
                <a:ext cx="191" cy="21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96" name="Line 1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4"/>
                <a:ext cx="191" cy="49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63500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501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502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503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7231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3505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Public switched 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network </a:t>
            </a:r>
          </a:p>
        </p:txBody>
      </p:sp>
      <p:pic>
        <p:nvPicPr>
          <p:cNvPr id="137233" name="Picture 137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138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5" name="Picture 139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36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137299" name="Picture 141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3510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511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mobile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user</a:t>
            </a:r>
          </a:p>
        </p:txBody>
      </p:sp>
      <p:sp>
        <p:nvSpPr>
          <p:cNvPr id="137239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147483647 w 1209"/>
              <a:gd name="T1" fmla="*/ 2147483647 h 1134"/>
              <a:gd name="T2" fmla="*/ 2147483647 w 1209"/>
              <a:gd name="T3" fmla="*/ 2147483647 h 1134"/>
              <a:gd name="T4" fmla="*/ 2147483647 w 1209"/>
              <a:gd name="T5" fmla="*/ 2147483647 h 1134"/>
              <a:gd name="T6" fmla="*/ 2147483647 w 1209"/>
              <a:gd name="T7" fmla="*/ 2147483647 h 1134"/>
              <a:gd name="T8" fmla="*/ 2147483647 w 1209"/>
              <a:gd name="T9" fmla="*/ 2147483647 h 1134"/>
              <a:gd name="T10" fmla="*/ 2147483647 w 1209"/>
              <a:gd name="T11" fmla="*/ 2147483647 h 1134"/>
              <a:gd name="T12" fmla="*/ 2147483647 w 1209"/>
              <a:gd name="T13" fmla="*/ 2147483647 h 1134"/>
              <a:gd name="T14" fmla="*/ 2147483647 w 1209"/>
              <a:gd name="T15" fmla="*/ 2147483647 h 1134"/>
              <a:gd name="T16" fmla="*/ 2147483647 w 1209"/>
              <a:gd name="T17" fmla="*/ 2147483647 h 1134"/>
              <a:gd name="T18" fmla="*/ 2147483647 w 1209"/>
              <a:gd name="T19" fmla="*/ 2147483647 h 1134"/>
              <a:gd name="T20" fmla="*/ 2147483647 w 1209"/>
              <a:gd name="T21" fmla="*/ 2147483647 h 1134"/>
              <a:gd name="T22" fmla="*/ 2147483647 w 1209"/>
              <a:gd name="T23" fmla="*/ 2147483647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37240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137295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63570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71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>
                  <a:latin typeface="Arial" charset="0"/>
                </a:endParaRPr>
              </a:p>
            </p:txBody>
          </p:sp>
        </p:grpSp>
        <p:sp>
          <p:nvSpPr>
            <p:cNvPr id="63569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home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Center</a:t>
              </a:r>
            </a:p>
          </p:txBody>
        </p:sp>
      </p:grpSp>
      <p:grpSp>
        <p:nvGrpSpPr>
          <p:cNvPr id="137241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63562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63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64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65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66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67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</a:rPr>
                <a:t>HLR</a:t>
              </a:r>
            </a:p>
          </p:txBody>
        </p:sp>
      </p:grpSp>
      <p:sp>
        <p:nvSpPr>
          <p:cNvPr id="63515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home 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network</a:t>
            </a:r>
          </a:p>
        </p:txBody>
      </p:sp>
      <p:sp>
        <p:nvSpPr>
          <p:cNvPr id="63516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visited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network</a:t>
            </a:r>
          </a:p>
        </p:txBody>
      </p:sp>
      <p:pic>
        <p:nvPicPr>
          <p:cNvPr id="137244" name="Picture 161" descr="e2gmc3yp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8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3519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correspondent</a:t>
            </a:r>
          </a:p>
        </p:txBody>
      </p:sp>
      <p:grpSp>
        <p:nvGrpSpPr>
          <p:cNvPr id="137247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137285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3560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61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>
                  <a:latin typeface="Arial" charset="0"/>
                </a:endParaRPr>
              </a:p>
            </p:txBody>
          </p:sp>
        </p:grpSp>
        <p:sp>
          <p:nvSpPr>
            <p:cNvPr id="63559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Center</a:t>
              </a:r>
            </a:p>
          </p:txBody>
        </p:sp>
      </p:grpSp>
      <p:grpSp>
        <p:nvGrpSpPr>
          <p:cNvPr id="137248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63552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53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54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55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56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3557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</a:rPr>
                <a:t>VLR</a:t>
              </a:r>
            </a:p>
          </p:txBody>
        </p:sp>
      </p:grpSp>
      <p:sp>
        <p:nvSpPr>
          <p:cNvPr id="63522" name="Rectangle 187"/>
          <p:cNvSpPr>
            <a:spLocks noChangeArrowheads="1"/>
          </p:cNvSpPr>
          <p:nvPr/>
        </p:nvSpPr>
        <p:spPr bwMode="auto">
          <a:xfrm>
            <a:off x="320675" y="95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GSM: indirect routing to mobile</a:t>
            </a:r>
          </a:p>
        </p:txBody>
      </p:sp>
      <p:grpSp>
        <p:nvGrpSpPr>
          <p:cNvPr id="453822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137273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37274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63550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51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63548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call routed </a:t>
              </a:r>
            </a:p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63549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53825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137268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63544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45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63542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home MSC consults HLR,</a:t>
              </a:r>
            </a:p>
            <a:p>
              <a:pPr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gets roaming number of</a:t>
              </a:r>
            </a:p>
            <a:p>
              <a:pPr>
                <a:defRPr/>
              </a:pPr>
              <a:r>
                <a:rPr lang="en-US" sz="1600" smtClean="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63543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53833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137262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137263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63539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3540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63537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 smtClean="0">
                  <a:latin typeface="Arial" charset="0"/>
                  <a:cs typeface="Arial" charset="0"/>
                </a:rPr>
                <a:t>nd</a:t>
              </a:r>
              <a:r>
                <a:rPr lang="en-US" smtClean="0">
                  <a:latin typeface="Arial" charset="0"/>
                  <a:cs typeface="Arial" charset="0"/>
                </a:rPr>
                <a:t> leg of call</a:t>
              </a:r>
            </a:p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63538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53836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137255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63531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37259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63533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35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mtClean="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63529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MSC in visited network completes</a:t>
              </a:r>
            </a:p>
            <a:p>
              <a:pPr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63530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37254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D9DB265-1DF3-402A-8859-56DC0D4432AF}" type="slidenum">
              <a:rPr lang="en-US" altLang="en-US" sz="1200">
                <a:latin typeface="Arial" pitchFamily="34" charset="0"/>
              </a:rPr>
              <a:pPr/>
              <a:t>63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358775" y="3587750"/>
            <a:ext cx="498475" cy="636588"/>
            <a:chOff x="3796" y="1043"/>
            <a:chExt cx="865" cy="1237"/>
          </a:xfrm>
        </p:grpSpPr>
        <p:sp>
          <p:nvSpPr>
            <p:cNvPr id="64575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76" name="Line 5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77" name="Line 6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78" name="Line 7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79" name="Line 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0" name="Line 9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1" name="Line 1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2" name="Line 11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3" name="Line 12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4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5" name="Line 14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6" name="Line 15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7" name="Line 16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8" name="Line 17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89" name="Line 18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9341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601" name="Line 20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602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603" name="Line 22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604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9342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597" name="Line 25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98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99" name="Line 27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600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9343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593" name="Line 30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94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95" name="Line 32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96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64517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39269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139323" name="Picture 36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73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74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9270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139319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4570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71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>
                  <a:latin typeface="Arial" charset="0"/>
                </a:endParaRPr>
              </a:p>
            </p:txBody>
          </p:sp>
        </p:grpSp>
        <p:sp>
          <p:nvSpPr>
            <p:cNvPr id="64569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Center</a:t>
              </a:r>
            </a:p>
          </p:txBody>
        </p:sp>
      </p:grpSp>
      <p:grpSp>
        <p:nvGrpSpPr>
          <p:cNvPr id="139271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64562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63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64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65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66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67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</a:rPr>
                <a:t>VLR</a:t>
              </a:r>
            </a:p>
          </p:txBody>
        </p:sp>
      </p:grpSp>
      <p:grpSp>
        <p:nvGrpSpPr>
          <p:cNvPr id="139272" name="Group 51"/>
          <p:cNvGrpSpPr>
            <a:grpSpLocks/>
          </p:cNvGrpSpPr>
          <p:nvPr/>
        </p:nvGrpSpPr>
        <p:grpSpPr bwMode="auto">
          <a:xfrm>
            <a:off x="3343275" y="3587750"/>
            <a:ext cx="498475" cy="636588"/>
            <a:chOff x="3796" y="1043"/>
            <a:chExt cx="865" cy="1237"/>
          </a:xfrm>
        </p:grpSpPr>
        <p:sp>
          <p:nvSpPr>
            <p:cNvPr id="64532" name="Line 52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3" name="Line 53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4" name="Line 54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5" name="Line 55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6" name="Line 56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7" name="Line 57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8" name="Line 58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39" name="Line 59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0" name="Line 60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1" name="Line 61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2" name="Line 62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3" name="Line 63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4" name="Line 64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5" name="Line 65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4546" name="Line 66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9298" name="Group 6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558" name="Line 68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9" name="Line 69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60" name="Line 70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61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9299" name="Group 7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554" name="Line 73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5" name="Line 74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6" name="Line 75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7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39300" name="Group 7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550" name="Line 78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1" name="Line 79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2" name="Line 80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4553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64522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9274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2147483647 w 837"/>
              <a:gd name="T1" fmla="*/ 0 h 1464"/>
              <a:gd name="T2" fmla="*/ 2147483647 w 837"/>
              <a:gd name="T3" fmla="*/ 2147483647 h 1464"/>
              <a:gd name="T4" fmla="*/ 2147483647 w 837"/>
              <a:gd name="T5" fmla="*/ 2147483647 h 1464"/>
              <a:gd name="T6" fmla="*/ 2147483647 w 837"/>
              <a:gd name="T7" fmla="*/ 2147483647 h 1464"/>
              <a:gd name="T8" fmla="*/ 0 w 837"/>
              <a:gd name="T9" fmla="*/ 2147483647 h 1464"/>
              <a:gd name="T10" fmla="*/ 2147483647 w 837"/>
              <a:gd name="T11" fmla="*/ 2147483647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9275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2147483647 w 808"/>
              <a:gd name="T3" fmla="*/ 2147483647 h 680"/>
              <a:gd name="T4" fmla="*/ 2147483647 w 808"/>
              <a:gd name="T5" fmla="*/ 2147483647 h 680"/>
              <a:gd name="T6" fmla="*/ 2147483647 w 80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4525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old BSS</a:t>
            </a:r>
          </a:p>
        </p:txBody>
      </p:sp>
      <p:sp>
        <p:nvSpPr>
          <p:cNvPr id="64526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new BSS</a:t>
            </a:r>
          </a:p>
        </p:txBody>
      </p:sp>
      <p:sp>
        <p:nvSpPr>
          <p:cNvPr id="64527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old 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routing</a:t>
            </a:r>
          </a:p>
        </p:txBody>
      </p:sp>
      <p:sp>
        <p:nvSpPr>
          <p:cNvPr id="64528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smtClean="0">
                <a:latin typeface="Arial" charset="0"/>
              </a:rPr>
              <a:t>new</a:t>
            </a:r>
          </a:p>
          <a:p>
            <a:pPr algn="r" eaLnBrk="1" hangingPunct="1">
              <a:defRPr/>
            </a:pPr>
            <a:r>
              <a:rPr lang="en-US" sz="1400" smtClean="0">
                <a:latin typeface="Arial" charset="0"/>
              </a:rPr>
              <a:t>routing</a:t>
            </a:r>
          </a:p>
        </p:txBody>
      </p:sp>
      <p:sp>
        <p:nvSpPr>
          <p:cNvPr id="64529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GSM: handoff with common MSC</a:t>
            </a:r>
          </a:p>
        </p:txBody>
      </p:sp>
      <p:sp>
        <p:nvSpPr>
          <p:cNvPr id="64530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9625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handoff goal: </a:t>
            </a:r>
            <a:r>
              <a:rPr lang="en-US" sz="2400" dirty="0">
                <a:latin typeface="Gill Sans MT" charset="0"/>
              </a:rPr>
              <a:t>route call via new base station (without interruption)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</a:rPr>
              <a:t>reasons for handoff: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latin typeface="Gill Sans MT" charset="0"/>
              </a:rPr>
              <a:t>stronger signal to/from new BSS (continuing connectivity, less battery drain)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latin typeface="Gill Sans MT" charset="0"/>
              </a:rPr>
              <a:t>load balance: free up channel in current BSS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latin typeface="Gill Sans MT" charset="0"/>
              </a:rPr>
              <a:t>GSM </a:t>
            </a:r>
            <a:r>
              <a:rPr lang="en-US" sz="1800" dirty="0" err="1" smtClean="0">
                <a:latin typeface="Gill Sans MT" charset="0"/>
              </a:rPr>
              <a:t>doesnt</a:t>
            </a:r>
            <a:r>
              <a:rPr lang="en-US" sz="1800" dirty="0" smtClean="0">
                <a:latin typeface="Gill Sans MT" charset="0"/>
              </a:rPr>
              <a:t> </a:t>
            </a:r>
            <a:r>
              <a:rPr lang="en-US" sz="1800" dirty="0">
                <a:latin typeface="Gill Sans MT" charset="0"/>
              </a:rPr>
              <a:t>mandate why to perform handoff (policy), only how (mechanism)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</a:rPr>
              <a:t>handoff initiated by old BSS</a:t>
            </a:r>
          </a:p>
          <a:p>
            <a:pPr lvl="1">
              <a:buFont typeface="Wingdings" charset="0"/>
              <a:buChar char="§"/>
              <a:defRPr/>
            </a:pPr>
            <a:endParaRPr lang="en-US" sz="1800" dirty="0">
              <a:latin typeface="Gill Sans MT" charset="0"/>
            </a:endParaRPr>
          </a:p>
        </p:txBody>
      </p:sp>
      <p:pic>
        <p:nvPicPr>
          <p:cNvPr id="13928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69F21A20-7339-4188-81AA-C0071C2C8093}" type="slidenum">
              <a:rPr lang="en-US" altLang="en-US" sz="1200">
                <a:latin typeface="Arial" pitchFamily="34" charset="0"/>
              </a:rPr>
              <a:pPr/>
              <a:t>64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554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1316" name="Group 5"/>
          <p:cNvGrpSpPr>
            <a:grpSpLocks/>
          </p:cNvGrpSpPr>
          <p:nvPr/>
        </p:nvGrpSpPr>
        <p:grpSpPr bwMode="auto">
          <a:xfrm>
            <a:off x="368300" y="3590925"/>
            <a:ext cx="498475" cy="636588"/>
            <a:chOff x="3796" y="1043"/>
            <a:chExt cx="865" cy="1237"/>
          </a:xfrm>
        </p:grpSpPr>
        <p:sp>
          <p:nvSpPr>
            <p:cNvPr id="65627" name="Line 6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28" name="Line 7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29" name="Line 8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0" name="Line 9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1" name="Line 10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2" name="Line 11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3" name="Line 12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4" name="Line 13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5" name="Line 14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6" name="Line 15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7" name="Line 16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8" name="Line 17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39" name="Line 18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40" name="Line 19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41" name="Line 20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1417" name="Group 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5653" name="Line 22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54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55" name="Line 24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56" name="Line 25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1418" name="Group 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5649" name="Line 27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50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51" name="Line 29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52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1419" name="Group 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5645" name="Line 32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46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47" name="Line 34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48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6554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1318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141399" name="Picture 38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5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26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1319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141395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65622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23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>
                  <a:latin typeface="Arial" charset="0"/>
                </a:endParaRPr>
              </a:p>
            </p:txBody>
          </p:sp>
        </p:grpSp>
        <p:sp>
          <p:nvSpPr>
            <p:cNvPr id="65621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Center</a:t>
              </a:r>
            </a:p>
          </p:txBody>
        </p:sp>
      </p:grpSp>
      <p:grpSp>
        <p:nvGrpSpPr>
          <p:cNvPr id="141320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65614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15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16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17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18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619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latin typeface="Arial" charset="0"/>
                </a:rPr>
                <a:t>VLR</a:t>
              </a:r>
            </a:p>
          </p:txBody>
        </p:sp>
      </p:grpSp>
      <p:grpSp>
        <p:nvGrpSpPr>
          <p:cNvPr id="141321" name="Group 53"/>
          <p:cNvGrpSpPr>
            <a:grpSpLocks/>
          </p:cNvGrpSpPr>
          <p:nvPr/>
        </p:nvGrpSpPr>
        <p:grpSpPr bwMode="auto">
          <a:xfrm>
            <a:off x="3352800" y="3590925"/>
            <a:ext cx="498475" cy="636588"/>
            <a:chOff x="3796" y="1043"/>
            <a:chExt cx="865" cy="1237"/>
          </a:xfrm>
        </p:grpSpPr>
        <p:sp>
          <p:nvSpPr>
            <p:cNvPr id="65584" name="Line 54"/>
            <p:cNvSpPr>
              <a:spLocks noChangeShapeType="1"/>
            </p:cNvSpPr>
            <p:nvPr/>
          </p:nvSpPr>
          <p:spPr bwMode="auto">
            <a:xfrm flipH="1">
              <a:off x="3992" y="1481"/>
              <a:ext cx="234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5" name="Line 55"/>
            <p:cNvSpPr>
              <a:spLocks noChangeShapeType="1"/>
            </p:cNvSpPr>
            <p:nvPr/>
          </p:nvSpPr>
          <p:spPr bwMode="auto">
            <a:xfrm>
              <a:off x="4226" y="1481"/>
              <a:ext cx="237" cy="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6" name="Line 56"/>
            <p:cNvSpPr>
              <a:spLocks noChangeShapeType="1"/>
            </p:cNvSpPr>
            <p:nvPr/>
          </p:nvSpPr>
          <p:spPr bwMode="auto">
            <a:xfrm>
              <a:off x="3992" y="2200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7" name="Line 57"/>
            <p:cNvSpPr>
              <a:spLocks noChangeShapeType="1"/>
            </p:cNvSpPr>
            <p:nvPr/>
          </p:nvSpPr>
          <p:spPr bwMode="auto">
            <a:xfrm flipH="1">
              <a:off x="4226" y="2200"/>
              <a:ext cx="237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8" name="Line 58"/>
            <p:cNvSpPr>
              <a:spLocks noChangeShapeType="1"/>
            </p:cNvSpPr>
            <p:nvPr/>
          </p:nvSpPr>
          <p:spPr bwMode="auto">
            <a:xfrm>
              <a:off x="4226" y="1496"/>
              <a:ext cx="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9" name="Line 59"/>
            <p:cNvSpPr>
              <a:spLocks noChangeShapeType="1"/>
            </p:cNvSpPr>
            <p:nvPr/>
          </p:nvSpPr>
          <p:spPr bwMode="auto">
            <a:xfrm flipV="1">
              <a:off x="3992" y="2126"/>
              <a:ext cx="23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0" name="Line 60"/>
            <p:cNvSpPr>
              <a:spLocks noChangeShapeType="1"/>
            </p:cNvSpPr>
            <p:nvPr/>
          </p:nvSpPr>
          <p:spPr bwMode="auto">
            <a:xfrm flipH="1" flipV="1">
              <a:off x="4226" y="2126"/>
              <a:ext cx="237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1" name="Line 61"/>
            <p:cNvSpPr>
              <a:spLocks noChangeShapeType="1"/>
            </p:cNvSpPr>
            <p:nvPr/>
          </p:nvSpPr>
          <p:spPr bwMode="auto">
            <a:xfrm>
              <a:off x="4091" y="1891"/>
              <a:ext cx="13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2" name="Line 62"/>
            <p:cNvSpPr>
              <a:spLocks noChangeShapeType="1"/>
            </p:cNvSpPr>
            <p:nvPr/>
          </p:nvSpPr>
          <p:spPr bwMode="auto">
            <a:xfrm flipV="1">
              <a:off x="4226" y="1891"/>
              <a:ext cx="143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3" name="Line 63"/>
            <p:cNvSpPr>
              <a:spLocks noChangeShapeType="1"/>
            </p:cNvSpPr>
            <p:nvPr/>
          </p:nvSpPr>
          <p:spPr bwMode="auto">
            <a:xfrm>
              <a:off x="4047" y="1996"/>
              <a:ext cx="17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4" name="Line 64"/>
            <p:cNvSpPr>
              <a:spLocks noChangeShapeType="1"/>
            </p:cNvSpPr>
            <p:nvPr/>
          </p:nvSpPr>
          <p:spPr bwMode="auto">
            <a:xfrm flipV="1">
              <a:off x="4226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5" name="Line 65"/>
            <p:cNvSpPr>
              <a:spLocks noChangeShapeType="1"/>
            </p:cNvSpPr>
            <p:nvPr/>
          </p:nvSpPr>
          <p:spPr bwMode="auto">
            <a:xfrm flipV="1">
              <a:off x="4226" y="1783"/>
              <a:ext cx="91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6" name="Line 66"/>
            <p:cNvSpPr>
              <a:spLocks noChangeShapeType="1"/>
            </p:cNvSpPr>
            <p:nvPr/>
          </p:nvSpPr>
          <p:spPr bwMode="auto">
            <a:xfrm flipV="1">
              <a:off x="4226" y="1632"/>
              <a:ext cx="58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7" name="Line 67"/>
            <p:cNvSpPr>
              <a:spLocks noChangeShapeType="1"/>
            </p:cNvSpPr>
            <p:nvPr/>
          </p:nvSpPr>
          <p:spPr bwMode="auto">
            <a:xfrm>
              <a:off x="4127" y="1771"/>
              <a:ext cx="107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98" name="Line 68"/>
            <p:cNvSpPr>
              <a:spLocks noChangeShapeType="1"/>
            </p:cNvSpPr>
            <p:nvPr/>
          </p:nvSpPr>
          <p:spPr bwMode="auto">
            <a:xfrm>
              <a:off x="4176" y="1626"/>
              <a:ext cx="61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1374" name="Group 6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5610" name="Line 70"/>
              <p:cNvSpPr>
                <a:spLocks noChangeShapeType="1"/>
              </p:cNvSpPr>
              <p:nvPr/>
            </p:nvSpPr>
            <p:spPr bwMode="auto">
              <a:xfrm>
                <a:off x="4229" y="160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11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465" y="1205"/>
                <a:ext cx="188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12" name="Line 72"/>
              <p:cNvSpPr>
                <a:spLocks noChangeShapeType="1"/>
              </p:cNvSpPr>
              <p:nvPr/>
            </p:nvSpPr>
            <p:spPr bwMode="auto">
              <a:xfrm rot="6361956">
                <a:off x="4608" y="1396"/>
                <a:ext cx="182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13" name="Line 73"/>
              <p:cNvSpPr>
                <a:spLocks noChangeShapeType="1"/>
              </p:cNvSpPr>
              <p:nvPr/>
            </p:nvSpPr>
            <p:spPr bwMode="auto">
              <a:xfrm rot="6361956" flipH="1" flipV="1">
                <a:off x="4747" y="1287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1375" name="Group 7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5606" name="Line 75"/>
              <p:cNvSpPr>
                <a:spLocks noChangeShapeType="1"/>
              </p:cNvSpPr>
              <p:nvPr/>
            </p:nvSpPr>
            <p:spPr bwMode="auto">
              <a:xfrm>
                <a:off x="4225" y="16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07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462" y="1212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08" name="Line 77"/>
              <p:cNvSpPr>
                <a:spLocks noChangeShapeType="1"/>
              </p:cNvSpPr>
              <p:nvPr/>
            </p:nvSpPr>
            <p:spPr bwMode="auto">
              <a:xfrm rot="6361956">
                <a:off x="4596" y="1401"/>
                <a:ext cx="190" cy="20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09" name="Line 78"/>
              <p:cNvSpPr>
                <a:spLocks noChangeShapeType="1"/>
              </p:cNvSpPr>
              <p:nvPr/>
            </p:nvSpPr>
            <p:spPr bwMode="auto">
              <a:xfrm rot="6361956" flipH="1" flipV="1">
                <a:off x="4744" y="1296"/>
                <a:ext cx="190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1376" name="Group 7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5602" name="Line 80"/>
              <p:cNvSpPr>
                <a:spLocks noChangeShapeType="1"/>
              </p:cNvSpPr>
              <p:nvPr/>
            </p:nvSpPr>
            <p:spPr bwMode="auto">
              <a:xfrm>
                <a:off x="4235" y="160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03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474" y="1198"/>
                <a:ext cx="195" cy="5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04" name="Line 82"/>
              <p:cNvSpPr>
                <a:spLocks noChangeShapeType="1"/>
              </p:cNvSpPr>
              <p:nvPr/>
            </p:nvSpPr>
            <p:spPr bwMode="auto">
              <a:xfrm rot="6361956">
                <a:off x="4617" y="1395"/>
                <a:ext cx="188" cy="2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5605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753" y="1289"/>
                <a:ext cx="188" cy="49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6554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554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old BSS</a:t>
            </a:r>
          </a:p>
        </p:txBody>
      </p:sp>
      <p:grpSp>
        <p:nvGrpSpPr>
          <p:cNvPr id="141324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65582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3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41325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65580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81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6555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1327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65578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9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41328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2147483647 w 1528"/>
              <a:gd name="T1" fmla="*/ 2147483647 h 465"/>
              <a:gd name="T2" fmla="*/ 2147483647 w 1528"/>
              <a:gd name="T3" fmla="*/ 2147483647 h 465"/>
              <a:gd name="T4" fmla="*/ 2147483647 w 1528"/>
              <a:gd name="T5" fmla="*/ 2147483647 h 465"/>
              <a:gd name="T6" fmla="*/ 0 w 1528"/>
              <a:gd name="T7" fmla="*/ 2147483647 h 4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41329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65576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7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6555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1331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65574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5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141332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147483647 h 328"/>
              <a:gd name="T2" fmla="*/ 2147483647 w 532"/>
              <a:gd name="T3" fmla="*/ 2147483647 h 328"/>
              <a:gd name="T4" fmla="*/ 2147483647 w 532"/>
              <a:gd name="T5" fmla="*/ 2147483647 h 3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41333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65572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3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141334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2147483647 w 476"/>
              <a:gd name="T1" fmla="*/ 2147483647 h 580"/>
              <a:gd name="T2" fmla="*/ 2147483647 w 476"/>
              <a:gd name="T3" fmla="*/ 2147483647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41335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65570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71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6556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1337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65568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5569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65563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new BSS</a:t>
            </a:r>
          </a:p>
        </p:txBody>
      </p:sp>
      <p:sp>
        <p:nvSpPr>
          <p:cNvPr id="65564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1. old BSS informs MSC of impending handoff, provides list of 1</a:t>
            </a:r>
            <a:r>
              <a:rPr lang="en-US" sz="2000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>
              <a:latin typeface="Arial" charset="0"/>
              <a:ea typeface="ＭＳ Ｐゴシック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rgbClr val="000099"/>
              </a:buClr>
              <a:buFont typeface="Wingdings" charset="0"/>
              <a:buNone/>
              <a:defRPr/>
            </a:pPr>
            <a:endParaRPr lang="en-US" sz="2000">
              <a:latin typeface="Comic Sans MS" charset="0"/>
              <a:ea typeface="ＭＳ Ｐゴシック" charset="0"/>
            </a:endParaRPr>
          </a:p>
        </p:txBody>
      </p:sp>
      <p:sp>
        <p:nvSpPr>
          <p:cNvPr id="65565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5566" name="Rectangle 90"/>
          <p:cNvSpPr>
            <a:spLocks noChangeArrowheads="1"/>
          </p:cNvSpPr>
          <p:nvPr/>
        </p:nvSpPr>
        <p:spPr bwMode="auto">
          <a:xfrm>
            <a:off x="411163" y="1936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GSM: handoff with common MSC</a:t>
            </a:r>
          </a:p>
        </p:txBody>
      </p:sp>
      <p:pic>
        <p:nvPicPr>
          <p:cNvPr id="141342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969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EA57A008-E5B8-4AB1-8238-D62BACFC9120}" type="slidenum">
              <a:rPr lang="en-US" altLang="en-US" sz="1200">
                <a:latin typeface="Arial" pitchFamily="34" charset="0"/>
              </a:rPr>
              <a:pPr/>
              <a:t>65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143363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3891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093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latin typeface="Arial" charset="0"/>
                </a:rPr>
                <a:t>home network</a:t>
              </a:r>
            </a:p>
          </p:txBody>
        </p:sp>
        <p:grpSp>
          <p:nvGrpSpPr>
            <p:cNvPr id="143893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7095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96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143364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6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PSTN</a:t>
            </a:r>
          </a:p>
        </p:txBody>
      </p:sp>
      <p:grpSp>
        <p:nvGrpSpPr>
          <p:cNvPr id="143366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143888" name="Picture 18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90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091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43367" name="Picture 21" descr="e2gmc3yp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correspondent</a:t>
            </a:r>
          </a:p>
        </p:txBody>
      </p:sp>
      <p:sp>
        <p:nvSpPr>
          <p:cNvPr id="143369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3370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43371" name="Group 25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66957" name="AutoShape 26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58" name="AutoShape 27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59" name="AutoShape 28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60" name="AutoShape 29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760" name="Group 30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7059" name="Line 31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0" name="Line 32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1" name="Line 33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2" name="Line 34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3" name="Line 35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4" name="Line 36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5" name="Line 37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6" name="Line 38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7" name="Line 39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8" name="Line 40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69" name="Line 41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70" name="Line 42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71" name="Line 43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72" name="Line 44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73" name="Line 45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873" name="Group 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085" name="Line 47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6" name="Line 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7" name="Line 49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8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874" name="Group 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081" name="Line 52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2" name="Line 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3" name="Line 54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4" name="Line 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875" name="Group 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077" name="Line 57"/>
                <p:cNvSpPr>
                  <a:spLocks noChangeShapeType="1"/>
                </p:cNvSpPr>
                <p:nvPr/>
              </p:nvSpPr>
              <p:spPr bwMode="auto">
                <a:xfrm>
                  <a:off x="4246" y="158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78" name="Line 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0" y="1178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79" name="Line 59"/>
                <p:cNvSpPr>
                  <a:spLocks noChangeShapeType="1"/>
                </p:cNvSpPr>
                <p:nvPr/>
              </p:nvSpPr>
              <p:spPr bwMode="auto">
                <a:xfrm rot="6361956">
                  <a:off x="4612" y="1386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8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94" y="1280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3761" name="Group 61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7029" name="Line 62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0" name="Line 63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1" name="Line 64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2" name="Line 65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3" name="Line 66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4" name="Line 67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5" name="Line 68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6" name="Line 69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7" name="Line 70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8" name="Line 71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39" name="Line 72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40" name="Line 73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41" name="Line 74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42" name="Line 75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43" name="Line 76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843" name="Group 7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055" name="Line 78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6" name="Line 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7" name="Line 80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8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844" name="Group 8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051" name="Line 83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2" name="Line 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3" name="Line 85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4" name="Line 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845" name="Group 8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047" name="Line 88"/>
                <p:cNvSpPr>
                  <a:spLocks noChangeShapeType="1"/>
                </p:cNvSpPr>
                <p:nvPr/>
              </p:nvSpPr>
              <p:spPr bwMode="auto">
                <a:xfrm>
                  <a:off x="4227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48" name="Line 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1" y="1185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49" name="Line 90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5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5" y="1287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3762" name="Group 92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6999" name="Line 93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0" name="Line 94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1" name="Line 95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2" name="Line 96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3" name="Line 97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4" name="Line 98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5" name="Line 99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6" name="Line 100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7" name="Line 101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8" name="Line 102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09" name="Line 103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10" name="Line 104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11" name="Line 105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12" name="Line 106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013" name="Line 107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813" name="Group 10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025" name="Line 109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6" name="Line 1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7" name="Line 111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8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814" name="Group 11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021" name="Line 114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2" name="Line 1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3" name="Line 116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4" name="Line 1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815" name="Group 11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017" name="Line 119"/>
                <p:cNvSpPr>
                  <a:spLocks noChangeShapeType="1"/>
                </p:cNvSpPr>
                <p:nvPr/>
              </p:nvSpPr>
              <p:spPr bwMode="auto">
                <a:xfrm>
                  <a:off x="422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18" name="Line 1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4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19" name="Line 121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3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020" name="Line 1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8" y="1287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3763" name="Group 123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6969" name="Line 124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0" name="Line 125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1" name="Line 126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2" name="Line 127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3" name="Line 128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4" name="Line 129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5" name="Line 130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6" name="Line 131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7" name="Line 132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8" name="Line 133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79" name="Line 134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80" name="Line 135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81" name="Line 136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82" name="Line 137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83" name="Line 138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783" name="Group 13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995" name="Line 140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6" name="Line 1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7" name="Line 142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8" name="Line 14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784" name="Group 14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991" name="Line 145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2" name="Line 1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3" name="Line 147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4" name="Line 1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785" name="Group 14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987" name="Line 150"/>
                <p:cNvSpPr>
                  <a:spLocks noChangeShapeType="1"/>
                </p:cNvSpPr>
                <p:nvPr/>
              </p:nvSpPr>
              <p:spPr bwMode="auto">
                <a:xfrm>
                  <a:off x="4254" y="15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88" name="Line 1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182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89" name="Line 152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0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9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284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6965" name="Line 154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66" name="Line 155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67" name="Line 156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68" name="Line 157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3372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6955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956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MSC</a:t>
              </a:r>
            </a:p>
          </p:txBody>
        </p:sp>
      </p:grpSp>
      <p:grpSp>
        <p:nvGrpSpPr>
          <p:cNvPr id="143373" name="Group 161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66788" name="AutoShape 162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789" name="AutoShape 163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790" name="AutoShape 164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590" name="Group 165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6923" name="AutoShape 16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723" name="Group 16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6925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6" name="Line 169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7" name="Line 170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8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9" name="Line 172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0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1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2" name="Line 175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3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4" name="Line 177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5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6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7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8" name="Line 181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39" name="Line 182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3739" name="Group 18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695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52" name="Line 18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53" name="Line 18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54" name="Line 1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740" name="Group 18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694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48" name="Line 19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49" name="Line 19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50" name="Line 1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741" name="Group 19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6943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44" name="Line 19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45" name="Line 19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946" name="Line 19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43591" name="Group 198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6893" name="Line 199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94" name="Line 200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95" name="Line 201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96" name="Line 202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97" name="Line 203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98" name="Line 204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99" name="Line 205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0" name="Line 206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1" name="Line 207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2" name="Line 208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3" name="Line 209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4" name="Line 210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5" name="Line 211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6" name="Line 212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907" name="Line 213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707" name="Group 21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919" name="Line 215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0" name="Line 2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1" name="Line 217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22" name="Line 2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708" name="Group 21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915" name="Line 220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16" name="Line 2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17" name="Line 222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18" name="Line 2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709" name="Group 22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911" name="Line 225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12" name="Line 2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13" name="Line 227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914" name="Line 2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3592" name="Group 229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6863" name="Line 23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64" name="Line 23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65" name="Line 23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66" name="Line 23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67" name="Line 23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68" name="Line 23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69" name="Line 23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0" name="Line 23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1" name="Line 23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2" name="Line 23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3" name="Line 24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4" name="Line 24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5" name="Line 24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6" name="Line 24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77" name="Line 24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677" name="Group 2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889" name="Line 24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90" name="Line 2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91" name="Line 24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92" name="Line 2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678" name="Group 2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885" name="Line 25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86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87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88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679" name="Group 2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881" name="Line 256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82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83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84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3593" name="Group 260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6833" name="Line 261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34" name="Line 262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35" name="Line 263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36" name="Line 264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37" name="Line 265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38" name="Line 266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39" name="Line 267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0" name="Line 268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1" name="Line 269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2" name="Line 270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3" name="Line 271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4" name="Line 272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5" name="Line 273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6" name="Line 274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847" name="Line 275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647" name="Group 2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859" name="Line 277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60" name="Line 2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61" name="Line 279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62" name="Line 2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648" name="Group 2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855" name="Line 282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56" name="Line 2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57" name="Line 284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58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649" name="Group 2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851" name="Line 287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52" name="Line 2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53" name="Line 289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54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6795" name="Line 291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796" name="Line 292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797" name="Line 293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798" name="Line 294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598" name="Group 295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6801" name="AutoShape 29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601" name="Group 29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6803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04" name="Line 299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05" name="Line 300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06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07" name="Line 302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08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09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0" name="Line 305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1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2" name="Line 307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4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5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6" name="Line 311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817" name="Line 312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3617" name="Group 31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6829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30" name="Line 31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31" name="Line 31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32" name="Line 31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618" name="Group 31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6825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26" name="Line 3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27" name="Line 3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28" name="Line 3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619" name="Group 32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6821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22" name="Line 3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23" name="Line 3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824" name="Line 3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6800" name="Line 328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6575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anchor MSC</a:t>
            </a:r>
          </a:p>
        </p:txBody>
      </p:sp>
      <p:grpSp>
        <p:nvGrpSpPr>
          <p:cNvPr id="143375" name="Group 330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66585" name="AutoShape 331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586" name="AutoShape 332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386" name="Group 333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6756" name="AutoShape 334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556" name="Group 335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6758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59" name="Line 337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0" name="Line 338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1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2" name="Line 340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3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4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5" name="Line 343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6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7" name="Line 345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8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69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70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71" name="Line 349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72" name="Line 350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3572" name="Group 351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6784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85" name="Line 3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86" name="Line 35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87" name="Line 35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573" name="Group 356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6780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81" name="Line 3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82" name="Line 35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83" name="Line 36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574" name="Group 361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6776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77" name="Line 3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78" name="Line 36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779" name="Line 36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43387" name="Group 366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6726" name="Line 367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27" name="Line 368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28" name="Line 369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29" name="Line 370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0" name="Line 371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1" name="Line 372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2" name="Line 373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3" name="Line 374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4" name="Line 375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5" name="Line 376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6" name="Line 377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7" name="Line 378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8" name="Line 379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39" name="Line 380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40" name="Line 381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540" name="Group 38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752" name="Line 383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53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54" name="Line 385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55" name="Line 3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541" name="Group 38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748" name="Line 388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49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50" name="Line 390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51" name="Line 3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542" name="Group 39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744" name="Line 393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45" name="Line 3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46" name="Line 395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47" name="Line 3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3388" name="Group 397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6696" name="Line 398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97" name="Line 399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98" name="Line 400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99" name="Line 401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0" name="Line 402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1" name="Line 403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2" name="Line 404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3" name="Line 405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4" name="Line 406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5" name="Line 407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6" name="Line 408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7" name="Line 409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8" name="Line 410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09" name="Line 411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710" name="Line 412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510" name="Group 4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722" name="Line 414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23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24" name="Line 416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25" name="Line 4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511" name="Group 4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718" name="Line 419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19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20" name="Line 421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21" name="Line 4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512" name="Group 4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714" name="Line 424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15" name="Line 4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16" name="Line 426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717" name="Line 4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6590" name="Line 428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591" name="Line 429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592" name="Line 430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593" name="Line 431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393" name="Group 432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6664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464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6666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67" name="Line 4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68" name="Line 4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69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0" name="Line 4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1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2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3" name="Line 4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4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5" name="Line 4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6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7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8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79" name="Line 4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80" name="Line 4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3480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6692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93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94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95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481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6688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89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90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91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3482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6684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85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86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87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6595" name="Line 465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395" name="Group 466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6662" name="Rectangle 467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63" name="Text Box 468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66597" name="AutoShape 469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397" name="Group 470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6632" name="Line 471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3" name="Line 472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4" name="Line 473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5" name="Line 474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6" name="Line 475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7" name="Line 476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8" name="Line 477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39" name="Line 478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0" name="Line 479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1" name="Line 480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2" name="Line 481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3" name="Line 482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4" name="Line 483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5" name="Line 484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46" name="Line 485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446" name="Group 48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658" name="Line 487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9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60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61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447" name="Group 49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654" name="Line 492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5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6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7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448" name="Group 49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650" name="Line 497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1" name="Line 4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2" name="Line 499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53" name="Line 5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6599" name="AutoShape 501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3399" name="Group 502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6602" name="Line 503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3" name="Line 504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4" name="Line 505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5" name="Line 506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6" name="Line 507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7" name="Line 508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8" name="Line 509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09" name="Line 510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0" name="Line 511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1" name="Line 512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2" name="Line 513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3" name="Line 514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4" name="Line 515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5" name="Line 516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6616" name="Line 517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3416" name="Group 51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6628" name="Line 519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9" name="Line 5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30" name="Line 521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31" name="Line 5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417" name="Group 52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6624" name="Line 524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5" name="Line 5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6" name="Line 526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7" name="Line 5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3418" name="Group 52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6620" name="Line 529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1" name="Line 5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2" name="Line 531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623" name="Line 53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6601" name="Line 533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43376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2147483647 h 865"/>
              <a:gd name="T2" fmla="*/ 2147483647 w 384"/>
              <a:gd name="T3" fmla="*/ 2147483647 h 865"/>
              <a:gd name="T4" fmla="*/ 2147483647 w 384"/>
              <a:gd name="T5" fmla="*/ 2147483647 h 865"/>
              <a:gd name="T6" fmla="*/ 2147483647 w 384"/>
              <a:gd name="T7" fmla="*/ 2147483647 h 865"/>
              <a:gd name="T8" fmla="*/ 2147483647 w 384"/>
              <a:gd name="T9" fmla="*/ 2147483647 h 865"/>
              <a:gd name="T10" fmla="*/ 2147483647 w 384"/>
              <a:gd name="T11" fmla="*/ 2147483647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43377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6583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6584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MSC</a:t>
              </a:r>
            </a:p>
          </p:txBody>
        </p:sp>
      </p:grpSp>
      <p:sp>
        <p:nvSpPr>
          <p:cNvPr id="66579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</a:rPr>
              <a:t>(a) before handoff</a:t>
            </a:r>
          </a:p>
        </p:txBody>
      </p:sp>
      <p:sp>
        <p:nvSpPr>
          <p:cNvPr id="66580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GSM: handoff between MSCs</a:t>
            </a:r>
          </a:p>
        </p:txBody>
      </p:sp>
      <p:sp>
        <p:nvSpPr>
          <p:cNvPr id="66581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600200"/>
            <a:ext cx="4078288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anchor MSC:</a:t>
            </a:r>
            <a:r>
              <a:rPr lang="en-US" sz="24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first MSC visited during call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latin typeface="Gill Sans MT" charset="0"/>
              </a:rPr>
              <a:t>call remains routed through anchor MSC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new MSCs add on to end of MSC chain as mobile moves to new MSC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</a:rPr>
              <a:t>optional path minimization step to shorten multi-MSC chain</a:t>
            </a:r>
          </a:p>
        </p:txBody>
      </p:sp>
      <p:pic>
        <p:nvPicPr>
          <p:cNvPr id="143381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57A671A8-416F-44C5-AFC2-52D2DBDC4DCE}" type="slidenum">
              <a:rPr lang="en-US" altLang="en-US" sz="1200">
                <a:latin typeface="Arial" pitchFamily="34" charset="0"/>
              </a:rPr>
              <a:pPr/>
              <a:t>66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145939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32 w 1209"/>
                <a:gd name="T1" fmla="*/ 0 h 1134"/>
                <a:gd name="T2" fmla="*/ 5 w 1209"/>
                <a:gd name="T3" fmla="*/ 2 h 1134"/>
                <a:gd name="T4" fmla="*/ 3 w 1209"/>
                <a:gd name="T5" fmla="*/ 8 h 1134"/>
                <a:gd name="T6" fmla="*/ 7 w 1209"/>
                <a:gd name="T7" fmla="*/ 13 h 1134"/>
                <a:gd name="T8" fmla="*/ 21 w 1209"/>
                <a:gd name="T9" fmla="*/ 16 h 1134"/>
                <a:gd name="T10" fmla="*/ 66 w 1209"/>
                <a:gd name="T11" fmla="*/ 18 h 1134"/>
                <a:gd name="T12" fmla="*/ 131 w 1209"/>
                <a:gd name="T13" fmla="*/ 19 h 1134"/>
                <a:gd name="T14" fmla="*/ 158 w 1209"/>
                <a:gd name="T15" fmla="*/ 15 h 1134"/>
                <a:gd name="T16" fmla="*/ 168 w 1209"/>
                <a:gd name="T17" fmla="*/ 7 h 1134"/>
                <a:gd name="T18" fmla="*/ 159 w 1209"/>
                <a:gd name="T19" fmla="*/ 3 h 1134"/>
                <a:gd name="T20" fmla="*/ 99 w 1209"/>
                <a:gd name="T21" fmla="*/ 2 h 1134"/>
                <a:gd name="T22" fmla="*/ 32 w 1209"/>
                <a:gd name="T23" fmla="*/ 0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8117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latin typeface="Arial" charset="0"/>
                </a:rPr>
                <a:t>home network</a:t>
              </a:r>
            </a:p>
          </p:txBody>
        </p:sp>
        <p:grpSp>
          <p:nvGrpSpPr>
            <p:cNvPr id="145941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68119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120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145412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7590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PSTN</a:t>
            </a:r>
          </a:p>
        </p:txBody>
      </p:sp>
      <p:pic>
        <p:nvPicPr>
          <p:cNvPr id="145414" name="Picture 20" descr="e2gmc3y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correspondent</a:t>
            </a:r>
          </a:p>
        </p:txBody>
      </p:sp>
      <p:sp>
        <p:nvSpPr>
          <p:cNvPr id="145416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2147483647 w 1400"/>
              <a:gd name="T1" fmla="*/ 2147483647 h 281"/>
              <a:gd name="T2" fmla="*/ 2147483647 w 1400"/>
              <a:gd name="T3" fmla="*/ 2147483647 h 281"/>
              <a:gd name="T4" fmla="*/ 2147483647 w 1400"/>
              <a:gd name="T5" fmla="*/ 2147483647 h 281"/>
              <a:gd name="T6" fmla="*/ 2147483647 w 1400"/>
              <a:gd name="T7" fmla="*/ 2147483647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5417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2147483647 w 685"/>
              <a:gd name="T3" fmla="*/ 2147483647 h 556"/>
              <a:gd name="T4" fmla="*/ 2147483647 w 685"/>
              <a:gd name="T5" fmla="*/ 2147483647 h 556"/>
              <a:gd name="T6" fmla="*/ 2147483647 w 685"/>
              <a:gd name="T7" fmla="*/ 2147483647 h 5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45418" name="Group 24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67984" name="AutoShape 25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85" name="AutoShape 26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86" name="AutoShape 27"/>
            <p:cNvSpPr>
              <a:spLocks noChangeArrowheads="1"/>
            </p:cNvSpPr>
            <p:nvPr/>
          </p:nvSpPr>
          <p:spPr bwMode="auto">
            <a:xfrm>
              <a:off x="2043" y="2984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87" name="AutoShape 28"/>
            <p:cNvSpPr>
              <a:spLocks noChangeArrowheads="1"/>
            </p:cNvSpPr>
            <p:nvPr/>
          </p:nvSpPr>
          <p:spPr bwMode="auto">
            <a:xfrm>
              <a:off x="2282" y="3123"/>
              <a:ext cx="315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811" name="Group 29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68086" name="Line 30"/>
              <p:cNvSpPr>
                <a:spLocks noChangeShapeType="1"/>
              </p:cNvSpPr>
              <p:nvPr/>
            </p:nvSpPr>
            <p:spPr bwMode="auto">
              <a:xfrm flipH="1">
                <a:off x="398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87" name="Line 31"/>
              <p:cNvSpPr>
                <a:spLocks noChangeShapeType="1"/>
              </p:cNvSpPr>
              <p:nvPr/>
            </p:nvSpPr>
            <p:spPr bwMode="auto">
              <a:xfrm>
                <a:off x="4224" y="1481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88" name="Line 32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89" name="Line 33"/>
              <p:cNvSpPr>
                <a:spLocks noChangeShapeType="1"/>
              </p:cNvSpPr>
              <p:nvPr/>
            </p:nvSpPr>
            <p:spPr bwMode="auto">
              <a:xfrm flipH="1">
                <a:off x="4224" y="220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0" name="Line 34"/>
              <p:cNvSpPr>
                <a:spLocks noChangeShapeType="1"/>
              </p:cNvSpPr>
              <p:nvPr/>
            </p:nvSpPr>
            <p:spPr bwMode="auto">
              <a:xfrm>
                <a:off x="4224" y="1503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1" name="Line 35"/>
              <p:cNvSpPr>
                <a:spLocks noChangeShapeType="1"/>
              </p:cNvSpPr>
              <p:nvPr/>
            </p:nvSpPr>
            <p:spPr bwMode="auto">
              <a:xfrm flipV="1">
                <a:off x="398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2" name="Line 36"/>
              <p:cNvSpPr>
                <a:spLocks noChangeShapeType="1"/>
              </p:cNvSpPr>
              <p:nvPr/>
            </p:nvSpPr>
            <p:spPr bwMode="auto">
              <a:xfrm flipH="1" flipV="1">
                <a:off x="4224" y="2132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3" name="Line 37"/>
              <p:cNvSpPr>
                <a:spLocks noChangeShapeType="1"/>
              </p:cNvSpPr>
              <p:nvPr/>
            </p:nvSpPr>
            <p:spPr bwMode="auto">
              <a:xfrm>
                <a:off x="4089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4" name="Line 38"/>
              <p:cNvSpPr>
                <a:spLocks noChangeShapeType="1"/>
              </p:cNvSpPr>
              <p:nvPr/>
            </p:nvSpPr>
            <p:spPr bwMode="auto">
              <a:xfrm flipV="1">
                <a:off x="4224" y="1893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5" name="Line 39"/>
              <p:cNvSpPr>
                <a:spLocks noChangeShapeType="1"/>
              </p:cNvSpPr>
              <p:nvPr/>
            </p:nvSpPr>
            <p:spPr bwMode="auto">
              <a:xfrm>
                <a:off x="4044" y="2002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6" name="Line 40"/>
              <p:cNvSpPr>
                <a:spLocks noChangeShapeType="1"/>
              </p:cNvSpPr>
              <p:nvPr/>
            </p:nvSpPr>
            <p:spPr bwMode="auto">
              <a:xfrm flipV="1">
                <a:off x="4224" y="2013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7" name="Line 41"/>
              <p:cNvSpPr>
                <a:spLocks noChangeShapeType="1"/>
              </p:cNvSpPr>
              <p:nvPr/>
            </p:nvSpPr>
            <p:spPr bwMode="auto">
              <a:xfrm flipV="1">
                <a:off x="4224" y="1785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8" name="Line 42"/>
              <p:cNvSpPr>
                <a:spLocks noChangeShapeType="1"/>
              </p:cNvSpPr>
              <p:nvPr/>
            </p:nvSpPr>
            <p:spPr bwMode="auto">
              <a:xfrm flipV="1">
                <a:off x="4224" y="1633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99" name="Line 43"/>
              <p:cNvSpPr>
                <a:spLocks noChangeShapeType="1"/>
              </p:cNvSpPr>
              <p:nvPr/>
            </p:nvSpPr>
            <p:spPr bwMode="auto">
              <a:xfrm>
                <a:off x="4119" y="1774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100" name="Line 44"/>
              <p:cNvSpPr>
                <a:spLocks noChangeShapeType="1"/>
              </p:cNvSpPr>
              <p:nvPr/>
            </p:nvSpPr>
            <p:spPr bwMode="auto">
              <a:xfrm>
                <a:off x="4164" y="1633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924" name="Group 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8112" name="Line 46"/>
                <p:cNvSpPr>
                  <a:spLocks noChangeShapeType="1"/>
                </p:cNvSpPr>
                <p:nvPr/>
              </p:nvSpPr>
              <p:spPr bwMode="auto">
                <a:xfrm>
                  <a:off x="4228" y="16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13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4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14" name="Line 48"/>
                <p:cNvSpPr>
                  <a:spLocks noChangeShapeType="1"/>
                </p:cNvSpPr>
                <p:nvPr/>
              </p:nvSpPr>
              <p:spPr bwMode="auto">
                <a:xfrm rot="6361956">
                  <a:off x="4594" y="1402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15" name="Line 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96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925" name="Group 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8108" name="Line 51"/>
                <p:cNvSpPr>
                  <a:spLocks noChangeShapeType="1"/>
                </p:cNvSpPr>
                <p:nvPr/>
              </p:nvSpPr>
              <p:spPr bwMode="auto">
                <a:xfrm>
                  <a:off x="4218" y="159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09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6" y="118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10" name="Line 53"/>
                <p:cNvSpPr>
                  <a:spLocks noChangeShapeType="1"/>
                </p:cNvSpPr>
                <p:nvPr/>
              </p:nvSpPr>
              <p:spPr bwMode="auto">
                <a:xfrm rot="6361956">
                  <a:off x="4578" y="1419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11" name="Line 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6" y="1275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926" name="Group 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8104" name="Line 56"/>
                <p:cNvSpPr>
                  <a:spLocks noChangeShapeType="1"/>
                </p:cNvSpPr>
                <p:nvPr/>
              </p:nvSpPr>
              <p:spPr bwMode="auto">
                <a:xfrm>
                  <a:off x="4246" y="158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05" name="Line 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0" y="1178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06" name="Line 58"/>
                <p:cNvSpPr>
                  <a:spLocks noChangeShapeType="1"/>
                </p:cNvSpPr>
                <p:nvPr/>
              </p:nvSpPr>
              <p:spPr bwMode="auto">
                <a:xfrm rot="6361956">
                  <a:off x="4612" y="1386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107" name="Line 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94" y="1280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5812" name="Group 60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68056" name="Line 61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57" name="Line 62"/>
              <p:cNvSpPr>
                <a:spLocks noChangeShapeType="1"/>
              </p:cNvSpPr>
              <p:nvPr/>
            </p:nvSpPr>
            <p:spPr bwMode="auto">
              <a:xfrm>
                <a:off x="4233" y="1477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58" name="Line 63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59" name="Line 64"/>
              <p:cNvSpPr>
                <a:spLocks noChangeShapeType="1"/>
              </p:cNvSpPr>
              <p:nvPr/>
            </p:nvSpPr>
            <p:spPr bwMode="auto">
              <a:xfrm flipH="1">
                <a:off x="4233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0" name="Line 65"/>
              <p:cNvSpPr>
                <a:spLocks noChangeShapeType="1"/>
              </p:cNvSpPr>
              <p:nvPr/>
            </p:nvSpPr>
            <p:spPr bwMode="auto">
              <a:xfrm>
                <a:off x="4233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1" name="Line 66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2" name="Line 67"/>
              <p:cNvSpPr>
                <a:spLocks noChangeShapeType="1"/>
              </p:cNvSpPr>
              <p:nvPr/>
            </p:nvSpPr>
            <p:spPr bwMode="auto">
              <a:xfrm flipH="1" flipV="1">
                <a:off x="4233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3" name="Line 68"/>
              <p:cNvSpPr>
                <a:spLocks noChangeShapeType="1"/>
              </p:cNvSpPr>
              <p:nvPr/>
            </p:nvSpPr>
            <p:spPr bwMode="auto">
              <a:xfrm>
                <a:off x="4098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4" name="Line 69"/>
              <p:cNvSpPr>
                <a:spLocks noChangeShapeType="1"/>
              </p:cNvSpPr>
              <p:nvPr/>
            </p:nvSpPr>
            <p:spPr bwMode="auto">
              <a:xfrm flipV="1">
                <a:off x="4233" y="1890"/>
                <a:ext cx="1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5" name="Line 70"/>
              <p:cNvSpPr>
                <a:spLocks noChangeShapeType="1"/>
              </p:cNvSpPr>
              <p:nvPr/>
            </p:nvSpPr>
            <p:spPr bwMode="auto">
              <a:xfrm>
                <a:off x="4053" y="1998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6" name="Line 71"/>
              <p:cNvSpPr>
                <a:spLocks noChangeShapeType="1"/>
              </p:cNvSpPr>
              <p:nvPr/>
            </p:nvSpPr>
            <p:spPr bwMode="auto">
              <a:xfrm flipV="1">
                <a:off x="4233" y="2009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7" name="Line 72"/>
              <p:cNvSpPr>
                <a:spLocks noChangeShapeType="1"/>
              </p:cNvSpPr>
              <p:nvPr/>
            </p:nvSpPr>
            <p:spPr bwMode="auto">
              <a:xfrm flipV="1">
                <a:off x="4233" y="1781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8" name="Line 73"/>
              <p:cNvSpPr>
                <a:spLocks noChangeShapeType="1"/>
              </p:cNvSpPr>
              <p:nvPr/>
            </p:nvSpPr>
            <p:spPr bwMode="auto">
              <a:xfrm flipV="1">
                <a:off x="4233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69" name="Line 74"/>
              <p:cNvSpPr>
                <a:spLocks noChangeShapeType="1"/>
              </p:cNvSpPr>
              <p:nvPr/>
            </p:nvSpPr>
            <p:spPr bwMode="auto">
              <a:xfrm>
                <a:off x="4128" y="1770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70" name="Line 75"/>
              <p:cNvSpPr>
                <a:spLocks noChangeShapeType="1"/>
              </p:cNvSpPr>
              <p:nvPr/>
            </p:nvSpPr>
            <p:spPr bwMode="auto">
              <a:xfrm>
                <a:off x="4173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894" name="Group 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8082" name="Line 77"/>
                <p:cNvSpPr>
                  <a:spLocks noChangeShapeType="1"/>
                </p:cNvSpPr>
                <p:nvPr/>
              </p:nvSpPr>
              <p:spPr bwMode="auto">
                <a:xfrm>
                  <a:off x="4247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83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1" y="1186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84" name="Line 79"/>
                <p:cNvSpPr>
                  <a:spLocks noChangeShapeType="1"/>
                </p:cNvSpPr>
                <p:nvPr/>
              </p:nvSpPr>
              <p:spPr bwMode="auto">
                <a:xfrm rot="6361956">
                  <a:off x="4613" y="1394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85" name="Line 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62" y="1288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895" name="Group 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8078" name="Line 82"/>
                <p:cNvSpPr>
                  <a:spLocks noChangeShapeType="1"/>
                </p:cNvSpPr>
                <p:nvPr/>
              </p:nvSpPr>
              <p:spPr bwMode="auto">
                <a:xfrm>
                  <a:off x="4209" y="157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79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6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80" name="Line 84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03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81" name="Line 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59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896" name="Group 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8074" name="Line 87"/>
                <p:cNvSpPr>
                  <a:spLocks noChangeShapeType="1"/>
                </p:cNvSpPr>
                <p:nvPr/>
              </p:nvSpPr>
              <p:spPr bwMode="auto">
                <a:xfrm>
                  <a:off x="4227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75" name="Line 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1" y="1185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76" name="Line 89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77" name="Line 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5" y="1287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5813" name="Group 91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68026" name="Line 92"/>
              <p:cNvSpPr>
                <a:spLocks noChangeShapeType="1"/>
              </p:cNvSpPr>
              <p:nvPr/>
            </p:nvSpPr>
            <p:spPr bwMode="auto">
              <a:xfrm flipH="1">
                <a:off x="3996" y="1483"/>
                <a:ext cx="225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27" name="Line 93"/>
              <p:cNvSpPr>
                <a:spLocks noChangeShapeType="1"/>
              </p:cNvSpPr>
              <p:nvPr/>
            </p:nvSpPr>
            <p:spPr bwMode="auto">
              <a:xfrm>
                <a:off x="4221" y="1483"/>
                <a:ext cx="240" cy="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28" name="Line 94"/>
              <p:cNvSpPr>
                <a:spLocks noChangeShapeType="1"/>
              </p:cNvSpPr>
              <p:nvPr/>
            </p:nvSpPr>
            <p:spPr bwMode="auto">
              <a:xfrm>
                <a:off x="3996" y="2204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29" name="Line 95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0" name="Line 96"/>
              <p:cNvSpPr>
                <a:spLocks noChangeShapeType="1"/>
              </p:cNvSpPr>
              <p:nvPr/>
            </p:nvSpPr>
            <p:spPr bwMode="auto">
              <a:xfrm>
                <a:off x="4221" y="1494"/>
                <a:ext cx="0" cy="7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1" name="Line 97"/>
              <p:cNvSpPr>
                <a:spLocks noChangeShapeType="1"/>
              </p:cNvSpPr>
              <p:nvPr/>
            </p:nvSpPr>
            <p:spPr bwMode="auto">
              <a:xfrm flipV="1">
                <a:off x="3996" y="2128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2" name="Line 98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3" name="Line 99"/>
              <p:cNvSpPr>
                <a:spLocks noChangeShapeType="1"/>
              </p:cNvSpPr>
              <p:nvPr/>
            </p:nvSpPr>
            <p:spPr bwMode="auto">
              <a:xfrm>
                <a:off x="4101" y="1887"/>
                <a:ext cx="12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4" name="Line 100"/>
              <p:cNvSpPr>
                <a:spLocks noChangeShapeType="1"/>
              </p:cNvSpPr>
              <p:nvPr/>
            </p:nvSpPr>
            <p:spPr bwMode="auto">
              <a:xfrm flipV="1">
                <a:off x="4221" y="1887"/>
                <a:ext cx="15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5" name="Line 101"/>
              <p:cNvSpPr>
                <a:spLocks noChangeShapeType="1"/>
              </p:cNvSpPr>
              <p:nvPr/>
            </p:nvSpPr>
            <p:spPr bwMode="auto">
              <a:xfrm>
                <a:off x="4056" y="1997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6" name="Line 102"/>
              <p:cNvSpPr>
                <a:spLocks noChangeShapeType="1"/>
              </p:cNvSpPr>
              <p:nvPr/>
            </p:nvSpPr>
            <p:spPr bwMode="auto">
              <a:xfrm flipV="1">
                <a:off x="4221" y="2018"/>
                <a:ext cx="180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7" name="Line 103"/>
              <p:cNvSpPr>
                <a:spLocks noChangeShapeType="1"/>
              </p:cNvSpPr>
              <p:nvPr/>
            </p:nvSpPr>
            <p:spPr bwMode="auto">
              <a:xfrm flipV="1">
                <a:off x="4221" y="1789"/>
                <a:ext cx="9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8" name="Line 104"/>
              <p:cNvSpPr>
                <a:spLocks noChangeShapeType="1"/>
              </p:cNvSpPr>
              <p:nvPr/>
            </p:nvSpPr>
            <p:spPr bwMode="auto">
              <a:xfrm flipV="1">
                <a:off x="4221" y="1636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39" name="Line 105"/>
              <p:cNvSpPr>
                <a:spLocks noChangeShapeType="1"/>
              </p:cNvSpPr>
              <p:nvPr/>
            </p:nvSpPr>
            <p:spPr bwMode="auto">
              <a:xfrm>
                <a:off x="4131" y="1778"/>
                <a:ext cx="10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40" name="Line 106"/>
              <p:cNvSpPr>
                <a:spLocks noChangeShapeType="1"/>
              </p:cNvSpPr>
              <p:nvPr/>
            </p:nvSpPr>
            <p:spPr bwMode="auto">
              <a:xfrm>
                <a:off x="4176" y="1625"/>
                <a:ext cx="6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864" name="Group 10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8052" name="Line 108"/>
                <p:cNvSpPr>
                  <a:spLocks noChangeShapeType="1"/>
                </p:cNvSpPr>
                <p:nvPr/>
              </p:nvSpPr>
              <p:spPr bwMode="auto">
                <a:xfrm>
                  <a:off x="4220" y="160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53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7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54" name="Line 110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5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55" name="Line 1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90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865" name="Group 1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8048" name="Line 113"/>
                <p:cNvSpPr>
                  <a:spLocks noChangeShapeType="1"/>
                </p:cNvSpPr>
                <p:nvPr/>
              </p:nvSpPr>
              <p:spPr bwMode="auto">
                <a:xfrm>
                  <a:off x="4217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49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7" y="119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50" name="Line 115"/>
                <p:cNvSpPr>
                  <a:spLocks noChangeShapeType="1"/>
                </p:cNvSpPr>
                <p:nvPr/>
              </p:nvSpPr>
              <p:spPr bwMode="auto">
                <a:xfrm rot="6361956">
                  <a:off x="4579" y="1425"/>
                  <a:ext cx="207" cy="21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51" name="Line 1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9" y="1280"/>
                  <a:ext cx="177" cy="50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866" name="Group 1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8044" name="Line 118"/>
                <p:cNvSpPr>
                  <a:spLocks noChangeShapeType="1"/>
                </p:cNvSpPr>
                <p:nvPr/>
              </p:nvSpPr>
              <p:spPr bwMode="auto">
                <a:xfrm>
                  <a:off x="422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45" name="Line 1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5" y="1184"/>
                  <a:ext cx="17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46" name="Line 120"/>
                <p:cNvSpPr>
                  <a:spLocks noChangeShapeType="1"/>
                </p:cNvSpPr>
                <p:nvPr/>
              </p:nvSpPr>
              <p:spPr bwMode="auto">
                <a:xfrm rot="6361956">
                  <a:off x="4597" y="1393"/>
                  <a:ext cx="17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47" name="Line 1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8" y="1287"/>
                  <a:ext cx="17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5814" name="Group 122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67996" name="Line 123"/>
              <p:cNvSpPr>
                <a:spLocks noChangeShapeType="1"/>
              </p:cNvSpPr>
              <p:nvPr/>
            </p:nvSpPr>
            <p:spPr bwMode="auto">
              <a:xfrm flipH="1">
                <a:off x="3996" y="1479"/>
                <a:ext cx="225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97" name="Line 124"/>
              <p:cNvSpPr>
                <a:spLocks noChangeShapeType="1"/>
              </p:cNvSpPr>
              <p:nvPr/>
            </p:nvSpPr>
            <p:spPr bwMode="auto">
              <a:xfrm>
                <a:off x="4221" y="1479"/>
                <a:ext cx="240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98" name="Line 125"/>
              <p:cNvSpPr>
                <a:spLocks noChangeShapeType="1"/>
              </p:cNvSpPr>
              <p:nvPr/>
            </p:nvSpPr>
            <p:spPr bwMode="auto">
              <a:xfrm>
                <a:off x="3996" y="2206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99" name="Line 126"/>
              <p:cNvSpPr>
                <a:spLocks noChangeShapeType="1"/>
              </p:cNvSpPr>
              <p:nvPr/>
            </p:nvSpPr>
            <p:spPr bwMode="auto">
              <a:xfrm flipH="1">
                <a:off x="4221" y="2206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0" name="Line 127"/>
              <p:cNvSpPr>
                <a:spLocks noChangeShapeType="1"/>
              </p:cNvSpPr>
              <p:nvPr/>
            </p:nvSpPr>
            <p:spPr bwMode="auto">
              <a:xfrm>
                <a:off x="4221" y="1501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1" name="Line 128"/>
              <p:cNvSpPr>
                <a:spLocks noChangeShapeType="1"/>
              </p:cNvSpPr>
              <p:nvPr/>
            </p:nvSpPr>
            <p:spPr bwMode="auto">
              <a:xfrm flipV="1">
                <a:off x="3996" y="2130"/>
                <a:ext cx="22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2" name="Line 129"/>
              <p:cNvSpPr>
                <a:spLocks noChangeShapeType="1"/>
              </p:cNvSpPr>
              <p:nvPr/>
            </p:nvSpPr>
            <p:spPr bwMode="auto">
              <a:xfrm flipH="1" flipV="1">
                <a:off x="4221" y="2130"/>
                <a:ext cx="24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3" name="Line 130"/>
              <p:cNvSpPr>
                <a:spLocks noChangeShapeType="1"/>
              </p:cNvSpPr>
              <p:nvPr/>
            </p:nvSpPr>
            <p:spPr bwMode="auto">
              <a:xfrm>
                <a:off x="4101" y="1891"/>
                <a:ext cx="12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4" name="Line 131"/>
              <p:cNvSpPr>
                <a:spLocks noChangeShapeType="1"/>
              </p:cNvSpPr>
              <p:nvPr/>
            </p:nvSpPr>
            <p:spPr bwMode="auto">
              <a:xfrm flipV="1">
                <a:off x="4221" y="1891"/>
                <a:ext cx="15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5" name="Line 132"/>
              <p:cNvSpPr>
                <a:spLocks noChangeShapeType="1"/>
              </p:cNvSpPr>
              <p:nvPr/>
            </p:nvSpPr>
            <p:spPr bwMode="auto">
              <a:xfrm>
                <a:off x="4056" y="2000"/>
                <a:ext cx="165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6" name="Line 133"/>
              <p:cNvSpPr>
                <a:spLocks noChangeShapeType="1"/>
              </p:cNvSpPr>
              <p:nvPr/>
            </p:nvSpPr>
            <p:spPr bwMode="auto">
              <a:xfrm flipV="1">
                <a:off x="4221" y="2011"/>
                <a:ext cx="180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7" name="Line 134"/>
              <p:cNvSpPr>
                <a:spLocks noChangeShapeType="1"/>
              </p:cNvSpPr>
              <p:nvPr/>
            </p:nvSpPr>
            <p:spPr bwMode="auto">
              <a:xfrm flipV="1">
                <a:off x="4221" y="1783"/>
                <a:ext cx="9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8" name="Line 135"/>
              <p:cNvSpPr>
                <a:spLocks noChangeShapeType="1"/>
              </p:cNvSpPr>
              <p:nvPr/>
            </p:nvSpPr>
            <p:spPr bwMode="auto">
              <a:xfrm flipV="1">
                <a:off x="4221" y="1631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09" name="Line 136"/>
              <p:cNvSpPr>
                <a:spLocks noChangeShapeType="1"/>
              </p:cNvSpPr>
              <p:nvPr/>
            </p:nvSpPr>
            <p:spPr bwMode="auto">
              <a:xfrm>
                <a:off x="4131" y="1772"/>
                <a:ext cx="105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8010" name="Line 137"/>
              <p:cNvSpPr>
                <a:spLocks noChangeShapeType="1"/>
              </p:cNvSpPr>
              <p:nvPr/>
            </p:nvSpPr>
            <p:spPr bwMode="auto">
              <a:xfrm>
                <a:off x="4176" y="1631"/>
                <a:ext cx="60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834" name="Group 1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8022" name="Line 139"/>
                <p:cNvSpPr>
                  <a:spLocks noChangeShapeType="1"/>
                </p:cNvSpPr>
                <p:nvPr/>
              </p:nvSpPr>
              <p:spPr bwMode="auto">
                <a:xfrm>
                  <a:off x="4220" y="161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23" name="Line 1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4" y="1190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24" name="Line 141"/>
                <p:cNvSpPr>
                  <a:spLocks noChangeShapeType="1"/>
                </p:cNvSpPr>
                <p:nvPr/>
              </p:nvSpPr>
              <p:spPr bwMode="auto">
                <a:xfrm rot="6361956">
                  <a:off x="4586" y="1398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25" name="Line 1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5" y="1292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835" name="Group 1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8018" name="Line 144"/>
                <p:cNvSpPr>
                  <a:spLocks noChangeShapeType="1"/>
                </p:cNvSpPr>
                <p:nvPr/>
              </p:nvSpPr>
              <p:spPr bwMode="auto">
                <a:xfrm>
                  <a:off x="4214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19" name="Line 1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2" y="119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20" name="Line 146"/>
                <p:cNvSpPr>
                  <a:spLocks noChangeShapeType="1"/>
                </p:cNvSpPr>
                <p:nvPr/>
              </p:nvSpPr>
              <p:spPr bwMode="auto">
                <a:xfrm rot="6361956">
                  <a:off x="4574" y="1427"/>
                  <a:ext cx="207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21" name="Line 1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3"/>
                  <a:ext cx="177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836" name="Group 1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8014" name="Line 149"/>
                <p:cNvSpPr>
                  <a:spLocks noChangeShapeType="1"/>
                </p:cNvSpPr>
                <p:nvPr/>
              </p:nvSpPr>
              <p:spPr bwMode="auto">
                <a:xfrm>
                  <a:off x="4254" y="158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15" name="Line 1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88" y="1182"/>
                  <a:ext cx="192" cy="52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16" name="Line 151"/>
                <p:cNvSpPr>
                  <a:spLocks noChangeShapeType="1"/>
                </p:cNvSpPr>
                <p:nvPr/>
              </p:nvSpPr>
              <p:spPr bwMode="auto">
                <a:xfrm rot="6361956">
                  <a:off x="4620" y="1390"/>
                  <a:ext cx="192" cy="19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017" name="Line 1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02" y="1284"/>
                  <a:ext cx="192" cy="49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7992" name="Line 153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93" name="Line 154"/>
            <p:cNvSpPr>
              <a:spLocks noChangeShapeType="1"/>
            </p:cNvSpPr>
            <p:nvPr/>
          </p:nvSpPr>
          <p:spPr bwMode="auto">
            <a:xfrm flipV="1">
              <a:off x="2227" y="3031"/>
              <a:ext cx="254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94" name="Line 155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95" name="Line 156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5419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67982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983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MSC</a:t>
              </a:r>
            </a:p>
          </p:txBody>
        </p:sp>
      </p:grpSp>
      <p:grpSp>
        <p:nvGrpSpPr>
          <p:cNvPr id="145420" name="Group 160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67815" name="AutoShape 161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816" name="AutoShape 162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817" name="AutoShape 163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641" name="Group 164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67950" name="AutoShape 16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774" name="Group 16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7952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3" name="Line 168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4" name="Line 169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5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6" name="Line 171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7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8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59" name="Line 174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0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1" name="Line 176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2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3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4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5" name="Line 180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66" name="Line 181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5790" name="Group 18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7978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9" name="Line 1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80" name="Line 18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81" name="Line 18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791" name="Group 18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797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5" name="Line 1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6" name="Line 19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7" name="Line 19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792" name="Group 19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7970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1" name="Line 1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2" name="Line 19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973" name="Line 19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45642" name="Group 197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67920" name="Line 198"/>
              <p:cNvSpPr>
                <a:spLocks noChangeShapeType="1"/>
              </p:cNvSpPr>
              <p:nvPr/>
            </p:nvSpPr>
            <p:spPr bwMode="auto">
              <a:xfrm flipH="1">
                <a:off x="3990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1" name="Line 199"/>
              <p:cNvSpPr>
                <a:spLocks noChangeShapeType="1"/>
              </p:cNvSpPr>
              <p:nvPr/>
            </p:nvSpPr>
            <p:spPr bwMode="auto">
              <a:xfrm>
                <a:off x="4229" y="1477"/>
                <a:ext cx="239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2" name="Line 200"/>
              <p:cNvSpPr>
                <a:spLocks noChangeShapeType="1"/>
              </p:cNvSpPr>
              <p:nvPr/>
            </p:nvSpPr>
            <p:spPr bwMode="auto">
              <a:xfrm>
                <a:off x="3990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3" name="Line 201"/>
              <p:cNvSpPr>
                <a:spLocks noChangeShapeType="1"/>
              </p:cNvSpPr>
              <p:nvPr/>
            </p:nvSpPr>
            <p:spPr bwMode="auto">
              <a:xfrm flipH="1">
                <a:off x="4229" y="2204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4" name="Line 202"/>
              <p:cNvSpPr>
                <a:spLocks noChangeShapeType="1"/>
              </p:cNvSpPr>
              <p:nvPr/>
            </p:nvSpPr>
            <p:spPr bwMode="auto">
              <a:xfrm>
                <a:off x="4229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5" name="Line 203"/>
              <p:cNvSpPr>
                <a:spLocks noChangeShapeType="1"/>
              </p:cNvSpPr>
              <p:nvPr/>
            </p:nvSpPr>
            <p:spPr bwMode="auto">
              <a:xfrm flipV="1">
                <a:off x="3990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6" name="Line 204"/>
              <p:cNvSpPr>
                <a:spLocks noChangeShapeType="1"/>
              </p:cNvSpPr>
              <p:nvPr/>
            </p:nvSpPr>
            <p:spPr bwMode="auto">
              <a:xfrm flipH="1" flipV="1">
                <a:off x="4229" y="2128"/>
                <a:ext cx="23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7" name="Line 205"/>
              <p:cNvSpPr>
                <a:spLocks noChangeShapeType="1"/>
              </p:cNvSpPr>
              <p:nvPr/>
            </p:nvSpPr>
            <p:spPr bwMode="auto">
              <a:xfrm>
                <a:off x="4094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8" name="Line 206"/>
              <p:cNvSpPr>
                <a:spLocks noChangeShapeType="1"/>
              </p:cNvSpPr>
              <p:nvPr/>
            </p:nvSpPr>
            <p:spPr bwMode="auto">
              <a:xfrm flipV="1">
                <a:off x="4229" y="1889"/>
                <a:ext cx="134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29" name="Line 207"/>
              <p:cNvSpPr>
                <a:spLocks noChangeShapeType="1"/>
              </p:cNvSpPr>
              <p:nvPr/>
            </p:nvSpPr>
            <p:spPr bwMode="auto">
              <a:xfrm>
                <a:off x="4050" y="1998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30" name="Line 208"/>
              <p:cNvSpPr>
                <a:spLocks noChangeShapeType="1"/>
              </p:cNvSpPr>
              <p:nvPr/>
            </p:nvSpPr>
            <p:spPr bwMode="auto">
              <a:xfrm flipV="1">
                <a:off x="4229" y="2009"/>
                <a:ext cx="179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31" name="Line 209"/>
              <p:cNvSpPr>
                <a:spLocks noChangeShapeType="1"/>
              </p:cNvSpPr>
              <p:nvPr/>
            </p:nvSpPr>
            <p:spPr bwMode="auto">
              <a:xfrm flipV="1">
                <a:off x="4229" y="1781"/>
                <a:ext cx="89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32" name="Line 210"/>
              <p:cNvSpPr>
                <a:spLocks noChangeShapeType="1"/>
              </p:cNvSpPr>
              <p:nvPr/>
            </p:nvSpPr>
            <p:spPr bwMode="auto">
              <a:xfrm flipV="1">
                <a:off x="4229" y="1629"/>
                <a:ext cx="60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33" name="Line 211"/>
              <p:cNvSpPr>
                <a:spLocks noChangeShapeType="1"/>
              </p:cNvSpPr>
              <p:nvPr/>
            </p:nvSpPr>
            <p:spPr bwMode="auto">
              <a:xfrm>
                <a:off x="4124" y="1770"/>
                <a:ext cx="10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34" name="Line 212"/>
              <p:cNvSpPr>
                <a:spLocks noChangeShapeType="1"/>
              </p:cNvSpPr>
              <p:nvPr/>
            </p:nvSpPr>
            <p:spPr bwMode="auto">
              <a:xfrm>
                <a:off x="4169" y="1629"/>
                <a:ext cx="75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758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946" name="Line 214"/>
                <p:cNvSpPr>
                  <a:spLocks noChangeShapeType="1"/>
                </p:cNvSpPr>
                <p:nvPr/>
              </p:nvSpPr>
              <p:spPr bwMode="auto">
                <a:xfrm>
                  <a:off x="4236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7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8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8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9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8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759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942" name="Line 219"/>
                <p:cNvSpPr>
                  <a:spLocks noChangeShapeType="1"/>
                </p:cNvSpPr>
                <p:nvPr/>
              </p:nvSpPr>
              <p:spPr bwMode="auto">
                <a:xfrm>
                  <a:off x="4209" y="158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3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79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4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569" y="1412"/>
                  <a:ext cx="206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5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68"/>
                  <a:ext cx="176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760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938" name="Line 224"/>
                <p:cNvSpPr>
                  <a:spLocks noChangeShapeType="1"/>
                </p:cNvSpPr>
                <p:nvPr/>
              </p:nvSpPr>
              <p:spPr bwMode="auto">
                <a:xfrm>
                  <a:off x="4236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39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8" y="1187"/>
                  <a:ext cx="192" cy="52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0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0" y="1394"/>
                  <a:ext cx="192" cy="19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41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0" y="1289"/>
                  <a:ext cx="192" cy="49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5643" name="Group 228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67890" name="Line 229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1" name="Line 230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2" name="Line 231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3" name="Line 232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4" name="Line 233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5" name="Line 234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6" name="Line 235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7" name="Line 236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8" name="Line 237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99" name="Line 238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00" name="Line 239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01" name="Line 240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02" name="Line 241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03" name="Line 242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904" name="Line 243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728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916" name="Line 245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7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8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9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729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912" name="Line 250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3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4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5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730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908" name="Line 255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09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0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911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5644" name="Group 259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67860" name="Line 260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1" name="Line 261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2" name="Line 262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3" name="Line 263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4" name="Line 264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5" name="Line 265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6" name="Line 266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7" name="Line 267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8" name="Line 268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69" name="Line 269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70" name="Line 270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71" name="Line 271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72" name="Line 272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73" name="Line 273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874" name="Line 274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698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886" name="Line 276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7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8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9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699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882" name="Line 281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3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4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5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700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878" name="Line 286"/>
                <p:cNvSpPr>
                  <a:spLocks noChangeShapeType="1"/>
                </p:cNvSpPr>
                <p:nvPr/>
              </p:nvSpPr>
              <p:spPr bwMode="auto">
                <a:xfrm>
                  <a:off x="4221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7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8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77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7822" name="Line 290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823" name="Line 291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824" name="Line 292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825" name="Line 293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649" name="Group 294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67828" name="AutoShape 29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652" name="Group 29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7830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1" name="Line 298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2" name="Line 299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3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4" name="Line 301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5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6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7" name="Line 304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8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39" name="Line 306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40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41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42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43" name="Line 310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844" name="Line 311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5668" name="Group 31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7856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7" name="Line 31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8" name="Line 31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9" name="Line 31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669" name="Group 31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785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3" name="Line 3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4" name="Line 3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5" name="Line 3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670" name="Group 32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7848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49" name="Line 3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0" name="Line 3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51" name="Line 3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80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7827" name="Line 327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67598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anchor MSC</a:t>
            </a:r>
          </a:p>
        </p:txBody>
      </p:sp>
      <p:grpSp>
        <p:nvGrpSpPr>
          <p:cNvPr id="145422" name="Group 329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67612" name="AutoShape 330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3" name="AutoShape 331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437" name="Group 332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67783" name="AutoShape 3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607" name="Group 3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7785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6" name="Line 336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7" name="Line 337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8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9" name="Line 339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0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1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2" name="Line 342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3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4" name="Line 344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6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8" name="Line 348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99" name="Line 349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5623" name="Group 3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7811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12" name="Line 3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13" name="Line 3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14" name="Line 3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624" name="Group 3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7807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08" name="Line 3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09" name="Line 3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10" name="Line 3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625" name="Group 3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7803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04" name="Line 3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05" name="Line 3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806" name="Line 3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grpSp>
          <p:nvGrpSpPr>
            <p:cNvPr id="145438" name="Group 365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67753" name="Line 366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54" name="Line 367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55" name="Line 368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56" name="Line 369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57" name="Line 370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58" name="Line 371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59" name="Line 372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0" name="Line 373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1" name="Line 374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2" name="Line 375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3" name="Line 376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4" name="Line 377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5" name="Line 378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6" name="Line 379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67" name="Line 380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591" name="Group 3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779" name="Line 382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0" name="Line 3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1" name="Line 384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82" name="Line 3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592" name="Group 3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775" name="Line 387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76" name="Line 3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77" name="Line 389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78" name="Line 3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593" name="Group 3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771" name="Line 392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72" name="Line 3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73" name="Line 394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74" name="Line 3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5439" name="Group 396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67723" name="Line 397"/>
              <p:cNvSpPr>
                <a:spLocks noChangeShapeType="1"/>
              </p:cNvSpPr>
              <p:nvPr/>
            </p:nvSpPr>
            <p:spPr bwMode="auto">
              <a:xfrm flipH="1">
                <a:off x="3993" y="1477"/>
                <a:ext cx="228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24" name="Line 398"/>
              <p:cNvSpPr>
                <a:spLocks noChangeShapeType="1"/>
              </p:cNvSpPr>
              <p:nvPr/>
            </p:nvSpPr>
            <p:spPr bwMode="auto">
              <a:xfrm>
                <a:off x="4221" y="1477"/>
                <a:ext cx="243" cy="7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25" name="Line 399"/>
              <p:cNvSpPr>
                <a:spLocks noChangeShapeType="1"/>
              </p:cNvSpPr>
              <p:nvPr/>
            </p:nvSpPr>
            <p:spPr bwMode="auto">
              <a:xfrm>
                <a:off x="3993" y="2204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26" name="Line 400"/>
              <p:cNvSpPr>
                <a:spLocks noChangeShapeType="1"/>
              </p:cNvSpPr>
              <p:nvPr/>
            </p:nvSpPr>
            <p:spPr bwMode="auto">
              <a:xfrm flipH="1">
                <a:off x="4221" y="2204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27" name="Line 401"/>
              <p:cNvSpPr>
                <a:spLocks noChangeShapeType="1"/>
              </p:cNvSpPr>
              <p:nvPr/>
            </p:nvSpPr>
            <p:spPr bwMode="auto">
              <a:xfrm>
                <a:off x="4221" y="1499"/>
                <a:ext cx="0" cy="7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28" name="Line 402"/>
              <p:cNvSpPr>
                <a:spLocks noChangeShapeType="1"/>
              </p:cNvSpPr>
              <p:nvPr/>
            </p:nvSpPr>
            <p:spPr bwMode="auto">
              <a:xfrm flipV="1">
                <a:off x="3993" y="2128"/>
                <a:ext cx="228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29" name="Line 403"/>
              <p:cNvSpPr>
                <a:spLocks noChangeShapeType="1"/>
              </p:cNvSpPr>
              <p:nvPr/>
            </p:nvSpPr>
            <p:spPr bwMode="auto">
              <a:xfrm flipH="1" flipV="1">
                <a:off x="4221" y="2128"/>
                <a:ext cx="24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0" name="Line 404"/>
              <p:cNvSpPr>
                <a:spLocks noChangeShapeType="1"/>
              </p:cNvSpPr>
              <p:nvPr/>
            </p:nvSpPr>
            <p:spPr bwMode="auto">
              <a:xfrm>
                <a:off x="4100" y="1889"/>
                <a:ext cx="121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1" name="Line 405"/>
              <p:cNvSpPr>
                <a:spLocks noChangeShapeType="1"/>
              </p:cNvSpPr>
              <p:nvPr/>
            </p:nvSpPr>
            <p:spPr bwMode="auto">
              <a:xfrm flipV="1">
                <a:off x="4221" y="1889"/>
                <a:ext cx="152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2" name="Line 406"/>
              <p:cNvSpPr>
                <a:spLocks noChangeShapeType="1"/>
              </p:cNvSpPr>
              <p:nvPr/>
            </p:nvSpPr>
            <p:spPr bwMode="auto">
              <a:xfrm>
                <a:off x="4054" y="1998"/>
                <a:ext cx="167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3" name="Line 407"/>
              <p:cNvSpPr>
                <a:spLocks noChangeShapeType="1"/>
              </p:cNvSpPr>
              <p:nvPr/>
            </p:nvSpPr>
            <p:spPr bwMode="auto">
              <a:xfrm flipV="1">
                <a:off x="4221" y="2009"/>
                <a:ext cx="18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4" name="Line 408"/>
              <p:cNvSpPr>
                <a:spLocks noChangeShapeType="1"/>
              </p:cNvSpPr>
              <p:nvPr/>
            </p:nvSpPr>
            <p:spPr bwMode="auto">
              <a:xfrm flipV="1">
                <a:off x="4221" y="1781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5" name="Line 409"/>
              <p:cNvSpPr>
                <a:spLocks noChangeShapeType="1"/>
              </p:cNvSpPr>
              <p:nvPr/>
            </p:nvSpPr>
            <p:spPr bwMode="auto">
              <a:xfrm flipV="1">
                <a:off x="4221" y="1629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6" name="Line 410"/>
              <p:cNvSpPr>
                <a:spLocks noChangeShapeType="1"/>
              </p:cNvSpPr>
              <p:nvPr/>
            </p:nvSpPr>
            <p:spPr bwMode="auto">
              <a:xfrm>
                <a:off x="4130" y="1770"/>
                <a:ext cx="106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737" name="Line 411"/>
              <p:cNvSpPr>
                <a:spLocks noChangeShapeType="1"/>
              </p:cNvSpPr>
              <p:nvPr/>
            </p:nvSpPr>
            <p:spPr bwMode="auto">
              <a:xfrm>
                <a:off x="4175" y="1629"/>
                <a:ext cx="61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561" name="Group 4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749" name="Line 413"/>
                <p:cNvSpPr>
                  <a:spLocks noChangeShapeType="1"/>
                </p:cNvSpPr>
                <p:nvPr/>
              </p:nvSpPr>
              <p:spPr bwMode="auto">
                <a:xfrm>
                  <a:off x="4221" y="1611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50" name="Line 4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9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51" name="Line 415"/>
                <p:cNvSpPr>
                  <a:spLocks noChangeShapeType="1"/>
                </p:cNvSpPr>
                <p:nvPr/>
              </p:nvSpPr>
              <p:spPr bwMode="auto">
                <a:xfrm rot="6361956">
                  <a:off x="4593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52" name="Line 4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3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562" name="Group 4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745" name="Line 418"/>
                <p:cNvSpPr>
                  <a:spLocks noChangeShapeType="1"/>
                </p:cNvSpPr>
                <p:nvPr/>
              </p:nvSpPr>
              <p:spPr bwMode="auto">
                <a:xfrm>
                  <a:off x="4210" y="160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46" name="Line 4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57" y="119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47" name="Line 420"/>
                <p:cNvSpPr>
                  <a:spLocks noChangeShapeType="1"/>
                </p:cNvSpPr>
                <p:nvPr/>
              </p:nvSpPr>
              <p:spPr bwMode="auto">
                <a:xfrm rot="6361956">
                  <a:off x="4568" y="1426"/>
                  <a:ext cx="209" cy="21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48" name="Line 4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27" y="1282"/>
                  <a:ext cx="179" cy="502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563" name="Group 4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741" name="Line 423"/>
                <p:cNvSpPr>
                  <a:spLocks noChangeShapeType="1"/>
                </p:cNvSpPr>
                <p:nvPr/>
              </p:nvSpPr>
              <p:spPr bwMode="auto">
                <a:xfrm>
                  <a:off x="4255" y="158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42" name="Line 4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93" y="1183"/>
                  <a:ext cx="192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43" name="Line 425"/>
                <p:cNvSpPr>
                  <a:spLocks noChangeShapeType="1"/>
                </p:cNvSpPr>
                <p:nvPr/>
              </p:nvSpPr>
              <p:spPr bwMode="auto">
                <a:xfrm rot="6361956">
                  <a:off x="4626" y="1393"/>
                  <a:ext cx="192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44" name="Line 4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10" y="1285"/>
                  <a:ext cx="192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7617" name="Line 427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8" name="Line 428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9" name="Line 429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20" name="Line 430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444" name="Group 431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67691" name="AutoShape 432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515" name="Group 433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67693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990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94" name="Line 435"/>
                <p:cNvSpPr>
                  <a:spLocks noChangeShapeType="1"/>
                </p:cNvSpPr>
                <p:nvPr/>
              </p:nvSpPr>
              <p:spPr bwMode="auto">
                <a:xfrm>
                  <a:off x="4229" y="1477"/>
                  <a:ext cx="239" cy="7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95" name="Line 436"/>
                <p:cNvSpPr>
                  <a:spLocks noChangeShapeType="1"/>
                </p:cNvSpPr>
                <p:nvPr/>
              </p:nvSpPr>
              <p:spPr bwMode="auto">
                <a:xfrm>
                  <a:off x="3990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96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229" y="2204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97" name="Line 438"/>
                <p:cNvSpPr>
                  <a:spLocks noChangeShapeType="1"/>
                </p:cNvSpPr>
                <p:nvPr/>
              </p:nvSpPr>
              <p:spPr bwMode="auto">
                <a:xfrm>
                  <a:off x="4229" y="1499"/>
                  <a:ext cx="0" cy="7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98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990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99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2128"/>
                  <a:ext cx="23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0" name="Line 441"/>
                <p:cNvSpPr>
                  <a:spLocks noChangeShapeType="1"/>
                </p:cNvSpPr>
                <p:nvPr/>
              </p:nvSpPr>
              <p:spPr bwMode="auto">
                <a:xfrm>
                  <a:off x="4094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1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4229" y="1889"/>
                  <a:ext cx="134" cy="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2" name="Line 443"/>
                <p:cNvSpPr>
                  <a:spLocks noChangeShapeType="1"/>
                </p:cNvSpPr>
                <p:nvPr/>
              </p:nvSpPr>
              <p:spPr bwMode="auto">
                <a:xfrm>
                  <a:off x="4050" y="1998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3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4229" y="2009"/>
                  <a:ext cx="179" cy="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4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9" y="1781"/>
                  <a:ext cx="89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9" y="1629"/>
                  <a:ext cx="60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6" name="Line 447"/>
                <p:cNvSpPr>
                  <a:spLocks noChangeShapeType="1"/>
                </p:cNvSpPr>
                <p:nvPr/>
              </p:nvSpPr>
              <p:spPr bwMode="auto">
                <a:xfrm>
                  <a:off x="4124" y="1770"/>
                  <a:ext cx="104" cy="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707" name="Line 448"/>
                <p:cNvSpPr>
                  <a:spLocks noChangeShapeType="1"/>
                </p:cNvSpPr>
                <p:nvPr/>
              </p:nvSpPr>
              <p:spPr bwMode="auto">
                <a:xfrm>
                  <a:off x="4169" y="1629"/>
                  <a:ext cx="75" cy="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grpSp>
              <p:nvGrpSpPr>
                <p:cNvPr id="145531" name="Group 449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67719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4236" y="1611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20" name="Line 45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8" y="1188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21" name="Line 45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0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22" name="Line 4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8" y="1289"/>
                    <a:ext cx="192" cy="49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532" name="Group 454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67715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4209" y="158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16" name="Line 45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57" y="1179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17" name="Line 457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569" y="1412"/>
                    <a:ext cx="206" cy="21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18" name="Line 4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27" y="1268"/>
                    <a:ext cx="176" cy="502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45533" name="Group 459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67711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269" y="1589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12" name="Line 46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501" y="1187"/>
                    <a:ext cx="192" cy="525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13" name="Line 46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33" y="1394"/>
                    <a:ext cx="192" cy="197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14" name="Line 4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813" y="1289"/>
                    <a:ext cx="192" cy="49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67622" name="Line 464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446" name="Group 465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67689" name="Rectangle 466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90" name="Text Box 467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400" smtClean="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67624" name="AutoShape 468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448" name="Group 469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67659" name="Line 470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0" name="Line 471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1" name="Line 472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2" name="Line 473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3" name="Line 474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4" name="Line 475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5" name="Line 476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6" name="Line 477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7" name="Line 478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8" name="Line 479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69" name="Line 480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70" name="Line 481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71" name="Line 482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72" name="Line 483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73" name="Line 484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497" name="Group 4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685" name="Line 486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6" name="Line 4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7" name="Line 48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8" name="Line 4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498" name="Group 4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681" name="Line 491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2" name="Line 4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3" name="Line 493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4" name="Line 4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499" name="Group 4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677" name="Line 496"/>
                <p:cNvSpPr>
                  <a:spLocks noChangeShapeType="1"/>
                </p:cNvSpPr>
                <p:nvPr/>
              </p:nvSpPr>
              <p:spPr bwMode="auto">
                <a:xfrm>
                  <a:off x="4221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78" name="Line 4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79" name="Line 498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80" name="Line 4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87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7626" name="AutoShape 500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5450" name="Group 501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67629" name="Line 502"/>
              <p:cNvSpPr>
                <a:spLocks noChangeShapeType="1"/>
              </p:cNvSpPr>
              <p:nvPr/>
            </p:nvSpPr>
            <p:spPr bwMode="auto">
              <a:xfrm flipH="1">
                <a:off x="3993" y="1481"/>
                <a:ext cx="228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0" name="Line 503"/>
              <p:cNvSpPr>
                <a:spLocks noChangeShapeType="1"/>
              </p:cNvSpPr>
              <p:nvPr/>
            </p:nvSpPr>
            <p:spPr bwMode="auto">
              <a:xfrm>
                <a:off x="4221" y="1481"/>
                <a:ext cx="243" cy="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1" name="Line 504"/>
              <p:cNvSpPr>
                <a:spLocks noChangeShapeType="1"/>
              </p:cNvSpPr>
              <p:nvPr/>
            </p:nvSpPr>
            <p:spPr bwMode="auto">
              <a:xfrm>
                <a:off x="3993" y="2203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2" name="Line 505"/>
              <p:cNvSpPr>
                <a:spLocks noChangeShapeType="1"/>
              </p:cNvSpPr>
              <p:nvPr/>
            </p:nvSpPr>
            <p:spPr bwMode="auto">
              <a:xfrm flipH="1">
                <a:off x="4221" y="2203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3" name="Line 506"/>
              <p:cNvSpPr>
                <a:spLocks noChangeShapeType="1"/>
              </p:cNvSpPr>
              <p:nvPr/>
            </p:nvSpPr>
            <p:spPr bwMode="auto">
              <a:xfrm>
                <a:off x="4221" y="1492"/>
                <a:ext cx="0" cy="7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4" name="Line 507"/>
              <p:cNvSpPr>
                <a:spLocks noChangeShapeType="1"/>
              </p:cNvSpPr>
              <p:nvPr/>
            </p:nvSpPr>
            <p:spPr bwMode="auto">
              <a:xfrm flipV="1">
                <a:off x="3993" y="2127"/>
                <a:ext cx="228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5" name="Line 508"/>
              <p:cNvSpPr>
                <a:spLocks noChangeShapeType="1"/>
              </p:cNvSpPr>
              <p:nvPr/>
            </p:nvSpPr>
            <p:spPr bwMode="auto">
              <a:xfrm flipH="1" flipV="1">
                <a:off x="4221" y="2127"/>
                <a:ext cx="243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6" name="Line 509"/>
              <p:cNvSpPr>
                <a:spLocks noChangeShapeType="1"/>
              </p:cNvSpPr>
              <p:nvPr/>
            </p:nvSpPr>
            <p:spPr bwMode="auto">
              <a:xfrm>
                <a:off x="4100" y="1886"/>
                <a:ext cx="121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7" name="Line 510"/>
              <p:cNvSpPr>
                <a:spLocks noChangeShapeType="1"/>
              </p:cNvSpPr>
              <p:nvPr/>
            </p:nvSpPr>
            <p:spPr bwMode="auto">
              <a:xfrm flipV="1">
                <a:off x="4221" y="1886"/>
                <a:ext cx="15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8" name="Line 511"/>
              <p:cNvSpPr>
                <a:spLocks noChangeShapeType="1"/>
              </p:cNvSpPr>
              <p:nvPr/>
            </p:nvSpPr>
            <p:spPr bwMode="auto">
              <a:xfrm>
                <a:off x="4054" y="1995"/>
                <a:ext cx="16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39" name="Line 512"/>
              <p:cNvSpPr>
                <a:spLocks noChangeShapeType="1"/>
              </p:cNvSpPr>
              <p:nvPr/>
            </p:nvSpPr>
            <p:spPr bwMode="auto">
              <a:xfrm flipV="1">
                <a:off x="4221" y="2017"/>
                <a:ext cx="182" cy="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40" name="Line 513"/>
              <p:cNvSpPr>
                <a:spLocks noChangeShapeType="1"/>
              </p:cNvSpPr>
              <p:nvPr/>
            </p:nvSpPr>
            <p:spPr bwMode="auto">
              <a:xfrm flipV="1">
                <a:off x="4221" y="1787"/>
                <a:ext cx="9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41" name="Line 514"/>
              <p:cNvSpPr>
                <a:spLocks noChangeShapeType="1"/>
              </p:cNvSpPr>
              <p:nvPr/>
            </p:nvSpPr>
            <p:spPr bwMode="auto">
              <a:xfrm flipV="1">
                <a:off x="4221" y="1634"/>
                <a:ext cx="61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42" name="Line 515"/>
              <p:cNvSpPr>
                <a:spLocks noChangeShapeType="1"/>
              </p:cNvSpPr>
              <p:nvPr/>
            </p:nvSpPr>
            <p:spPr bwMode="auto">
              <a:xfrm>
                <a:off x="4130" y="1776"/>
                <a:ext cx="106" cy="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67643" name="Line 516"/>
              <p:cNvSpPr>
                <a:spLocks noChangeShapeType="1"/>
              </p:cNvSpPr>
              <p:nvPr/>
            </p:nvSpPr>
            <p:spPr bwMode="auto">
              <a:xfrm>
                <a:off x="4175" y="1623"/>
                <a:ext cx="61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145467" name="Group 51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7655" name="Line 518"/>
                <p:cNvSpPr>
                  <a:spLocks noChangeShapeType="1"/>
                </p:cNvSpPr>
                <p:nvPr/>
              </p:nvSpPr>
              <p:spPr bwMode="auto">
                <a:xfrm>
                  <a:off x="4221" y="159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6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9" y="1179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7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3" y="1390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8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53" y="1282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468" name="Group 52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7651" name="Line 523"/>
                <p:cNvSpPr>
                  <a:spLocks noChangeShapeType="1"/>
                </p:cNvSpPr>
                <p:nvPr/>
              </p:nvSpPr>
              <p:spPr bwMode="auto">
                <a:xfrm>
                  <a:off x="4210" y="1599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2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0" y="1189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3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572" y="1425"/>
                  <a:ext cx="209" cy="217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4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32" y="1280"/>
                  <a:ext cx="179" cy="506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45469" name="Group 52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7647" name="Line 528"/>
                <p:cNvSpPr>
                  <a:spLocks noChangeShapeType="1"/>
                </p:cNvSpPr>
                <p:nvPr/>
              </p:nvSpPr>
              <p:spPr bwMode="auto">
                <a:xfrm>
                  <a:off x="4255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48" name="Line 5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503" y="1186"/>
                  <a:ext cx="173" cy="53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49" name="Line 530"/>
                <p:cNvSpPr>
                  <a:spLocks noChangeShapeType="1"/>
                </p:cNvSpPr>
                <p:nvPr/>
              </p:nvSpPr>
              <p:spPr bwMode="auto">
                <a:xfrm rot="6361956">
                  <a:off x="4636" y="1396"/>
                  <a:ext cx="173" cy="2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650" name="Line 5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820" y="1289"/>
                  <a:ext cx="173" cy="50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7628" name="Line 532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5423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67610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11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latin typeface="Arial" charset="0"/>
                </a:rPr>
                <a:t>MSC</a:t>
              </a:r>
            </a:p>
          </p:txBody>
        </p:sp>
      </p:grpSp>
      <p:grpSp>
        <p:nvGrpSpPr>
          <p:cNvPr id="145424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145430" name="Picture 540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7609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45425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2147483647 w 1177"/>
              <a:gd name="T3" fmla="*/ 2147483647 h 632"/>
              <a:gd name="T4" fmla="*/ 2147483647 w 1177"/>
              <a:gd name="T5" fmla="*/ 2147483647 h 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7603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</a:rPr>
              <a:t>(b) after handoff</a:t>
            </a:r>
          </a:p>
        </p:txBody>
      </p:sp>
      <p:sp>
        <p:nvSpPr>
          <p:cNvPr id="67604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 i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anchor MSC:</a:t>
            </a:r>
            <a:r>
              <a:rPr lang="en-US" sz="240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400">
                <a:latin typeface="Gill Sans MT" charset="0"/>
                <a:ea typeface="ＭＳ Ｐゴシック" charset="0"/>
              </a:rPr>
              <a:t>first MSC visited during call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call remains routed through anchor MSC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new MSCs add on to end of MSC chain as mobile moves to new MSC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optional path minimization step to shorten multi-MSC chain</a:t>
            </a:r>
          </a:p>
        </p:txBody>
      </p:sp>
      <p:sp>
        <p:nvSpPr>
          <p:cNvPr id="67605" name="Rectangle 39"/>
          <p:cNvSpPr>
            <a:spLocks noChangeArrowheads="1"/>
          </p:cNvSpPr>
          <p:nvPr/>
        </p:nvSpPr>
        <p:spPr bwMode="auto">
          <a:xfrm>
            <a:off x="476250" y="96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GSM: handoff between MSCs</a:t>
            </a:r>
          </a:p>
        </p:txBody>
      </p:sp>
      <p:pic>
        <p:nvPicPr>
          <p:cNvPr id="145429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413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C1919489-D6B9-42B7-BC4F-48A4DD63B9F8}" type="slidenum">
              <a:rPr lang="en-US" altLang="en-US" sz="1200">
                <a:latin typeface="Arial" pitchFamily="34" charset="0"/>
              </a:rPr>
              <a:pPr/>
              <a:t>67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Mobility: GSM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/>
        </p:nvGraphicFramePr>
        <p:xfrm>
          <a:off x="671513" y="1296988"/>
          <a:ext cx="8205787" cy="5153025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3048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GSM element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Comment on GSM element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Mobile IP element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’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s permanent phone number belongs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“</a:t>
                      </a: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”</a:t>
                      </a: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. Home Location Register (HLR)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“</a:t>
                      </a: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”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Batang" pitchFamily="18" charset="-127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Batang" pitchFamily="18" charset="-127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15051F84-F358-4FE9-BF21-0696B8F0BBA3}" type="slidenum">
              <a:rPr lang="en-US" altLang="en-US" sz="1200">
                <a:latin typeface="Arial" pitchFamily="34" charset="0"/>
              </a:rPr>
              <a:pPr/>
              <a:t>68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Gill Sans MT" charset="0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logically, impact </a:t>
            </a:r>
            <a:r>
              <a:rPr lang="en-US" altLang="en-US" i="1" smtClean="0">
                <a:ea typeface="ＭＳ Ｐゴシック" pitchFamily="34" charset="-128"/>
              </a:rPr>
              <a:t>should</a:t>
            </a:r>
            <a:r>
              <a:rPr lang="en-US" altLang="en-US" smtClean="0">
                <a:ea typeface="ＭＳ Ｐゴシック" pitchFamily="34" charset="-128"/>
              </a:rPr>
              <a:t> be minimal …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best effort service model remains unchanged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TCP and UDP can (and do) run over wireless, mobile</a:t>
            </a:r>
          </a:p>
          <a:p>
            <a:r>
              <a:rPr lang="en-US" altLang="en-US" smtClean="0">
                <a:ea typeface="ＭＳ Ｐゴシック" pitchFamily="34" charset="-128"/>
              </a:rPr>
              <a:t>… but performance-wise: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packet loss/delay due to bit-errors (discarded packets, delays for link-layer retransmissions), and handoff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TCP interprets loss as congestion, will decrease congestion window un-necessarily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delay impairments for real-time traffic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91E71610-9F4E-4FE5-AAB8-304C24563C61}" type="slidenum">
              <a:rPr lang="en-US" altLang="en-US" sz="1200">
                <a:latin typeface="Arial" pitchFamily="34" charset="0"/>
              </a:rPr>
              <a:pPr/>
              <a:t>69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Chapter 6 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i="1" smtClean="0">
                <a:solidFill>
                  <a:srgbClr val="C00000"/>
                </a:solidFill>
                <a:ea typeface="ＭＳ Ｐゴシック" pitchFamily="34" charset="-128"/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wireless links: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capacity, distance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channel impairments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CDMA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IEEE 802.11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Wi-Fi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CSMA/CA reflects wireless channel characteristics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cellular access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>
                <a:ea typeface="ＭＳ Ｐゴシック" pitchFamily="34" charset="-128"/>
              </a:rPr>
              <a:t>standards (e.g., GSM, 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Mobility</a:t>
            </a:r>
          </a:p>
          <a:p>
            <a:pPr>
              <a:lnSpc>
                <a:spcPct val="90000"/>
              </a:lnSpc>
              <a:buFont typeface="Wingdings" charset="0"/>
              <a:buChar char="v"/>
              <a:tabLst>
                <a:tab pos="3376613" algn="l"/>
              </a:tabLst>
              <a:defRPr/>
            </a:pPr>
            <a:r>
              <a:rPr lang="en-US" sz="2400">
                <a:latin typeface="Gill Sans MT" charset="0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tabLst>
                <a:tab pos="3376613" algn="l"/>
              </a:tabLst>
              <a:defRPr/>
            </a:pPr>
            <a:r>
              <a:rPr lang="en-US" sz="200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tabLst>
                <a:tab pos="3376613" algn="l"/>
              </a:tabLst>
              <a:defRPr/>
            </a:pPr>
            <a:r>
              <a:rPr lang="en-US" sz="200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tabLst>
                <a:tab pos="3376613" algn="l"/>
              </a:tabLst>
              <a:defRPr/>
            </a:pPr>
            <a:r>
              <a:rPr lang="en-US" sz="200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tabLst>
                <a:tab pos="3376613" algn="l"/>
              </a:tabLst>
              <a:defRPr/>
            </a:pPr>
            <a:r>
              <a:rPr lang="en-US" sz="2400">
                <a:latin typeface="Gill Sans MT" charset="0"/>
              </a:rPr>
              <a:t>case studies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tabLst>
                <a:tab pos="3376613" algn="l"/>
              </a:tabLst>
              <a:defRPr/>
            </a:pPr>
            <a:r>
              <a:rPr lang="en-US" sz="200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tabLst>
                <a:tab pos="3376613" algn="l"/>
              </a:tabLst>
              <a:defRPr/>
            </a:pPr>
            <a:r>
              <a:rPr lang="en-US" sz="2000">
                <a:latin typeface="Gill Sans MT" charset="0"/>
              </a:rPr>
              <a:t>mobility in GSM</a:t>
            </a:r>
          </a:p>
          <a:p>
            <a:pPr>
              <a:lnSpc>
                <a:spcPct val="90000"/>
              </a:lnSpc>
              <a:buFont typeface="Wingdings" charset="0"/>
              <a:buChar char="v"/>
              <a:tabLst>
                <a:tab pos="3376613" algn="l"/>
              </a:tabLst>
              <a:defRPr/>
            </a:pPr>
            <a:r>
              <a:rPr lang="en-US" sz="2400">
                <a:latin typeface="Gill Sans MT" charset="0"/>
              </a:rPr>
              <a:t>impact on higher-layer protocols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tabLst>
                <a:tab pos="3376613" algn="l"/>
              </a:tabLst>
              <a:defRPr/>
            </a:pPr>
            <a:endParaRPr lang="en-US" sz="2400">
              <a:latin typeface="Gill Sans MT" charset="0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7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7792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3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7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7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7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7771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7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7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7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3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7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51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7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9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7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7744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7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3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7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41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7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7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7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27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27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7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0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771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8" name="Picture 355" descr="antenna_stylize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7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6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7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7711" name="Picture 354" descr="laptop_stylized_small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2" name="Picture 355" descr="antenna_stylized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7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03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7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D8DCCEF6-F457-49FC-85FB-144A72A699FC}" type="slidenum">
              <a:rPr lang="en-US" altLang="en-US" sz="1200">
                <a:latin typeface="Arial" pitchFamily="34" charset="0"/>
              </a:rPr>
              <a:pPr/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latin typeface="Comic Sans MS" charset="0"/>
                <a:ea typeface="ＭＳ Ｐゴシック" charset="0"/>
              </a:rPr>
              <a:t> </a:t>
            </a:r>
            <a:r>
              <a:rPr lang="en-US" sz="2400">
                <a:latin typeface="Gill Sans MT" charset="0"/>
                <a:ea typeface="ＭＳ Ｐゴシック" charset="0"/>
              </a:rPr>
              <a:t>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7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7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27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Elements of a wireless network</a:t>
            </a:r>
          </a:p>
        </p:txBody>
      </p:sp>
      <p:pic>
        <p:nvPicPr>
          <p:cNvPr id="27690" name="Picture 16" descr="underline_base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7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314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06C7109C-F73B-403A-A273-3E1A06A8A9AF}" type="slidenum">
              <a:rPr lang="en-US" altLang="en-US" sz="1200">
                <a:latin typeface="Arial" pitchFamily="34" charset="0"/>
              </a:rPr>
              <a:pPr/>
              <a:t>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955800"/>
            <a:ext cx="6567488" cy="3467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smtClean="0">
                <a:latin typeface="Arial" charset="0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smtClean="0">
                <a:latin typeface="Arial" charset="0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Arial" pitchFamily="34" charset="0"/>
              </a:rPr>
              <a:t>Mid-range</a:t>
            </a:r>
          </a:p>
          <a:p>
            <a:pPr algn="ctr" eaLnBrk="1" hangingPunct="1"/>
            <a:r>
              <a:rPr lang="en-US" altLang="en-US" sz="1800">
                <a:latin typeface="Arial" pitchFamily="34" charset="0"/>
              </a:rPr>
              <a:t>outdoor</a:t>
            </a:r>
          </a:p>
          <a:p>
            <a:pPr algn="ctr" eaLnBrk="1" hangingPunct="1"/>
            <a:r>
              <a:rPr lang="en-US" altLang="en-US" sz="1400">
                <a:latin typeface="Arial" pitchFamily="34" charset="0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Arial" pitchFamily="34" charset="0"/>
              </a:rPr>
              <a:t>Long-range</a:t>
            </a:r>
          </a:p>
          <a:p>
            <a:pPr algn="ctr" eaLnBrk="1" hangingPunct="1"/>
            <a:r>
              <a:rPr lang="en-US" altLang="en-US" sz="1800">
                <a:latin typeface="Arial" pitchFamily="34" charset="0"/>
              </a:rPr>
              <a:t>outdoor</a:t>
            </a:r>
          </a:p>
          <a:p>
            <a:pPr algn="ctr" eaLnBrk="1" hangingPunct="1"/>
            <a:r>
              <a:rPr lang="en-US" altLang="en-US" sz="1400">
                <a:latin typeface="Arial" pitchFamily="34" charset="0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.056</a:t>
            </a:r>
            <a:endParaRPr lang="en-US" sz="1400" smtClean="0">
              <a:latin typeface="Arial" charset="0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.384</a:t>
            </a:r>
            <a:endParaRPr lang="en-US" sz="1400" smtClean="0">
              <a:latin typeface="Arial" charset="0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1</a:t>
            </a:r>
            <a:endParaRPr lang="en-US" sz="1400" smtClean="0">
              <a:latin typeface="Arial" charset="0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4</a:t>
            </a:r>
            <a:endParaRPr lang="en-US" sz="1400" smtClean="0">
              <a:latin typeface="Arial" charset="0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5-11</a:t>
            </a:r>
            <a:endParaRPr lang="en-US" sz="1400" smtClean="0">
              <a:latin typeface="Arial" charset="0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54</a:t>
            </a:r>
            <a:endParaRPr lang="en-US" sz="1400" smtClean="0">
              <a:latin typeface="Arial" charset="0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</a:rPr>
              <a:t>200</a:t>
            </a:r>
            <a:endParaRPr lang="en-US" sz="1400" smtClean="0">
              <a:latin typeface="Arial" charset="0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CA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51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Wireless, Mobile Networks</a:t>
            </a:r>
          </a:p>
        </p:txBody>
      </p:sp>
      <p:sp>
        <p:nvSpPr>
          <p:cNvPr id="9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latin typeface="Arial" pitchFamily="34" charset="0"/>
              </a:rPr>
              <a:t>6-</a:t>
            </a:r>
            <a:fld id="{96F9975C-790C-44E9-90C7-017A27839FC0}" type="slidenum">
              <a:rPr lang="en-US" altLang="en-US" sz="1200">
                <a:latin typeface="Arial" pitchFamily="34" charset="0"/>
              </a:rPr>
              <a:pPr/>
              <a:t>9</a:t>
            </a:fld>
            <a:endParaRPr lang="en-US" altLang="en-US" sz="1200">
              <a:latin typeface="Arial" pitchFamily="34" charset="0"/>
            </a:endParaRPr>
          </a:p>
        </p:txBody>
      </p: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>
                  <a:latin typeface="Comic Sans MS" charset="0"/>
                  <a:ea typeface="ＭＳ Ｐゴシック" charset="0"/>
                </a:rPr>
                <a:t> </a:t>
              </a:r>
              <a:r>
                <a:rPr lang="en-US" sz="2400">
                  <a:latin typeface="Gill Sans MT" charset="0"/>
                  <a:ea typeface="ＭＳ Ｐゴシック" charset="0"/>
                </a:rPr>
                <a:t>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>
                  <a:latin typeface="Gill Sans MT" charset="0"/>
                  <a:ea typeface="ＭＳ Ｐゴシック" charset="0"/>
                </a:rPr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>
                  <a:latin typeface="Gill Sans MT" charset="0"/>
                  <a:ea typeface="ＭＳ Ｐゴシック" charset="0"/>
                </a:rPr>
                <a:t>handoff: mobile 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9826</TotalTime>
  <Words>5009</Words>
  <Application>Microsoft Office PowerPoint</Application>
  <PresentationFormat>On-screen Show (4:3)</PresentationFormat>
  <Paragraphs>1358</Paragraphs>
  <Slides>69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Comic Sans MS</vt:lpstr>
      <vt:lpstr>ＭＳ Ｐゴシック</vt:lpstr>
      <vt:lpstr>Arial</vt:lpstr>
      <vt:lpstr>Gill Sans MT</vt:lpstr>
      <vt:lpstr>Wingdings</vt:lpstr>
      <vt:lpstr>Times New Roman</vt:lpstr>
      <vt:lpstr>Symbol</vt:lpstr>
      <vt:lpstr>ÇlÇr ñæí©</vt:lpstr>
      <vt:lpstr>Batang</vt:lpstr>
      <vt:lpstr>Default Design</vt:lpstr>
      <vt:lpstr>Microsoft Clip Gallery</vt:lpstr>
      <vt:lpstr>Microsoft Word Picture</vt:lpstr>
      <vt:lpstr>PowerPoint Presentation</vt:lpstr>
      <vt:lpstr>Ch. 6: Wireless and Mobile Networks</vt:lpstr>
      <vt:lpstr>Chapter 6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6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</vt:lpstr>
      <vt:lpstr>CDMA: two-sender interference</vt:lpstr>
      <vt:lpstr>Chapter 6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6 outline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Chapter 6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6 outline</vt:lpstr>
      <vt:lpstr>Mobile IP</vt:lpstr>
      <vt:lpstr>Mobile IP: indirect routing</vt:lpstr>
      <vt:lpstr>Mobile IP: agent discovery</vt:lpstr>
      <vt:lpstr>Mobile IP: registration example</vt:lpstr>
      <vt:lpstr>PowerPoint Presentation</vt:lpstr>
      <vt:lpstr>Handling mobility in cellular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Mobility: GSM versus Mobile IP</vt:lpstr>
      <vt:lpstr>Wireless, mobility: impact on higher layer protocols</vt:lpstr>
      <vt:lpstr>Chapter 6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Robert Douglas Kent</cp:lastModifiedBy>
  <cp:revision>258</cp:revision>
  <cp:lastPrinted>2011-11-16T01:40:55Z</cp:lastPrinted>
  <dcterms:created xsi:type="dcterms:W3CDTF">1999-10-08T19:08:27Z</dcterms:created>
  <dcterms:modified xsi:type="dcterms:W3CDTF">2014-09-08T15:31:50Z</dcterms:modified>
</cp:coreProperties>
</file>