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50" r:id="rId1"/>
  </p:sldMasterIdLst>
  <p:notesMasterIdLst>
    <p:notesMasterId r:id="rId37"/>
  </p:notesMasterIdLst>
  <p:handoutMasterIdLst>
    <p:handoutMasterId r:id="rId38"/>
  </p:handoutMasterIdLst>
  <p:sldIdLst>
    <p:sldId id="301" r:id="rId2"/>
    <p:sldId id="302" r:id="rId3"/>
    <p:sldId id="303" r:id="rId4"/>
    <p:sldId id="304" r:id="rId5"/>
    <p:sldId id="256" r:id="rId6"/>
    <p:sldId id="285" r:id="rId7"/>
    <p:sldId id="257" r:id="rId8"/>
    <p:sldId id="300" r:id="rId9"/>
    <p:sldId id="286" r:id="rId10"/>
    <p:sldId id="287" r:id="rId11"/>
    <p:sldId id="280" r:id="rId12"/>
    <p:sldId id="288" r:id="rId13"/>
    <p:sldId id="281" r:id="rId14"/>
    <p:sldId id="289" r:id="rId15"/>
    <p:sldId id="282" r:id="rId16"/>
    <p:sldId id="284" r:id="rId17"/>
    <p:sldId id="261" r:id="rId18"/>
    <p:sldId id="290" r:id="rId19"/>
    <p:sldId id="269" r:id="rId20"/>
    <p:sldId id="291" r:id="rId21"/>
    <p:sldId id="275" r:id="rId22"/>
    <p:sldId id="265" r:id="rId23"/>
    <p:sldId id="293" r:id="rId24"/>
    <p:sldId id="267" r:id="rId25"/>
    <p:sldId id="294" r:id="rId26"/>
    <p:sldId id="295" r:id="rId27"/>
    <p:sldId id="296" r:id="rId28"/>
    <p:sldId id="297" r:id="rId29"/>
    <p:sldId id="292" r:id="rId30"/>
    <p:sldId id="268" r:id="rId31"/>
    <p:sldId id="263" r:id="rId32"/>
    <p:sldId id="270" r:id="rId33"/>
    <p:sldId id="298" r:id="rId34"/>
    <p:sldId id="299" r:id="rId35"/>
    <p:sldId id="274" r:id="rId36"/>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83" autoAdjust="0"/>
  </p:normalViewPr>
  <p:slideViewPr>
    <p:cSldViewPr>
      <p:cViewPr varScale="1">
        <p:scale>
          <a:sx n="103" d="100"/>
          <a:sy n="103" d="100"/>
        </p:scale>
        <p:origin x="-9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296" y="-88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A865E9-8F73-8C4D-8C9D-946DAA44CDE1}"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7C85809-E531-D34A-A695-C76BFCC2C3B7}">
      <dgm:prSet/>
      <dgm:spPr>
        <a:gradFill rotWithShape="0">
          <a:gsLst>
            <a:gs pos="17000">
              <a:srgbClr val="002060"/>
            </a:gs>
            <a:gs pos="100000">
              <a:schemeClr val="accent1">
                <a:hueOff val="0"/>
                <a:satOff val="0"/>
                <a:lumOff val="0"/>
                <a:alphaOff val="0"/>
                <a:tint val="50000"/>
                <a:shade val="100000"/>
                <a:satMod val="350000"/>
              </a:schemeClr>
            </a:gs>
          </a:gsLst>
        </a:gradFill>
      </dgm:spPr>
      <dgm:t>
        <a:bodyPr/>
        <a:lstStyle/>
        <a:p>
          <a:pPr rtl="0"/>
          <a:r>
            <a:rPr lang="en-US" b="1" dirty="0" smtClean="0">
              <a:effectLst>
                <a:outerShdw blurRad="38100" dist="38100" dir="2700000" algn="tl">
                  <a:srgbClr val="000000">
                    <a:alpha val="43137"/>
                  </a:srgbClr>
                </a:outerShdw>
              </a:effectLst>
            </a:rPr>
            <a:t>Symmetric encryption</a:t>
          </a:r>
          <a:endParaRPr lang="en-US" b="1" dirty="0">
            <a:effectLst>
              <a:outerShdw blurRad="38100" dist="38100" dir="2700000" algn="tl">
                <a:srgbClr val="000000">
                  <a:alpha val="43137"/>
                </a:srgbClr>
              </a:outerShdw>
            </a:effectLst>
          </a:endParaRPr>
        </a:p>
      </dgm:t>
    </dgm:pt>
    <dgm:pt modelId="{3D32737A-DC44-FF45-876E-964ECEC81121}" type="parTrans" cxnId="{49AA8B65-5EF7-354F-950B-3F96163763F2}">
      <dgm:prSet/>
      <dgm:spPr/>
      <dgm:t>
        <a:bodyPr/>
        <a:lstStyle/>
        <a:p>
          <a:endParaRPr lang="en-US"/>
        </a:p>
      </dgm:t>
    </dgm:pt>
    <dgm:pt modelId="{6B315CE9-40FF-C842-89F9-14CABEA76C4E}" type="sibTrans" cxnId="{49AA8B65-5EF7-354F-950B-3F96163763F2}">
      <dgm:prSet/>
      <dgm:spPr/>
      <dgm:t>
        <a:bodyPr/>
        <a:lstStyle/>
        <a:p>
          <a:endParaRPr lang="en-US"/>
        </a:p>
      </dgm:t>
    </dgm:pt>
    <dgm:pt modelId="{0BB09468-A136-F74B-87A4-076BBCE242C7}">
      <dgm:prSet/>
      <dgm:spPr/>
      <dgm:t>
        <a:bodyPr/>
        <a:lstStyle/>
        <a:p>
          <a:pPr rtl="0"/>
          <a:r>
            <a:rPr lang="en-US" dirty="0" smtClean="0"/>
            <a:t>Used to conceal the contents of blocks or streams of data of any size, including messages, files, encryption keys, and passwords</a:t>
          </a:r>
          <a:endParaRPr lang="en-US" dirty="0"/>
        </a:p>
      </dgm:t>
    </dgm:pt>
    <dgm:pt modelId="{E0EFEB3F-8A48-2A46-BFD6-1657AB224D14}" type="parTrans" cxnId="{6265A98A-B7BA-7F45-8EEA-B07F7DE670AD}">
      <dgm:prSet/>
      <dgm:spPr/>
      <dgm:t>
        <a:bodyPr/>
        <a:lstStyle/>
        <a:p>
          <a:endParaRPr lang="en-US"/>
        </a:p>
      </dgm:t>
    </dgm:pt>
    <dgm:pt modelId="{4F8C06B4-6466-044D-ADB7-2A32123F8854}" type="sibTrans" cxnId="{6265A98A-B7BA-7F45-8EEA-B07F7DE670AD}">
      <dgm:prSet/>
      <dgm:spPr/>
      <dgm:t>
        <a:bodyPr/>
        <a:lstStyle/>
        <a:p>
          <a:endParaRPr lang="en-US"/>
        </a:p>
      </dgm:t>
    </dgm:pt>
    <dgm:pt modelId="{4826A316-6A62-FB41-AA5B-AD6E76C56CEE}">
      <dgm:prSet/>
      <dgm:spPr>
        <a:gradFill rotWithShape="0">
          <a:gsLst>
            <a:gs pos="17000">
              <a:srgbClr val="002060"/>
            </a:gs>
            <a:gs pos="100000">
              <a:schemeClr val="accent1">
                <a:hueOff val="0"/>
                <a:satOff val="0"/>
                <a:lumOff val="0"/>
                <a:alphaOff val="0"/>
                <a:tint val="50000"/>
                <a:shade val="100000"/>
                <a:satMod val="350000"/>
              </a:schemeClr>
            </a:gs>
          </a:gsLst>
        </a:gradFill>
      </dgm:spPr>
      <dgm:t>
        <a:bodyPr/>
        <a:lstStyle/>
        <a:p>
          <a:pPr rtl="0"/>
          <a:r>
            <a:rPr lang="en-US" b="1" dirty="0" smtClean="0">
              <a:effectLst>
                <a:outerShdw blurRad="38100" dist="38100" dir="2700000" algn="tl">
                  <a:srgbClr val="000000">
                    <a:alpha val="43137"/>
                  </a:srgbClr>
                </a:outerShdw>
              </a:effectLst>
            </a:rPr>
            <a:t>Asymmetric encryption</a:t>
          </a:r>
          <a:endParaRPr lang="en-US" b="1" dirty="0">
            <a:effectLst>
              <a:outerShdw blurRad="38100" dist="38100" dir="2700000" algn="tl">
                <a:srgbClr val="000000">
                  <a:alpha val="43137"/>
                </a:srgbClr>
              </a:outerShdw>
            </a:effectLst>
          </a:endParaRPr>
        </a:p>
      </dgm:t>
    </dgm:pt>
    <dgm:pt modelId="{F0B9644F-E204-D64C-AFA9-94BC1CA62475}" type="parTrans" cxnId="{63EE7B59-DE1C-DA4F-9693-E127007022EC}">
      <dgm:prSet/>
      <dgm:spPr/>
      <dgm:t>
        <a:bodyPr/>
        <a:lstStyle/>
        <a:p>
          <a:endParaRPr lang="en-US"/>
        </a:p>
      </dgm:t>
    </dgm:pt>
    <dgm:pt modelId="{CA08D782-5C4B-C64A-9513-29E70F44B253}" type="sibTrans" cxnId="{63EE7B59-DE1C-DA4F-9693-E127007022EC}">
      <dgm:prSet/>
      <dgm:spPr/>
      <dgm:t>
        <a:bodyPr/>
        <a:lstStyle/>
        <a:p>
          <a:endParaRPr lang="en-US"/>
        </a:p>
      </dgm:t>
    </dgm:pt>
    <dgm:pt modelId="{08DFFA7D-82EC-7746-80CE-C67592156E04}">
      <dgm:prSet/>
      <dgm:spPr/>
      <dgm:t>
        <a:bodyPr/>
        <a:lstStyle/>
        <a:p>
          <a:pPr rtl="0"/>
          <a:r>
            <a:rPr lang="en-US" dirty="0" smtClean="0"/>
            <a:t>Used to conceal small blocks of data, such as encryption keys and hash function values, which are used in digital signatures</a:t>
          </a:r>
          <a:endParaRPr lang="en-US" dirty="0"/>
        </a:p>
      </dgm:t>
    </dgm:pt>
    <dgm:pt modelId="{6751D26F-7F9C-114D-A479-73B36B75B1AC}" type="parTrans" cxnId="{A6C97F2F-D241-7845-9DC7-E2875F152F5C}">
      <dgm:prSet/>
      <dgm:spPr/>
      <dgm:t>
        <a:bodyPr/>
        <a:lstStyle/>
        <a:p>
          <a:endParaRPr lang="en-US"/>
        </a:p>
      </dgm:t>
    </dgm:pt>
    <dgm:pt modelId="{B53238FE-E6FB-DD46-9D41-7A538680D93D}" type="sibTrans" cxnId="{A6C97F2F-D241-7845-9DC7-E2875F152F5C}">
      <dgm:prSet/>
      <dgm:spPr/>
      <dgm:t>
        <a:bodyPr/>
        <a:lstStyle/>
        <a:p>
          <a:endParaRPr lang="en-US"/>
        </a:p>
      </dgm:t>
    </dgm:pt>
    <dgm:pt modelId="{4E16F17B-EA4B-C140-900A-ED7AC5493BC9}">
      <dgm:prSet/>
      <dgm:spPr>
        <a:gradFill rotWithShape="0">
          <a:gsLst>
            <a:gs pos="17000">
              <a:srgbClr val="002060"/>
            </a:gs>
            <a:gs pos="100000">
              <a:schemeClr val="accent1">
                <a:hueOff val="0"/>
                <a:satOff val="0"/>
                <a:lumOff val="0"/>
                <a:alphaOff val="0"/>
                <a:tint val="50000"/>
                <a:shade val="100000"/>
                <a:satMod val="350000"/>
              </a:schemeClr>
            </a:gs>
          </a:gsLst>
        </a:gradFill>
      </dgm:spPr>
      <dgm:t>
        <a:bodyPr/>
        <a:lstStyle/>
        <a:p>
          <a:pPr rtl="0"/>
          <a:r>
            <a:rPr lang="en-US" b="1" dirty="0" smtClean="0">
              <a:effectLst>
                <a:outerShdw blurRad="38100" dist="38100" dir="2700000" algn="tl">
                  <a:srgbClr val="000000">
                    <a:alpha val="43137"/>
                  </a:srgbClr>
                </a:outerShdw>
              </a:effectLst>
            </a:rPr>
            <a:t>Data integrity algorithms</a:t>
          </a:r>
          <a:endParaRPr lang="en-US" b="1" dirty="0">
            <a:effectLst>
              <a:outerShdw blurRad="38100" dist="38100" dir="2700000" algn="tl">
                <a:srgbClr val="000000">
                  <a:alpha val="43137"/>
                </a:srgbClr>
              </a:outerShdw>
            </a:effectLst>
          </a:endParaRPr>
        </a:p>
      </dgm:t>
    </dgm:pt>
    <dgm:pt modelId="{F626C53F-2468-1949-890D-3CB35882F688}" type="parTrans" cxnId="{9FB6EB43-DE1D-574A-854A-B645FDF0D9CB}">
      <dgm:prSet/>
      <dgm:spPr/>
      <dgm:t>
        <a:bodyPr/>
        <a:lstStyle/>
        <a:p>
          <a:endParaRPr lang="en-US"/>
        </a:p>
      </dgm:t>
    </dgm:pt>
    <dgm:pt modelId="{B3C3AA51-221D-8C40-94C0-3A42231B23D7}" type="sibTrans" cxnId="{9FB6EB43-DE1D-574A-854A-B645FDF0D9CB}">
      <dgm:prSet/>
      <dgm:spPr/>
      <dgm:t>
        <a:bodyPr/>
        <a:lstStyle/>
        <a:p>
          <a:endParaRPr lang="en-US"/>
        </a:p>
      </dgm:t>
    </dgm:pt>
    <dgm:pt modelId="{60689245-20DD-0D43-A7E2-2AD9B0F4A94C}">
      <dgm:prSet/>
      <dgm:spPr/>
      <dgm:t>
        <a:bodyPr/>
        <a:lstStyle/>
        <a:p>
          <a:pPr rtl="0"/>
          <a:r>
            <a:rPr lang="en-US" dirty="0" smtClean="0"/>
            <a:t>Used to protect blocks of data, such as messages, from alteration</a:t>
          </a:r>
          <a:endParaRPr lang="en-US" dirty="0"/>
        </a:p>
      </dgm:t>
    </dgm:pt>
    <dgm:pt modelId="{832114DA-CDF4-9348-A50E-7DE25540E982}" type="parTrans" cxnId="{62711942-3415-DE4F-9A35-1E37616699A6}">
      <dgm:prSet/>
      <dgm:spPr/>
      <dgm:t>
        <a:bodyPr/>
        <a:lstStyle/>
        <a:p>
          <a:endParaRPr lang="en-US"/>
        </a:p>
      </dgm:t>
    </dgm:pt>
    <dgm:pt modelId="{F2A4D417-D406-B54F-805C-EA9ED5016D87}" type="sibTrans" cxnId="{62711942-3415-DE4F-9A35-1E37616699A6}">
      <dgm:prSet/>
      <dgm:spPr/>
      <dgm:t>
        <a:bodyPr/>
        <a:lstStyle/>
        <a:p>
          <a:endParaRPr lang="en-US"/>
        </a:p>
      </dgm:t>
    </dgm:pt>
    <dgm:pt modelId="{4D0FC0AD-9BB9-4740-9685-1A83BAD7FADA}">
      <dgm:prSet/>
      <dgm:spPr>
        <a:gradFill rotWithShape="0">
          <a:gsLst>
            <a:gs pos="17000">
              <a:srgbClr val="002060"/>
            </a:gs>
            <a:gs pos="100000">
              <a:schemeClr val="accent1">
                <a:hueOff val="0"/>
                <a:satOff val="0"/>
                <a:lumOff val="0"/>
                <a:alphaOff val="0"/>
                <a:tint val="50000"/>
                <a:shade val="100000"/>
                <a:satMod val="350000"/>
              </a:schemeClr>
            </a:gs>
          </a:gsLst>
        </a:gradFill>
      </dgm:spPr>
      <dgm:t>
        <a:bodyPr/>
        <a:lstStyle/>
        <a:p>
          <a:pPr rtl="0"/>
          <a:r>
            <a:rPr lang="en-US" b="1" dirty="0" smtClean="0">
              <a:effectLst>
                <a:outerShdw blurRad="38100" dist="38100" dir="2700000" algn="tl">
                  <a:srgbClr val="000000">
                    <a:alpha val="43137"/>
                  </a:srgbClr>
                </a:outerShdw>
              </a:effectLst>
            </a:rPr>
            <a:t>Authentication protocols</a:t>
          </a:r>
          <a:endParaRPr lang="en-US" b="1" dirty="0">
            <a:effectLst>
              <a:outerShdw blurRad="38100" dist="38100" dir="2700000" algn="tl">
                <a:srgbClr val="000000">
                  <a:alpha val="43137"/>
                </a:srgbClr>
              </a:outerShdw>
            </a:effectLst>
          </a:endParaRPr>
        </a:p>
      </dgm:t>
    </dgm:pt>
    <dgm:pt modelId="{87C0809B-B0DD-3540-B895-C6117C82434B}" type="parTrans" cxnId="{70638447-FB6D-6A45-AC94-EA7CDCE2F388}">
      <dgm:prSet/>
      <dgm:spPr/>
      <dgm:t>
        <a:bodyPr/>
        <a:lstStyle/>
        <a:p>
          <a:endParaRPr lang="en-US"/>
        </a:p>
      </dgm:t>
    </dgm:pt>
    <dgm:pt modelId="{A5380326-9050-7D45-AB5E-C2E3C1A38587}" type="sibTrans" cxnId="{70638447-FB6D-6A45-AC94-EA7CDCE2F388}">
      <dgm:prSet/>
      <dgm:spPr/>
      <dgm:t>
        <a:bodyPr/>
        <a:lstStyle/>
        <a:p>
          <a:endParaRPr lang="en-US"/>
        </a:p>
      </dgm:t>
    </dgm:pt>
    <dgm:pt modelId="{9C23BB73-818D-104B-83E7-F2E6D355F6DD}">
      <dgm:prSet/>
      <dgm:spPr/>
      <dgm:t>
        <a:bodyPr/>
        <a:lstStyle/>
        <a:p>
          <a:pPr rtl="0"/>
          <a:r>
            <a:rPr lang="en-US" dirty="0" smtClean="0"/>
            <a:t>Schemes based on the use of cryptographic algorithms designed to authenticate the identity of entities</a:t>
          </a:r>
          <a:endParaRPr lang="en-US" dirty="0"/>
        </a:p>
      </dgm:t>
    </dgm:pt>
    <dgm:pt modelId="{4A260C40-DB56-B748-B643-D6E159BF99E6}" type="parTrans" cxnId="{0B826CB3-5C13-8749-B521-9D90844C2BC3}">
      <dgm:prSet/>
      <dgm:spPr/>
      <dgm:t>
        <a:bodyPr/>
        <a:lstStyle/>
        <a:p>
          <a:endParaRPr lang="en-US"/>
        </a:p>
      </dgm:t>
    </dgm:pt>
    <dgm:pt modelId="{78F15844-6C11-F647-9D0B-37B643F2BD7B}" type="sibTrans" cxnId="{0B826CB3-5C13-8749-B521-9D90844C2BC3}">
      <dgm:prSet/>
      <dgm:spPr/>
      <dgm:t>
        <a:bodyPr/>
        <a:lstStyle/>
        <a:p>
          <a:endParaRPr lang="en-US"/>
        </a:p>
      </dgm:t>
    </dgm:pt>
    <dgm:pt modelId="{1F6100C9-AC3A-1949-8CC0-5E73FFC6C247}" type="pres">
      <dgm:prSet presAssocID="{A8A865E9-8F73-8C4D-8C9D-946DAA44CDE1}" presName="linear" presStyleCnt="0">
        <dgm:presLayoutVars>
          <dgm:dir/>
          <dgm:animLvl val="lvl"/>
          <dgm:resizeHandles val="exact"/>
        </dgm:presLayoutVars>
      </dgm:prSet>
      <dgm:spPr/>
      <dgm:t>
        <a:bodyPr/>
        <a:lstStyle/>
        <a:p>
          <a:endParaRPr lang="en-US"/>
        </a:p>
      </dgm:t>
    </dgm:pt>
    <dgm:pt modelId="{28D3523B-AA70-0443-85A7-C9B8C28918B6}" type="pres">
      <dgm:prSet presAssocID="{17C85809-E531-D34A-A695-C76BFCC2C3B7}" presName="parentLin" presStyleCnt="0"/>
      <dgm:spPr/>
    </dgm:pt>
    <dgm:pt modelId="{B1703059-E0C9-6044-B4B9-29AC74FAFF7C}" type="pres">
      <dgm:prSet presAssocID="{17C85809-E531-D34A-A695-C76BFCC2C3B7}" presName="parentLeftMargin" presStyleLbl="node1" presStyleIdx="0" presStyleCnt="4"/>
      <dgm:spPr/>
      <dgm:t>
        <a:bodyPr/>
        <a:lstStyle/>
        <a:p>
          <a:endParaRPr lang="en-US"/>
        </a:p>
      </dgm:t>
    </dgm:pt>
    <dgm:pt modelId="{09AB0441-BBC5-4D45-B95D-8771CEC64F8E}" type="pres">
      <dgm:prSet presAssocID="{17C85809-E531-D34A-A695-C76BFCC2C3B7}" presName="parentText" presStyleLbl="node1" presStyleIdx="0" presStyleCnt="4">
        <dgm:presLayoutVars>
          <dgm:chMax val="0"/>
          <dgm:bulletEnabled val="1"/>
        </dgm:presLayoutVars>
      </dgm:prSet>
      <dgm:spPr/>
      <dgm:t>
        <a:bodyPr/>
        <a:lstStyle/>
        <a:p>
          <a:endParaRPr lang="en-US"/>
        </a:p>
      </dgm:t>
    </dgm:pt>
    <dgm:pt modelId="{3E43852F-D90F-714B-8EFC-4CDADE1B7A73}" type="pres">
      <dgm:prSet presAssocID="{17C85809-E531-D34A-A695-C76BFCC2C3B7}" presName="negativeSpace" presStyleCnt="0"/>
      <dgm:spPr/>
    </dgm:pt>
    <dgm:pt modelId="{EF79649D-5DF7-4C4A-8100-F58E61B73424}" type="pres">
      <dgm:prSet presAssocID="{17C85809-E531-D34A-A695-C76BFCC2C3B7}" presName="childText" presStyleLbl="conFgAcc1" presStyleIdx="0" presStyleCnt="4">
        <dgm:presLayoutVars>
          <dgm:bulletEnabled val="1"/>
        </dgm:presLayoutVars>
      </dgm:prSet>
      <dgm:spPr/>
      <dgm:t>
        <a:bodyPr/>
        <a:lstStyle/>
        <a:p>
          <a:endParaRPr lang="en-US"/>
        </a:p>
      </dgm:t>
    </dgm:pt>
    <dgm:pt modelId="{3732BD2B-CC43-CE4A-93F7-E6068D810609}" type="pres">
      <dgm:prSet presAssocID="{6B315CE9-40FF-C842-89F9-14CABEA76C4E}" presName="spaceBetweenRectangles" presStyleCnt="0"/>
      <dgm:spPr/>
    </dgm:pt>
    <dgm:pt modelId="{075E3689-88B6-DA41-A05C-30A02AF2AFD8}" type="pres">
      <dgm:prSet presAssocID="{4826A316-6A62-FB41-AA5B-AD6E76C56CEE}" presName="parentLin" presStyleCnt="0"/>
      <dgm:spPr/>
    </dgm:pt>
    <dgm:pt modelId="{5D1FC988-0095-234C-9C41-905A5D536F26}" type="pres">
      <dgm:prSet presAssocID="{4826A316-6A62-FB41-AA5B-AD6E76C56CEE}" presName="parentLeftMargin" presStyleLbl="node1" presStyleIdx="0" presStyleCnt="4"/>
      <dgm:spPr/>
      <dgm:t>
        <a:bodyPr/>
        <a:lstStyle/>
        <a:p>
          <a:endParaRPr lang="en-US"/>
        </a:p>
      </dgm:t>
    </dgm:pt>
    <dgm:pt modelId="{27A68937-F900-F84A-AA85-B558BAE65B93}" type="pres">
      <dgm:prSet presAssocID="{4826A316-6A62-FB41-AA5B-AD6E76C56CEE}" presName="parentText" presStyleLbl="node1" presStyleIdx="1" presStyleCnt="4">
        <dgm:presLayoutVars>
          <dgm:chMax val="0"/>
          <dgm:bulletEnabled val="1"/>
        </dgm:presLayoutVars>
      </dgm:prSet>
      <dgm:spPr/>
      <dgm:t>
        <a:bodyPr/>
        <a:lstStyle/>
        <a:p>
          <a:endParaRPr lang="en-US"/>
        </a:p>
      </dgm:t>
    </dgm:pt>
    <dgm:pt modelId="{5A07EFFA-D356-FD48-8A96-B63B8F1F74EE}" type="pres">
      <dgm:prSet presAssocID="{4826A316-6A62-FB41-AA5B-AD6E76C56CEE}" presName="negativeSpace" presStyleCnt="0"/>
      <dgm:spPr/>
    </dgm:pt>
    <dgm:pt modelId="{CF1E5AC2-A8E9-2B42-A7D7-5D00D665C199}" type="pres">
      <dgm:prSet presAssocID="{4826A316-6A62-FB41-AA5B-AD6E76C56CEE}" presName="childText" presStyleLbl="conFgAcc1" presStyleIdx="1" presStyleCnt="4">
        <dgm:presLayoutVars>
          <dgm:bulletEnabled val="1"/>
        </dgm:presLayoutVars>
      </dgm:prSet>
      <dgm:spPr/>
      <dgm:t>
        <a:bodyPr/>
        <a:lstStyle/>
        <a:p>
          <a:endParaRPr lang="en-US"/>
        </a:p>
      </dgm:t>
    </dgm:pt>
    <dgm:pt modelId="{B31FAF5C-0987-7C41-AB22-8BF68C098B54}" type="pres">
      <dgm:prSet presAssocID="{CA08D782-5C4B-C64A-9513-29E70F44B253}" presName="spaceBetweenRectangles" presStyleCnt="0"/>
      <dgm:spPr/>
    </dgm:pt>
    <dgm:pt modelId="{F1C6A395-E65F-4943-A3CD-BA9DD7FD54A5}" type="pres">
      <dgm:prSet presAssocID="{4E16F17B-EA4B-C140-900A-ED7AC5493BC9}" presName="parentLin" presStyleCnt="0"/>
      <dgm:spPr/>
    </dgm:pt>
    <dgm:pt modelId="{6665A120-690D-4448-BB22-BE3F3164867D}" type="pres">
      <dgm:prSet presAssocID="{4E16F17B-EA4B-C140-900A-ED7AC5493BC9}" presName="parentLeftMargin" presStyleLbl="node1" presStyleIdx="1" presStyleCnt="4"/>
      <dgm:spPr/>
      <dgm:t>
        <a:bodyPr/>
        <a:lstStyle/>
        <a:p>
          <a:endParaRPr lang="en-US"/>
        </a:p>
      </dgm:t>
    </dgm:pt>
    <dgm:pt modelId="{DDC8679B-4039-FB44-9FC5-7C0CFC8DA074}" type="pres">
      <dgm:prSet presAssocID="{4E16F17B-EA4B-C140-900A-ED7AC5493BC9}" presName="parentText" presStyleLbl="node1" presStyleIdx="2" presStyleCnt="4">
        <dgm:presLayoutVars>
          <dgm:chMax val="0"/>
          <dgm:bulletEnabled val="1"/>
        </dgm:presLayoutVars>
      </dgm:prSet>
      <dgm:spPr/>
      <dgm:t>
        <a:bodyPr/>
        <a:lstStyle/>
        <a:p>
          <a:endParaRPr lang="en-US"/>
        </a:p>
      </dgm:t>
    </dgm:pt>
    <dgm:pt modelId="{90E23EAD-FCE3-A046-96AA-607FF8F58541}" type="pres">
      <dgm:prSet presAssocID="{4E16F17B-EA4B-C140-900A-ED7AC5493BC9}" presName="negativeSpace" presStyleCnt="0"/>
      <dgm:spPr/>
    </dgm:pt>
    <dgm:pt modelId="{B298ABCA-4DC3-184D-ADBA-1A26D714420A}" type="pres">
      <dgm:prSet presAssocID="{4E16F17B-EA4B-C140-900A-ED7AC5493BC9}" presName="childText" presStyleLbl="conFgAcc1" presStyleIdx="2" presStyleCnt="4">
        <dgm:presLayoutVars>
          <dgm:bulletEnabled val="1"/>
        </dgm:presLayoutVars>
      </dgm:prSet>
      <dgm:spPr/>
      <dgm:t>
        <a:bodyPr/>
        <a:lstStyle/>
        <a:p>
          <a:endParaRPr lang="en-US"/>
        </a:p>
      </dgm:t>
    </dgm:pt>
    <dgm:pt modelId="{7E6C3235-3D9C-CC4E-B2BA-1605C1544C50}" type="pres">
      <dgm:prSet presAssocID="{B3C3AA51-221D-8C40-94C0-3A42231B23D7}" presName="spaceBetweenRectangles" presStyleCnt="0"/>
      <dgm:spPr/>
    </dgm:pt>
    <dgm:pt modelId="{8DEB5556-E126-9142-95EA-3A21B918FA90}" type="pres">
      <dgm:prSet presAssocID="{4D0FC0AD-9BB9-4740-9685-1A83BAD7FADA}" presName="parentLin" presStyleCnt="0"/>
      <dgm:spPr/>
    </dgm:pt>
    <dgm:pt modelId="{2CFEE0AC-DD96-F041-8392-D8F6C5402E7E}" type="pres">
      <dgm:prSet presAssocID="{4D0FC0AD-9BB9-4740-9685-1A83BAD7FADA}" presName="parentLeftMargin" presStyleLbl="node1" presStyleIdx="2" presStyleCnt="4"/>
      <dgm:spPr/>
      <dgm:t>
        <a:bodyPr/>
        <a:lstStyle/>
        <a:p>
          <a:endParaRPr lang="en-US"/>
        </a:p>
      </dgm:t>
    </dgm:pt>
    <dgm:pt modelId="{1F18D9D3-969C-0D42-B7EB-3E3DFCC685C5}" type="pres">
      <dgm:prSet presAssocID="{4D0FC0AD-9BB9-4740-9685-1A83BAD7FADA}" presName="parentText" presStyleLbl="node1" presStyleIdx="3" presStyleCnt="4">
        <dgm:presLayoutVars>
          <dgm:chMax val="0"/>
          <dgm:bulletEnabled val="1"/>
        </dgm:presLayoutVars>
      </dgm:prSet>
      <dgm:spPr/>
      <dgm:t>
        <a:bodyPr/>
        <a:lstStyle/>
        <a:p>
          <a:endParaRPr lang="en-US"/>
        </a:p>
      </dgm:t>
    </dgm:pt>
    <dgm:pt modelId="{A036B572-C4DA-1F4C-BDB6-FC3C13542011}" type="pres">
      <dgm:prSet presAssocID="{4D0FC0AD-9BB9-4740-9685-1A83BAD7FADA}" presName="negativeSpace" presStyleCnt="0"/>
      <dgm:spPr/>
    </dgm:pt>
    <dgm:pt modelId="{2E50E8BC-01C6-B64E-80B7-07917401575D}" type="pres">
      <dgm:prSet presAssocID="{4D0FC0AD-9BB9-4740-9685-1A83BAD7FADA}" presName="childText" presStyleLbl="conFgAcc1" presStyleIdx="3" presStyleCnt="4">
        <dgm:presLayoutVars>
          <dgm:bulletEnabled val="1"/>
        </dgm:presLayoutVars>
      </dgm:prSet>
      <dgm:spPr/>
      <dgm:t>
        <a:bodyPr/>
        <a:lstStyle/>
        <a:p>
          <a:endParaRPr lang="en-US"/>
        </a:p>
      </dgm:t>
    </dgm:pt>
  </dgm:ptLst>
  <dgm:cxnLst>
    <dgm:cxn modelId="{CA03671D-3EDF-274E-A581-F58FE5004177}" type="presOf" srcId="{17C85809-E531-D34A-A695-C76BFCC2C3B7}" destId="{09AB0441-BBC5-4D45-B95D-8771CEC64F8E}" srcOrd="1" destOrd="0" presId="urn:microsoft.com/office/officeart/2005/8/layout/list1"/>
    <dgm:cxn modelId="{E4082375-21D2-9A4D-9DE9-BB14761F78C8}" type="presOf" srcId="{0BB09468-A136-F74B-87A4-076BBCE242C7}" destId="{EF79649D-5DF7-4C4A-8100-F58E61B73424}" srcOrd="0" destOrd="0" presId="urn:microsoft.com/office/officeart/2005/8/layout/list1"/>
    <dgm:cxn modelId="{E91E69A1-AD85-D946-9260-A53AB0D93A84}" type="presOf" srcId="{08DFFA7D-82EC-7746-80CE-C67592156E04}" destId="{CF1E5AC2-A8E9-2B42-A7D7-5D00D665C199}" srcOrd="0" destOrd="0" presId="urn:microsoft.com/office/officeart/2005/8/layout/list1"/>
    <dgm:cxn modelId="{44AC403E-20D6-F74C-A9A0-36B6EBD1EA64}" type="presOf" srcId="{17C85809-E531-D34A-A695-C76BFCC2C3B7}" destId="{B1703059-E0C9-6044-B4B9-29AC74FAFF7C}" srcOrd="0" destOrd="0" presId="urn:microsoft.com/office/officeart/2005/8/layout/list1"/>
    <dgm:cxn modelId="{5555A50A-16A2-A04E-9DE4-24434E0027EE}" type="presOf" srcId="{4D0FC0AD-9BB9-4740-9685-1A83BAD7FADA}" destId="{2CFEE0AC-DD96-F041-8392-D8F6C5402E7E}" srcOrd="0" destOrd="0" presId="urn:microsoft.com/office/officeart/2005/8/layout/list1"/>
    <dgm:cxn modelId="{70638447-FB6D-6A45-AC94-EA7CDCE2F388}" srcId="{A8A865E9-8F73-8C4D-8C9D-946DAA44CDE1}" destId="{4D0FC0AD-9BB9-4740-9685-1A83BAD7FADA}" srcOrd="3" destOrd="0" parTransId="{87C0809B-B0DD-3540-B895-C6117C82434B}" sibTransId="{A5380326-9050-7D45-AB5E-C2E3C1A38587}"/>
    <dgm:cxn modelId="{A4DB6B8D-D489-AC46-884C-1C1B467C384E}" type="presOf" srcId="{4826A316-6A62-FB41-AA5B-AD6E76C56CEE}" destId="{5D1FC988-0095-234C-9C41-905A5D536F26}" srcOrd="0" destOrd="0" presId="urn:microsoft.com/office/officeart/2005/8/layout/list1"/>
    <dgm:cxn modelId="{A6C97F2F-D241-7845-9DC7-E2875F152F5C}" srcId="{4826A316-6A62-FB41-AA5B-AD6E76C56CEE}" destId="{08DFFA7D-82EC-7746-80CE-C67592156E04}" srcOrd="0" destOrd="0" parTransId="{6751D26F-7F9C-114D-A479-73B36B75B1AC}" sibTransId="{B53238FE-E6FB-DD46-9D41-7A538680D93D}"/>
    <dgm:cxn modelId="{A4100014-7D6F-944F-A9BC-6615707936F6}" type="presOf" srcId="{4E16F17B-EA4B-C140-900A-ED7AC5493BC9}" destId="{DDC8679B-4039-FB44-9FC5-7C0CFC8DA074}" srcOrd="1" destOrd="0" presId="urn:microsoft.com/office/officeart/2005/8/layout/list1"/>
    <dgm:cxn modelId="{0B826CB3-5C13-8749-B521-9D90844C2BC3}" srcId="{4D0FC0AD-9BB9-4740-9685-1A83BAD7FADA}" destId="{9C23BB73-818D-104B-83E7-F2E6D355F6DD}" srcOrd="0" destOrd="0" parTransId="{4A260C40-DB56-B748-B643-D6E159BF99E6}" sibTransId="{78F15844-6C11-F647-9D0B-37B643F2BD7B}"/>
    <dgm:cxn modelId="{71675118-E20F-2041-9A93-80E88CBAC43E}" type="presOf" srcId="{60689245-20DD-0D43-A7E2-2AD9B0F4A94C}" destId="{B298ABCA-4DC3-184D-ADBA-1A26D714420A}" srcOrd="0" destOrd="0" presId="urn:microsoft.com/office/officeart/2005/8/layout/list1"/>
    <dgm:cxn modelId="{6265A98A-B7BA-7F45-8EEA-B07F7DE670AD}" srcId="{17C85809-E531-D34A-A695-C76BFCC2C3B7}" destId="{0BB09468-A136-F74B-87A4-076BBCE242C7}" srcOrd="0" destOrd="0" parTransId="{E0EFEB3F-8A48-2A46-BFD6-1657AB224D14}" sibTransId="{4F8C06B4-6466-044D-ADB7-2A32123F8854}"/>
    <dgm:cxn modelId="{89AE1C9D-E322-2E4A-B094-5E5ED5CED73F}" type="presOf" srcId="{A8A865E9-8F73-8C4D-8C9D-946DAA44CDE1}" destId="{1F6100C9-AC3A-1949-8CC0-5E73FFC6C247}" srcOrd="0" destOrd="0" presId="urn:microsoft.com/office/officeart/2005/8/layout/list1"/>
    <dgm:cxn modelId="{49AA8B65-5EF7-354F-950B-3F96163763F2}" srcId="{A8A865E9-8F73-8C4D-8C9D-946DAA44CDE1}" destId="{17C85809-E531-D34A-A695-C76BFCC2C3B7}" srcOrd="0" destOrd="0" parTransId="{3D32737A-DC44-FF45-876E-964ECEC81121}" sibTransId="{6B315CE9-40FF-C842-89F9-14CABEA76C4E}"/>
    <dgm:cxn modelId="{63EE7B59-DE1C-DA4F-9693-E127007022EC}" srcId="{A8A865E9-8F73-8C4D-8C9D-946DAA44CDE1}" destId="{4826A316-6A62-FB41-AA5B-AD6E76C56CEE}" srcOrd="1" destOrd="0" parTransId="{F0B9644F-E204-D64C-AFA9-94BC1CA62475}" sibTransId="{CA08D782-5C4B-C64A-9513-29E70F44B253}"/>
    <dgm:cxn modelId="{B81C04C1-A835-D54C-B674-DAAED4A3DFE6}" type="presOf" srcId="{4E16F17B-EA4B-C140-900A-ED7AC5493BC9}" destId="{6665A120-690D-4448-BB22-BE3F3164867D}" srcOrd="0" destOrd="0" presId="urn:microsoft.com/office/officeart/2005/8/layout/list1"/>
    <dgm:cxn modelId="{ED61C782-F644-FB4E-8C48-9F4688F75025}" type="presOf" srcId="{4D0FC0AD-9BB9-4740-9685-1A83BAD7FADA}" destId="{1F18D9D3-969C-0D42-B7EB-3E3DFCC685C5}" srcOrd="1" destOrd="0" presId="urn:microsoft.com/office/officeart/2005/8/layout/list1"/>
    <dgm:cxn modelId="{2CBDDD40-BABB-E447-A976-11E9B504C80F}" type="presOf" srcId="{4826A316-6A62-FB41-AA5B-AD6E76C56CEE}" destId="{27A68937-F900-F84A-AA85-B558BAE65B93}" srcOrd="1" destOrd="0" presId="urn:microsoft.com/office/officeart/2005/8/layout/list1"/>
    <dgm:cxn modelId="{EB248863-8D2C-1343-A706-FAC6BD3C537D}" type="presOf" srcId="{9C23BB73-818D-104B-83E7-F2E6D355F6DD}" destId="{2E50E8BC-01C6-B64E-80B7-07917401575D}" srcOrd="0" destOrd="0" presId="urn:microsoft.com/office/officeart/2005/8/layout/list1"/>
    <dgm:cxn modelId="{62711942-3415-DE4F-9A35-1E37616699A6}" srcId="{4E16F17B-EA4B-C140-900A-ED7AC5493BC9}" destId="{60689245-20DD-0D43-A7E2-2AD9B0F4A94C}" srcOrd="0" destOrd="0" parTransId="{832114DA-CDF4-9348-A50E-7DE25540E982}" sibTransId="{F2A4D417-D406-B54F-805C-EA9ED5016D87}"/>
    <dgm:cxn modelId="{9FB6EB43-DE1D-574A-854A-B645FDF0D9CB}" srcId="{A8A865E9-8F73-8C4D-8C9D-946DAA44CDE1}" destId="{4E16F17B-EA4B-C140-900A-ED7AC5493BC9}" srcOrd="2" destOrd="0" parTransId="{F626C53F-2468-1949-890D-3CB35882F688}" sibTransId="{B3C3AA51-221D-8C40-94C0-3A42231B23D7}"/>
    <dgm:cxn modelId="{EF6FE6FE-F731-CA4F-96D6-6F8892FEBFB7}" type="presParOf" srcId="{1F6100C9-AC3A-1949-8CC0-5E73FFC6C247}" destId="{28D3523B-AA70-0443-85A7-C9B8C28918B6}" srcOrd="0" destOrd="0" presId="urn:microsoft.com/office/officeart/2005/8/layout/list1"/>
    <dgm:cxn modelId="{92BBAAE2-9B1A-ED48-9753-BD07E160C11D}" type="presParOf" srcId="{28D3523B-AA70-0443-85A7-C9B8C28918B6}" destId="{B1703059-E0C9-6044-B4B9-29AC74FAFF7C}" srcOrd="0" destOrd="0" presId="urn:microsoft.com/office/officeart/2005/8/layout/list1"/>
    <dgm:cxn modelId="{EFAAD1E7-C142-CD48-82D7-A67195A907A5}" type="presParOf" srcId="{28D3523B-AA70-0443-85A7-C9B8C28918B6}" destId="{09AB0441-BBC5-4D45-B95D-8771CEC64F8E}" srcOrd="1" destOrd="0" presId="urn:microsoft.com/office/officeart/2005/8/layout/list1"/>
    <dgm:cxn modelId="{DF30FC6E-1A85-694C-82AF-C8EE6FF684CD}" type="presParOf" srcId="{1F6100C9-AC3A-1949-8CC0-5E73FFC6C247}" destId="{3E43852F-D90F-714B-8EFC-4CDADE1B7A73}" srcOrd="1" destOrd="0" presId="urn:microsoft.com/office/officeart/2005/8/layout/list1"/>
    <dgm:cxn modelId="{6B90F097-C2B9-6449-AE62-C7277518821F}" type="presParOf" srcId="{1F6100C9-AC3A-1949-8CC0-5E73FFC6C247}" destId="{EF79649D-5DF7-4C4A-8100-F58E61B73424}" srcOrd="2" destOrd="0" presId="urn:microsoft.com/office/officeart/2005/8/layout/list1"/>
    <dgm:cxn modelId="{E4231BE3-A076-844F-88AA-BB858AC51527}" type="presParOf" srcId="{1F6100C9-AC3A-1949-8CC0-5E73FFC6C247}" destId="{3732BD2B-CC43-CE4A-93F7-E6068D810609}" srcOrd="3" destOrd="0" presId="urn:microsoft.com/office/officeart/2005/8/layout/list1"/>
    <dgm:cxn modelId="{08612255-B28F-CA46-9971-E5AD3DA44617}" type="presParOf" srcId="{1F6100C9-AC3A-1949-8CC0-5E73FFC6C247}" destId="{075E3689-88B6-DA41-A05C-30A02AF2AFD8}" srcOrd="4" destOrd="0" presId="urn:microsoft.com/office/officeart/2005/8/layout/list1"/>
    <dgm:cxn modelId="{E8E2B211-C8F4-C745-985E-03BF8A893F03}" type="presParOf" srcId="{075E3689-88B6-DA41-A05C-30A02AF2AFD8}" destId="{5D1FC988-0095-234C-9C41-905A5D536F26}" srcOrd="0" destOrd="0" presId="urn:microsoft.com/office/officeart/2005/8/layout/list1"/>
    <dgm:cxn modelId="{3C9E7BDF-B59A-974F-9A25-2ACCACAF610C}" type="presParOf" srcId="{075E3689-88B6-DA41-A05C-30A02AF2AFD8}" destId="{27A68937-F900-F84A-AA85-B558BAE65B93}" srcOrd="1" destOrd="0" presId="urn:microsoft.com/office/officeart/2005/8/layout/list1"/>
    <dgm:cxn modelId="{838672C0-A278-CD49-8203-0814DD377D7D}" type="presParOf" srcId="{1F6100C9-AC3A-1949-8CC0-5E73FFC6C247}" destId="{5A07EFFA-D356-FD48-8A96-B63B8F1F74EE}" srcOrd="5" destOrd="0" presId="urn:microsoft.com/office/officeart/2005/8/layout/list1"/>
    <dgm:cxn modelId="{85448201-3A89-B24F-BAA5-E8931E9E2AE9}" type="presParOf" srcId="{1F6100C9-AC3A-1949-8CC0-5E73FFC6C247}" destId="{CF1E5AC2-A8E9-2B42-A7D7-5D00D665C199}" srcOrd="6" destOrd="0" presId="urn:microsoft.com/office/officeart/2005/8/layout/list1"/>
    <dgm:cxn modelId="{7E155DC5-9D40-8F40-A3AA-B493C8E4E15C}" type="presParOf" srcId="{1F6100C9-AC3A-1949-8CC0-5E73FFC6C247}" destId="{B31FAF5C-0987-7C41-AB22-8BF68C098B54}" srcOrd="7" destOrd="0" presId="urn:microsoft.com/office/officeart/2005/8/layout/list1"/>
    <dgm:cxn modelId="{918342C9-C2C4-9949-8BB8-0D8A2430D18C}" type="presParOf" srcId="{1F6100C9-AC3A-1949-8CC0-5E73FFC6C247}" destId="{F1C6A395-E65F-4943-A3CD-BA9DD7FD54A5}" srcOrd="8" destOrd="0" presId="urn:microsoft.com/office/officeart/2005/8/layout/list1"/>
    <dgm:cxn modelId="{9B3FFDC2-C49D-5846-8E8F-E35155FEF276}" type="presParOf" srcId="{F1C6A395-E65F-4943-A3CD-BA9DD7FD54A5}" destId="{6665A120-690D-4448-BB22-BE3F3164867D}" srcOrd="0" destOrd="0" presId="urn:microsoft.com/office/officeart/2005/8/layout/list1"/>
    <dgm:cxn modelId="{F16EA82B-935F-7B42-85F9-90666121697A}" type="presParOf" srcId="{F1C6A395-E65F-4943-A3CD-BA9DD7FD54A5}" destId="{DDC8679B-4039-FB44-9FC5-7C0CFC8DA074}" srcOrd="1" destOrd="0" presId="urn:microsoft.com/office/officeart/2005/8/layout/list1"/>
    <dgm:cxn modelId="{4411E86A-E4A5-494E-9677-E4194B44DFA2}" type="presParOf" srcId="{1F6100C9-AC3A-1949-8CC0-5E73FFC6C247}" destId="{90E23EAD-FCE3-A046-96AA-607FF8F58541}" srcOrd="9" destOrd="0" presId="urn:microsoft.com/office/officeart/2005/8/layout/list1"/>
    <dgm:cxn modelId="{30332CD1-C751-A54B-BE8D-618ED9F9B4C5}" type="presParOf" srcId="{1F6100C9-AC3A-1949-8CC0-5E73FFC6C247}" destId="{B298ABCA-4DC3-184D-ADBA-1A26D714420A}" srcOrd="10" destOrd="0" presId="urn:microsoft.com/office/officeart/2005/8/layout/list1"/>
    <dgm:cxn modelId="{E9E33D7F-D931-224F-8813-69ECCF9FBBC7}" type="presParOf" srcId="{1F6100C9-AC3A-1949-8CC0-5E73FFC6C247}" destId="{7E6C3235-3D9C-CC4E-B2BA-1605C1544C50}" srcOrd="11" destOrd="0" presId="urn:microsoft.com/office/officeart/2005/8/layout/list1"/>
    <dgm:cxn modelId="{46699D2F-AD47-A942-A6AD-1F61A5496AA7}" type="presParOf" srcId="{1F6100C9-AC3A-1949-8CC0-5E73FFC6C247}" destId="{8DEB5556-E126-9142-95EA-3A21B918FA90}" srcOrd="12" destOrd="0" presId="urn:microsoft.com/office/officeart/2005/8/layout/list1"/>
    <dgm:cxn modelId="{4CE01CB0-3489-FA49-AED0-7A8F5B208BD2}" type="presParOf" srcId="{8DEB5556-E126-9142-95EA-3A21B918FA90}" destId="{2CFEE0AC-DD96-F041-8392-D8F6C5402E7E}" srcOrd="0" destOrd="0" presId="urn:microsoft.com/office/officeart/2005/8/layout/list1"/>
    <dgm:cxn modelId="{551B29E0-38B8-9549-A716-3A0C5538FBB9}" type="presParOf" srcId="{8DEB5556-E126-9142-95EA-3A21B918FA90}" destId="{1F18D9D3-969C-0D42-B7EB-3E3DFCC685C5}" srcOrd="1" destOrd="0" presId="urn:microsoft.com/office/officeart/2005/8/layout/list1"/>
    <dgm:cxn modelId="{34C16CAF-342A-B44B-AC12-36B8A506B281}" type="presParOf" srcId="{1F6100C9-AC3A-1949-8CC0-5E73FFC6C247}" destId="{A036B572-C4DA-1F4C-BDB6-FC3C13542011}" srcOrd="13" destOrd="0" presId="urn:microsoft.com/office/officeart/2005/8/layout/list1"/>
    <dgm:cxn modelId="{C3DEF22D-882F-5242-A186-A4F0733C4043}" type="presParOf" srcId="{1F6100C9-AC3A-1949-8CC0-5E73FFC6C247}" destId="{2E50E8BC-01C6-B64E-80B7-07917401575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3761-6601-2B43-9CF1-246C3C5EF731}"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US"/>
        </a:p>
      </dgm:t>
    </dgm:pt>
    <dgm:pt modelId="{B9A7ED73-C1E4-F041-A5EF-5905ABF5F728}">
      <dgm:prSet custT="1"/>
      <dgm:spPr/>
      <dgm:t>
        <a:bodyPr/>
        <a:lstStyle/>
        <a:p>
          <a:pPr rtl="0"/>
          <a:r>
            <a:rPr lang="en-US" sz="4000" dirty="0" smtClean="0"/>
            <a:t>measures to deter, prevent, detect, and correct security violations that involve the transmission of information</a:t>
          </a:r>
          <a:endParaRPr lang="en-US" sz="4000" dirty="0"/>
        </a:p>
      </dgm:t>
    </dgm:pt>
    <dgm:pt modelId="{B014D31D-DF95-7F49-A5A8-EC99B0DC8F92}" type="parTrans" cxnId="{01858C36-334F-2F4F-AEE1-60B5A33C9CD1}">
      <dgm:prSet/>
      <dgm:spPr/>
      <dgm:t>
        <a:bodyPr/>
        <a:lstStyle/>
        <a:p>
          <a:endParaRPr lang="en-US"/>
        </a:p>
      </dgm:t>
    </dgm:pt>
    <dgm:pt modelId="{0751E680-D1F4-C14F-870E-E7DEA16D53EA}" type="sibTrans" cxnId="{01858C36-334F-2F4F-AEE1-60B5A33C9CD1}">
      <dgm:prSet/>
      <dgm:spPr/>
      <dgm:t>
        <a:bodyPr/>
        <a:lstStyle/>
        <a:p>
          <a:endParaRPr lang="en-US"/>
        </a:p>
      </dgm:t>
    </dgm:pt>
    <dgm:pt modelId="{93859815-FA1F-A240-9482-8B01C076AAA1}" type="pres">
      <dgm:prSet presAssocID="{76103761-6601-2B43-9CF1-246C3C5EF731}" presName="Name0" presStyleCnt="0">
        <dgm:presLayoutVars>
          <dgm:chMax val="7"/>
          <dgm:dir/>
          <dgm:animLvl val="lvl"/>
          <dgm:resizeHandles val="exact"/>
        </dgm:presLayoutVars>
      </dgm:prSet>
      <dgm:spPr/>
      <dgm:t>
        <a:bodyPr/>
        <a:lstStyle/>
        <a:p>
          <a:endParaRPr lang="en-US"/>
        </a:p>
      </dgm:t>
    </dgm:pt>
    <dgm:pt modelId="{0BF2D17F-FDC7-5E41-913C-7320207E3EFD}" type="pres">
      <dgm:prSet presAssocID="{B9A7ED73-C1E4-F041-A5EF-5905ABF5F728}" presName="circle1" presStyleLbl="node1" presStyleIdx="0" presStyleCnt="1"/>
      <dgm:spPr/>
    </dgm:pt>
    <dgm:pt modelId="{4CB2B7FD-1EE5-6341-9413-8963DF4B6A80}" type="pres">
      <dgm:prSet presAssocID="{B9A7ED73-C1E4-F041-A5EF-5905ABF5F728}" presName="space" presStyleCnt="0"/>
      <dgm:spPr/>
    </dgm:pt>
    <dgm:pt modelId="{EDE61423-D6AA-924B-BA21-65B335249D0C}" type="pres">
      <dgm:prSet presAssocID="{B9A7ED73-C1E4-F041-A5EF-5905ABF5F728}" presName="rect1" presStyleLbl="alignAcc1" presStyleIdx="0" presStyleCnt="1"/>
      <dgm:spPr/>
      <dgm:t>
        <a:bodyPr/>
        <a:lstStyle/>
        <a:p>
          <a:endParaRPr lang="en-US"/>
        </a:p>
      </dgm:t>
    </dgm:pt>
    <dgm:pt modelId="{6D68B4B1-F9AA-CF47-9406-5311E7D92ECC}" type="pres">
      <dgm:prSet presAssocID="{B9A7ED73-C1E4-F041-A5EF-5905ABF5F728}" presName="rect1ParTxNoCh" presStyleLbl="alignAcc1" presStyleIdx="0" presStyleCnt="1">
        <dgm:presLayoutVars>
          <dgm:chMax val="1"/>
          <dgm:bulletEnabled val="1"/>
        </dgm:presLayoutVars>
      </dgm:prSet>
      <dgm:spPr/>
      <dgm:t>
        <a:bodyPr/>
        <a:lstStyle/>
        <a:p>
          <a:endParaRPr lang="en-US"/>
        </a:p>
      </dgm:t>
    </dgm:pt>
  </dgm:ptLst>
  <dgm:cxnLst>
    <dgm:cxn modelId="{5DD6CA42-41D6-9C45-BDDF-3B37D3024D84}" type="presOf" srcId="{B9A7ED73-C1E4-F041-A5EF-5905ABF5F728}" destId="{EDE61423-D6AA-924B-BA21-65B335249D0C}" srcOrd="0" destOrd="0" presId="urn:microsoft.com/office/officeart/2005/8/layout/target3"/>
    <dgm:cxn modelId="{958C44D3-80F3-B849-9CD2-946ABB7CE7EB}" type="presOf" srcId="{76103761-6601-2B43-9CF1-246C3C5EF731}" destId="{93859815-FA1F-A240-9482-8B01C076AAA1}" srcOrd="0" destOrd="0" presId="urn:microsoft.com/office/officeart/2005/8/layout/target3"/>
    <dgm:cxn modelId="{7E9EE891-4148-2D48-B903-812B05FFFEDF}" type="presOf" srcId="{B9A7ED73-C1E4-F041-A5EF-5905ABF5F728}" destId="{6D68B4B1-F9AA-CF47-9406-5311E7D92ECC}" srcOrd="1" destOrd="0" presId="urn:microsoft.com/office/officeart/2005/8/layout/target3"/>
    <dgm:cxn modelId="{01858C36-334F-2F4F-AEE1-60B5A33C9CD1}" srcId="{76103761-6601-2B43-9CF1-246C3C5EF731}" destId="{B9A7ED73-C1E4-F041-A5EF-5905ABF5F728}" srcOrd="0" destOrd="0" parTransId="{B014D31D-DF95-7F49-A5A8-EC99B0DC8F92}" sibTransId="{0751E680-D1F4-C14F-870E-E7DEA16D53EA}"/>
    <dgm:cxn modelId="{0983B420-C250-8140-A70C-93A288D0DA4C}" type="presParOf" srcId="{93859815-FA1F-A240-9482-8B01C076AAA1}" destId="{0BF2D17F-FDC7-5E41-913C-7320207E3EFD}" srcOrd="0" destOrd="0" presId="urn:microsoft.com/office/officeart/2005/8/layout/target3"/>
    <dgm:cxn modelId="{8D33D23D-F7F7-8644-B79D-5214F4BCF338}" type="presParOf" srcId="{93859815-FA1F-A240-9482-8B01C076AAA1}" destId="{4CB2B7FD-1EE5-6341-9413-8963DF4B6A80}" srcOrd="1" destOrd="0" presId="urn:microsoft.com/office/officeart/2005/8/layout/target3"/>
    <dgm:cxn modelId="{44CA441E-F8D1-7B4D-AEA8-DCAE9DDF171E}" type="presParOf" srcId="{93859815-FA1F-A240-9482-8B01C076AAA1}" destId="{EDE61423-D6AA-924B-BA21-65B335249D0C}" srcOrd="2" destOrd="0" presId="urn:microsoft.com/office/officeart/2005/8/layout/target3"/>
    <dgm:cxn modelId="{02EE2BAB-FEFC-9F4F-8694-F4A0918A53F5}" type="presParOf" srcId="{93859815-FA1F-A240-9482-8B01C076AAA1}" destId="{6D68B4B1-F9AA-CF47-9406-5311E7D92ECC}"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67974E-4399-F548-A0B8-9EB94BC45965}"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318A4174-A7E5-9F48-9C92-954100843372}">
      <dgm:prSet custT="1"/>
      <dgm:spPr>
        <a:gradFill rotWithShape="0">
          <a:gsLst>
            <a:gs pos="27000">
              <a:srgbClr val="002060"/>
            </a:gs>
            <a:gs pos="100000">
              <a:schemeClr val="accent1">
                <a:hueOff val="0"/>
                <a:satOff val="0"/>
                <a:lumOff val="0"/>
                <a:alphaOff val="0"/>
                <a:tint val="50000"/>
                <a:shade val="100000"/>
                <a:satMod val="350000"/>
              </a:schemeClr>
            </a:gs>
          </a:gsLst>
        </a:gradFill>
      </dgm:spPr>
      <dgm:t>
        <a:bodyPr/>
        <a:lstStyle/>
        <a:p>
          <a:pPr rtl="0"/>
          <a:r>
            <a:rPr lang="en-US" sz="2400" dirty="0" smtClean="0">
              <a:effectLst>
                <a:outerShdw blurRad="38100" dist="38100" dir="2700000" algn="tl">
                  <a:srgbClr val="000000">
                    <a:alpha val="43137"/>
                  </a:srgbClr>
                </a:outerShdw>
              </a:effectLst>
            </a:rPr>
            <a:t>Confidentiality</a:t>
          </a:r>
          <a:endParaRPr lang="en-US" sz="2400" dirty="0">
            <a:effectLst>
              <a:outerShdw blurRad="38100" dist="38100" dir="2700000" algn="tl">
                <a:srgbClr val="000000">
                  <a:alpha val="43137"/>
                </a:srgbClr>
              </a:outerShdw>
            </a:effectLst>
          </a:endParaRPr>
        </a:p>
      </dgm:t>
    </dgm:pt>
    <dgm:pt modelId="{40FB4427-3126-D944-B8DA-E500D87C2E12}" type="parTrans" cxnId="{40FF8A8E-A32D-3F40-A66A-FBEC46A44D72}">
      <dgm:prSet/>
      <dgm:spPr/>
      <dgm:t>
        <a:bodyPr/>
        <a:lstStyle/>
        <a:p>
          <a:endParaRPr lang="en-US"/>
        </a:p>
      </dgm:t>
    </dgm:pt>
    <dgm:pt modelId="{8F15643E-7BA4-D84A-963E-7FF978BFFDE9}" type="sibTrans" cxnId="{40FF8A8E-A32D-3F40-A66A-FBEC46A44D72}">
      <dgm:prSet/>
      <dgm:spPr/>
      <dgm:t>
        <a:bodyPr/>
        <a:lstStyle/>
        <a:p>
          <a:endParaRPr lang="en-US"/>
        </a:p>
      </dgm:t>
    </dgm:pt>
    <dgm:pt modelId="{21A9F706-8CA7-D446-8BEA-2B90D05E4FEB}">
      <dgm:prSet custT="1"/>
      <dgm:spPr/>
      <dgm:t>
        <a:bodyPr/>
        <a:lstStyle/>
        <a:p>
          <a:pPr rtl="0"/>
          <a:r>
            <a:rPr lang="en-US" sz="1800" dirty="0" smtClean="0"/>
            <a:t>Data confidentiality</a:t>
          </a:r>
          <a:endParaRPr lang="en-US" sz="1800" dirty="0"/>
        </a:p>
      </dgm:t>
    </dgm:pt>
    <dgm:pt modelId="{ADE95395-6D54-1349-94BA-33C16F8584B2}" type="parTrans" cxnId="{59D0DD1D-922F-DE4F-8C7F-2663E70D41CE}">
      <dgm:prSet/>
      <dgm:spPr/>
      <dgm:t>
        <a:bodyPr/>
        <a:lstStyle/>
        <a:p>
          <a:endParaRPr lang="en-US"/>
        </a:p>
      </dgm:t>
    </dgm:pt>
    <dgm:pt modelId="{D4DDB567-C84F-1C44-B7A8-86024AD82621}" type="sibTrans" cxnId="{59D0DD1D-922F-DE4F-8C7F-2663E70D41CE}">
      <dgm:prSet/>
      <dgm:spPr/>
      <dgm:t>
        <a:bodyPr/>
        <a:lstStyle/>
        <a:p>
          <a:endParaRPr lang="en-US"/>
        </a:p>
      </dgm:t>
    </dgm:pt>
    <dgm:pt modelId="{B21E9014-F1B9-5E49-94EA-5CCB3041C961}">
      <dgm:prSet custT="1"/>
      <dgm:spPr/>
      <dgm:t>
        <a:bodyPr/>
        <a:lstStyle/>
        <a:p>
          <a:pPr rtl="0"/>
          <a:r>
            <a:rPr lang="en-US" sz="1600" dirty="0" smtClean="0"/>
            <a:t>Assures that private or confidential information is not made available or disclosed to unauthorized individuals</a:t>
          </a:r>
          <a:endParaRPr lang="en-US" sz="1600" dirty="0"/>
        </a:p>
      </dgm:t>
    </dgm:pt>
    <dgm:pt modelId="{67DCBDF3-A0A9-6D4B-A351-488C0AF72F07}" type="parTrans" cxnId="{67B8EB2D-A751-1D4A-914D-D2AD4733CBBD}">
      <dgm:prSet/>
      <dgm:spPr/>
      <dgm:t>
        <a:bodyPr/>
        <a:lstStyle/>
        <a:p>
          <a:endParaRPr lang="en-US"/>
        </a:p>
      </dgm:t>
    </dgm:pt>
    <dgm:pt modelId="{B7B36CEC-824D-0D4D-93BF-4BDBA5F7D673}" type="sibTrans" cxnId="{67B8EB2D-A751-1D4A-914D-D2AD4733CBBD}">
      <dgm:prSet/>
      <dgm:spPr/>
      <dgm:t>
        <a:bodyPr/>
        <a:lstStyle/>
        <a:p>
          <a:endParaRPr lang="en-US"/>
        </a:p>
      </dgm:t>
    </dgm:pt>
    <dgm:pt modelId="{6035E519-D43A-9845-9BBF-8E7DF74F833D}">
      <dgm:prSet custT="1"/>
      <dgm:spPr/>
      <dgm:t>
        <a:bodyPr/>
        <a:lstStyle/>
        <a:p>
          <a:pPr rtl="0"/>
          <a:r>
            <a:rPr lang="en-US" sz="1800" dirty="0" smtClean="0"/>
            <a:t>Privacy</a:t>
          </a:r>
          <a:endParaRPr lang="en-US" sz="1800" dirty="0"/>
        </a:p>
      </dgm:t>
    </dgm:pt>
    <dgm:pt modelId="{37E13955-F314-494E-ADAB-DC93BBB4BEE0}" type="parTrans" cxnId="{EB142F24-E3E0-AD4B-B2A0-95DF667E0C43}">
      <dgm:prSet/>
      <dgm:spPr/>
      <dgm:t>
        <a:bodyPr/>
        <a:lstStyle/>
        <a:p>
          <a:endParaRPr lang="en-US"/>
        </a:p>
      </dgm:t>
    </dgm:pt>
    <dgm:pt modelId="{B593D6B0-D808-2143-AB3A-690922D49438}" type="sibTrans" cxnId="{EB142F24-E3E0-AD4B-B2A0-95DF667E0C43}">
      <dgm:prSet/>
      <dgm:spPr/>
      <dgm:t>
        <a:bodyPr/>
        <a:lstStyle/>
        <a:p>
          <a:endParaRPr lang="en-US"/>
        </a:p>
      </dgm:t>
    </dgm:pt>
    <dgm:pt modelId="{69FCB829-A180-964B-A24B-0C706AD3D91E}">
      <dgm:prSet custT="1"/>
      <dgm:spPr/>
      <dgm:t>
        <a:bodyPr/>
        <a:lstStyle/>
        <a:p>
          <a:pPr rtl="0"/>
          <a:r>
            <a:rPr lang="en-US" sz="1600" dirty="0" smtClean="0"/>
            <a:t>Assures that individuals control or influence what information related to them may be collected and stored and by whom and to whom that information may be disclosed</a:t>
          </a:r>
          <a:endParaRPr lang="en-US" sz="1600" dirty="0"/>
        </a:p>
      </dgm:t>
    </dgm:pt>
    <dgm:pt modelId="{2EF42A8E-639D-A34D-BC76-23FE2383B4D3}" type="parTrans" cxnId="{4A572C50-A751-FB40-A850-838F8C96B8CD}">
      <dgm:prSet/>
      <dgm:spPr/>
      <dgm:t>
        <a:bodyPr/>
        <a:lstStyle/>
        <a:p>
          <a:endParaRPr lang="en-US"/>
        </a:p>
      </dgm:t>
    </dgm:pt>
    <dgm:pt modelId="{142EA30A-FBF1-5643-A3DE-4F13F46C14CD}" type="sibTrans" cxnId="{4A572C50-A751-FB40-A850-838F8C96B8CD}">
      <dgm:prSet/>
      <dgm:spPr/>
      <dgm:t>
        <a:bodyPr/>
        <a:lstStyle/>
        <a:p>
          <a:endParaRPr lang="en-US"/>
        </a:p>
      </dgm:t>
    </dgm:pt>
    <dgm:pt modelId="{F3872A23-839C-1747-AB33-A007ED5DF65D}">
      <dgm:prSet custT="1"/>
      <dgm:spPr>
        <a:gradFill rotWithShape="0">
          <a:gsLst>
            <a:gs pos="27000">
              <a:srgbClr val="002060"/>
            </a:gs>
            <a:gs pos="100000">
              <a:schemeClr val="accent1">
                <a:hueOff val="0"/>
                <a:satOff val="0"/>
                <a:lumOff val="0"/>
                <a:alphaOff val="0"/>
                <a:tint val="50000"/>
                <a:shade val="100000"/>
                <a:satMod val="350000"/>
              </a:schemeClr>
            </a:gs>
          </a:gsLst>
        </a:gradFill>
      </dgm:spPr>
      <dgm:t>
        <a:bodyPr/>
        <a:lstStyle/>
        <a:p>
          <a:pPr rtl="0"/>
          <a:r>
            <a:rPr lang="en-US" sz="2400" dirty="0" smtClean="0">
              <a:effectLst>
                <a:outerShdw blurRad="38100" dist="38100" dir="2700000" algn="tl">
                  <a:srgbClr val="000000">
                    <a:alpha val="43137"/>
                  </a:srgbClr>
                </a:outerShdw>
              </a:effectLst>
            </a:rPr>
            <a:t>Integrity</a:t>
          </a:r>
          <a:endParaRPr lang="en-US" sz="2400" dirty="0">
            <a:effectLst>
              <a:outerShdw blurRad="38100" dist="38100" dir="2700000" algn="tl">
                <a:srgbClr val="000000">
                  <a:alpha val="43137"/>
                </a:srgbClr>
              </a:outerShdw>
            </a:effectLst>
          </a:endParaRPr>
        </a:p>
      </dgm:t>
    </dgm:pt>
    <dgm:pt modelId="{EEC11D0C-BB0A-F943-AF4F-730C5809D2BC}" type="parTrans" cxnId="{52862A91-4742-9046-AABC-1F22D701418F}">
      <dgm:prSet/>
      <dgm:spPr/>
      <dgm:t>
        <a:bodyPr/>
        <a:lstStyle/>
        <a:p>
          <a:endParaRPr lang="en-US"/>
        </a:p>
      </dgm:t>
    </dgm:pt>
    <dgm:pt modelId="{CDD11628-B4FB-FE42-B97F-A4ACD852F9CF}" type="sibTrans" cxnId="{52862A91-4742-9046-AABC-1F22D701418F}">
      <dgm:prSet/>
      <dgm:spPr/>
      <dgm:t>
        <a:bodyPr/>
        <a:lstStyle/>
        <a:p>
          <a:endParaRPr lang="en-US"/>
        </a:p>
      </dgm:t>
    </dgm:pt>
    <dgm:pt modelId="{30C38FF5-4429-4F4C-911B-2DB9C33D340B}">
      <dgm:prSet custT="1"/>
      <dgm:spPr/>
      <dgm:t>
        <a:bodyPr/>
        <a:lstStyle/>
        <a:p>
          <a:pPr rtl="0"/>
          <a:r>
            <a:rPr lang="en-US" sz="1800" dirty="0" smtClean="0"/>
            <a:t>Data integrity</a:t>
          </a:r>
          <a:endParaRPr lang="en-US" sz="1800" dirty="0"/>
        </a:p>
      </dgm:t>
    </dgm:pt>
    <dgm:pt modelId="{8DBD0CAE-0231-974F-9D69-6657F24E7DCA}" type="parTrans" cxnId="{8953D3BF-2230-534A-9B89-056768195C29}">
      <dgm:prSet/>
      <dgm:spPr/>
      <dgm:t>
        <a:bodyPr/>
        <a:lstStyle/>
        <a:p>
          <a:endParaRPr lang="en-US"/>
        </a:p>
      </dgm:t>
    </dgm:pt>
    <dgm:pt modelId="{B9D7464F-75F1-024C-93FF-ED77A560A090}" type="sibTrans" cxnId="{8953D3BF-2230-534A-9B89-056768195C29}">
      <dgm:prSet/>
      <dgm:spPr/>
      <dgm:t>
        <a:bodyPr/>
        <a:lstStyle/>
        <a:p>
          <a:endParaRPr lang="en-US"/>
        </a:p>
      </dgm:t>
    </dgm:pt>
    <dgm:pt modelId="{5EC57D55-CC39-D948-9995-0869E97B52DF}">
      <dgm:prSet custT="1"/>
      <dgm:spPr/>
      <dgm:t>
        <a:bodyPr/>
        <a:lstStyle/>
        <a:p>
          <a:pPr rtl="0"/>
          <a:r>
            <a:rPr lang="en-US" sz="1600" dirty="0" smtClean="0"/>
            <a:t>Assures that  information and programs are changed only in a specified and authorized manner</a:t>
          </a:r>
          <a:endParaRPr lang="en-US" sz="1600" dirty="0"/>
        </a:p>
      </dgm:t>
    </dgm:pt>
    <dgm:pt modelId="{7C3D7C39-71A3-384D-AA17-F9AD29D02448}" type="parTrans" cxnId="{A19449C7-69B0-2245-9777-8722538727D4}">
      <dgm:prSet/>
      <dgm:spPr/>
      <dgm:t>
        <a:bodyPr/>
        <a:lstStyle/>
        <a:p>
          <a:endParaRPr lang="en-US"/>
        </a:p>
      </dgm:t>
    </dgm:pt>
    <dgm:pt modelId="{BB5E1D67-125C-674D-9A42-4609F9776AE3}" type="sibTrans" cxnId="{A19449C7-69B0-2245-9777-8722538727D4}">
      <dgm:prSet/>
      <dgm:spPr/>
      <dgm:t>
        <a:bodyPr/>
        <a:lstStyle/>
        <a:p>
          <a:endParaRPr lang="en-US"/>
        </a:p>
      </dgm:t>
    </dgm:pt>
    <dgm:pt modelId="{99C0CDBE-7000-E147-B141-77FBFC00B277}">
      <dgm:prSet custT="1"/>
      <dgm:spPr/>
      <dgm:t>
        <a:bodyPr/>
        <a:lstStyle/>
        <a:p>
          <a:pPr rtl="0"/>
          <a:r>
            <a:rPr lang="en-US" sz="1800" dirty="0" smtClean="0"/>
            <a:t>System integrity</a:t>
          </a:r>
          <a:endParaRPr lang="en-US" sz="1800" dirty="0"/>
        </a:p>
      </dgm:t>
    </dgm:pt>
    <dgm:pt modelId="{D346A79B-05B5-7149-AC3F-BC6AF45DD253}" type="parTrans" cxnId="{BD025F01-050B-2B4D-8EC1-B6B50D422BD2}">
      <dgm:prSet/>
      <dgm:spPr/>
      <dgm:t>
        <a:bodyPr/>
        <a:lstStyle/>
        <a:p>
          <a:endParaRPr lang="en-US"/>
        </a:p>
      </dgm:t>
    </dgm:pt>
    <dgm:pt modelId="{CE4224DA-4BFC-D447-9F60-37A065135669}" type="sibTrans" cxnId="{BD025F01-050B-2B4D-8EC1-B6B50D422BD2}">
      <dgm:prSet/>
      <dgm:spPr/>
      <dgm:t>
        <a:bodyPr/>
        <a:lstStyle/>
        <a:p>
          <a:endParaRPr lang="en-US"/>
        </a:p>
      </dgm:t>
    </dgm:pt>
    <dgm:pt modelId="{4CB84985-FB77-9F46-A053-B23E4ED6EAA5}">
      <dgm:prSet custT="1"/>
      <dgm:spPr/>
      <dgm:t>
        <a:bodyPr/>
        <a:lstStyle/>
        <a:p>
          <a:pPr rtl="0"/>
          <a:r>
            <a:rPr lang="en-US" sz="1600" dirty="0" smtClean="0"/>
            <a:t>Assures that a system performs its intended function in an unimpaired manner, free from deliberate or inadvertent unauthorized manipulation of the system</a:t>
          </a:r>
          <a:endParaRPr lang="en-US" sz="1600" dirty="0"/>
        </a:p>
      </dgm:t>
    </dgm:pt>
    <dgm:pt modelId="{3B6A8F58-5086-FA4C-84B2-881E07C372DA}" type="parTrans" cxnId="{60C79975-4612-B84E-ADAE-E7D23679E458}">
      <dgm:prSet/>
      <dgm:spPr/>
      <dgm:t>
        <a:bodyPr/>
        <a:lstStyle/>
        <a:p>
          <a:endParaRPr lang="en-US"/>
        </a:p>
      </dgm:t>
    </dgm:pt>
    <dgm:pt modelId="{8C77420A-6DC8-9941-BB17-4E1A0249EBE1}" type="sibTrans" cxnId="{60C79975-4612-B84E-ADAE-E7D23679E458}">
      <dgm:prSet/>
      <dgm:spPr/>
      <dgm:t>
        <a:bodyPr/>
        <a:lstStyle/>
        <a:p>
          <a:endParaRPr lang="en-US"/>
        </a:p>
      </dgm:t>
    </dgm:pt>
    <dgm:pt modelId="{8E786CE7-B556-B840-8BF5-6292FDE95AEE}">
      <dgm:prSet custT="1"/>
      <dgm:spPr>
        <a:gradFill rotWithShape="0">
          <a:gsLst>
            <a:gs pos="27000">
              <a:srgbClr val="002060"/>
            </a:gs>
            <a:gs pos="100000">
              <a:schemeClr val="accent1">
                <a:hueOff val="0"/>
                <a:satOff val="0"/>
                <a:lumOff val="0"/>
                <a:alphaOff val="0"/>
                <a:tint val="50000"/>
                <a:shade val="100000"/>
                <a:satMod val="350000"/>
              </a:schemeClr>
            </a:gs>
          </a:gsLst>
        </a:gradFill>
      </dgm:spPr>
      <dgm:t>
        <a:bodyPr/>
        <a:lstStyle/>
        <a:p>
          <a:pPr rtl="0"/>
          <a:r>
            <a:rPr lang="en-US" sz="2400" dirty="0" smtClean="0">
              <a:effectLst>
                <a:outerShdw blurRad="38100" dist="38100" dir="2700000" algn="tl">
                  <a:srgbClr val="000000">
                    <a:alpha val="43137"/>
                  </a:srgbClr>
                </a:outerShdw>
              </a:effectLst>
            </a:rPr>
            <a:t>Availability</a:t>
          </a:r>
          <a:endParaRPr lang="en-US" sz="2400" dirty="0">
            <a:effectLst>
              <a:outerShdw blurRad="38100" dist="38100" dir="2700000" algn="tl">
                <a:srgbClr val="000000">
                  <a:alpha val="43137"/>
                </a:srgbClr>
              </a:outerShdw>
            </a:effectLst>
          </a:endParaRPr>
        </a:p>
      </dgm:t>
    </dgm:pt>
    <dgm:pt modelId="{D7C53212-50CB-E041-B8A6-7C37BFF256F2}" type="parTrans" cxnId="{1A0C63BB-E837-FC47-BF44-A889B511BE1E}">
      <dgm:prSet/>
      <dgm:spPr/>
      <dgm:t>
        <a:bodyPr/>
        <a:lstStyle/>
        <a:p>
          <a:endParaRPr lang="en-US"/>
        </a:p>
      </dgm:t>
    </dgm:pt>
    <dgm:pt modelId="{00A03D01-DA6F-F048-BC29-58C578B54D42}" type="sibTrans" cxnId="{1A0C63BB-E837-FC47-BF44-A889B511BE1E}">
      <dgm:prSet/>
      <dgm:spPr/>
      <dgm:t>
        <a:bodyPr/>
        <a:lstStyle/>
        <a:p>
          <a:endParaRPr lang="en-US"/>
        </a:p>
      </dgm:t>
    </dgm:pt>
    <dgm:pt modelId="{A06EF79B-B678-0A4D-B154-D65B70B0BE8B}">
      <dgm:prSet custT="1"/>
      <dgm:spPr/>
      <dgm:t>
        <a:bodyPr/>
        <a:lstStyle/>
        <a:p>
          <a:pPr rtl="0"/>
          <a:r>
            <a:rPr lang="en-US" sz="1800" dirty="0" smtClean="0"/>
            <a:t>Assures that systems work promptly and service is not denied to authorized users</a:t>
          </a:r>
          <a:endParaRPr lang="en-US" sz="1800" dirty="0"/>
        </a:p>
      </dgm:t>
    </dgm:pt>
    <dgm:pt modelId="{6FA206AC-30F8-C544-9604-2CA8E53FFCEF}" type="parTrans" cxnId="{C0ED1F73-19FA-4347-BFA9-88092C8EA421}">
      <dgm:prSet/>
      <dgm:spPr/>
      <dgm:t>
        <a:bodyPr/>
        <a:lstStyle/>
        <a:p>
          <a:endParaRPr lang="en-US"/>
        </a:p>
      </dgm:t>
    </dgm:pt>
    <dgm:pt modelId="{4467D7CD-857D-764C-811B-82D854FAD4EF}" type="sibTrans" cxnId="{C0ED1F73-19FA-4347-BFA9-88092C8EA421}">
      <dgm:prSet/>
      <dgm:spPr/>
      <dgm:t>
        <a:bodyPr/>
        <a:lstStyle/>
        <a:p>
          <a:endParaRPr lang="en-US"/>
        </a:p>
      </dgm:t>
    </dgm:pt>
    <dgm:pt modelId="{34173FFC-40F5-D74A-B8CF-1587B7364017}" type="pres">
      <dgm:prSet presAssocID="{2567974E-4399-F548-A0B8-9EB94BC45965}" presName="linear" presStyleCnt="0">
        <dgm:presLayoutVars>
          <dgm:dir/>
          <dgm:animLvl val="lvl"/>
          <dgm:resizeHandles val="exact"/>
        </dgm:presLayoutVars>
      </dgm:prSet>
      <dgm:spPr/>
      <dgm:t>
        <a:bodyPr/>
        <a:lstStyle/>
        <a:p>
          <a:endParaRPr lang="en-US"/>
        </a:p>
      </dgm:t>
    </dgm:pt>
    <dgm:pt modelId="{F2778957-62DF-9344-B516-61D513DAD32B}" type="pres">
      <dgm:prSet presAssocID="{318A4174-A7E5-9F48-9C92-954100843372}" presName="parentLin" presStyleCnt="0"/>
      <dgm:spPr/>
    </dgm:pt>
    <dgm:pt modelId="{51A02C84-5188-D145-814C-E8418EA6DECE}" type="pres">
      <dgm:prSet presAssocID="{318A4174-A7E5-9F48-9C92-954100843372}" presName="parentLeftMargin" presStyleLbl="node1" presStyleIdx="0" presStyleCnt="3"/>
      <dgm:spPr/>
      <dgm:t>
        <a:bodyPr/>
        <a:lstStyle/>
        <a:p>
          <a:endParaRPr lang="en-US"/>
        </a:p>
      </dgm:t>
    </dgm:pt>
    <dgm:pt modelId="{6049758F-6852-7E48-A5F6-439FA44B34F9}" type="pres">
      <dgm:prSet presAssocID="{318A4174-A7E5-9F48-9C92-954100843372}" presName="parentText" presStyleLbl="node1" presStyleIdx="0" presStyleCnt="3">
        <dgm:presLayoutVars>
          <dgm:chMax val="0"/>
          <dgm:bulletEnabled val="1"/>
        </dgm:presLayoutVars>
      </dgm:prSet>
      <dgm:spPr/>
      <dgm:t>
        <a:bodyPr/>
        <a:lstStyle/>
        <a:p>
          <a:endParaRPr lang="en-US"/>
        </a:p>
      </dgm:t>
    </dgm:pt>
    <dgm:pt modelId="{0F1C9714-B9E4-2444-8242-5DE4BF09B262}" type="pres">
      <dgm:prSet presAssocID="{318A4174-A7E5-9F48-9C92-954100843372}" presName="negativeSpace" presStyleCnt="0"/>
      <dgm:spPr/>
    </dgm:pt>
    <dgm:pt modelId="{5A498C14-EC1A-C044-AC9A-2483F9CB7F7A}" type="pres">
      <dgm:prSet presAssocID="{318A4174-A7E5-9F48-9C92-954100843372}" presName="childText" presStyleLbl="conFgAcc1" presStyleIdx="0" presStyleCnt="3">
        <dgm:presLayoutVars>
          <dgm:bulletEnabled val="1"/>
        </dgm:presLayoutVars>
      </dgm:prSet>
      <dgm:spPr/>
      <dgm:t>
        <a:bodyPr/>
        <a:lstStyle/>
        <a:p>
          <a:endParaRPr lang="en-US"/>
        </a:p>
      </dgm:t>
    </dgm:pt>
    <dgm:pt modelId="{90DA03B9-90CC-8D4F-907E-0596F46D16FC}" type="pres">
      <dgm:prSet presAssocID="{8F15643E-7BA4-D84A-963E-7FF978BFFDE9}" presName="spaceBetweenRectangles" presStyleCnt="0"/>
      <dgm:spPr/>
    </dgm:pt>
    <dgm:pt modelId="{29355B7F-2627-0D4A-9C3A-95C48F034156}" type="pres">
      <dgm:prSet presAssocID="{F3872A23-839C-1747-AB33-A007ED5DF65D}" presName="parentLin" presStyleCnt="0"/>
      <dgm:spPr/>
    </dgm:pt>
    <dgm:pt modelId="{45CC6D00-5084-F54C-BAB6-84E192FA5172}" type="pres">
      <dgm:prSet presAssocID="{F3872A23-839C-1747-AB33-A007ED5DF65D}" presName="parentLeftMargin" presStyleLbl="node1" presStyleIdx="0" presStyleCnt="3"/>
      <dgm:spPr/>
      <dgm:t>
        <a:bodyPr/>
        <a:lstStyle/>
        <a:p>
          <a:endParaRPr lang="en-US"/>
        </a:p>
      </dgm:t>
    </dgm:pt>
    <dgm:pt modelId="{D865B79C-0930-C042-ADB5-25A0D1DA2B7F}" type="pres">
      <dgm:prSet presAssocID="{F3872A23-839C-1747-AB33-A007ED5DF65D}" presName="parentText" presStyleLbl="node1" presStyleIdx="1" presStyleCnt="3">
        <dgm:presLayoutVars>
          <dgm:chMax val="0"/>
          <dgm:bulletEnabled val="1"/>
        </dgm:presLayoutVars>
      </dgm:prSet>
      <dgm:spPr/>
      <dgm:t>
        <a:bodyPr/>
        <a:lstStyle/>
        <a:p>
          <a:endParaRPr lang="en-US"/>
        </a:p>
      </dgm:t>
    </dgm:pt>
    <dgm:pt modelId="{743197F5-FBF3-E943-B6CF-FBF8CC91D332}" type="pres">
      <dgm:prSet presAssocID="{F3872A23-839C-1747-AB33-A007ED5DF65D}" presName="negativeSpace" presStyleCnt="0"/>
      <dgm:spPr/>
    </dgm:pt>
    <dgm:pt modelId="{4DA3C829-4C77-2E4B-ACF0-22E49FD0F419}" type="pres">
      <dgm:prSet presAssocID="{F3872A23-839C-1747-AB33-A007ED5DF65D}" presName="childText" presStyleLbl="conFgAcc1" presStyleIdx="1" presStyleCnt="3">
        <dgm:presLayoutVars>
          <dgm:bulletEnabled val="1"/>
        </dgm:presLayoutVars>
      </dgm:prSet>
      <dgm:spPr/>
      <dgm:t>
        <a:bodyPr/>
        <a:lstStyle/>
        <a:p>
          <a:endParaRPr lang="en-US"/>
        </a:p>
      </dgm:t>
    </dgm:pt>
    <dgm:pt modelId="{4E102965-0CE4-7648-BC6E-A7036732A0A2}" type="pres">
      <dgm:prSet presAssocID="{CDD11628-B4FB-FE42-B97F-A4ACD852F9CF}" presName="spaceBetweenRectangles" presStyleCnt="0"/>
      <dgm:spPr/>
    </dgm:pt>
    <dgm:pt modelId="{9D6EEB7C-6CF8-3F45-82A4-66F4F2BD0126}" type="pres">
      <dgm:prSet presAssocID="{8E786CE7-B556-B840-8BF5-6292FDE95AEE}" presName="parentLin" presStyleCnt="0"/>
      <dgm:spPr/>
    </dgm:pt>
    <dgm:pt modelId="{66FCA555-5B0A-5E4D-9599-E70C35274D14}" type="pres">
      <dgm:prSet presAssocID="{8E786CE7-B556-B840-8BF5-6292FDE95AEE}" presName="parentLeftMargin" presStyleLbl="node1" presStyleIdx="1" presStyleCnt="3"/>
      <dgm:spPr/>
      <dgm:t>
        <a:bodyPr/>
        <a:lstStyle/>
        <a:p>
          <a:endParaRPr lang="en-US"/>
        </a:p>
      </dgm:t>
    </dgm:pt>
    <dgm:pt modelId="{667DCDD7-116F-2549-8EDA-F2F25FC22E3F}" type="pres">
      <dgm:prSet presAssocID="{8E786CE7-B556-B840-8BF5-6292FDE95AEE}" presName="parentText" presStyleLbl="node1" presStyleIdx="2" presStyleCnt="3">
        <dgm:presLayoutVars>
          <dgm:chMax val="0"/>
          <dgm:bulletEnabled val="1"/>
        </dgm:presLayoutVars>
      </dgm:prSet>
      <dgm:spPr/>
      <dgm:t>
        <a:bodyPr/>
        <a:lstStyle/>
        <a:p>
          <a:endParaRPr lang="en-US"/>
        </a:p>
      </dgm:t>
    </dgm:pt>
    <dgm:pt modelId="{CC16871E-D7A3-A244-8DA3-5F2C4D567BEE}" type="pres">
      <dgm:prSet presAssocID="{8E786CE7-B556-B840-8BF5-6292FDE95AEE}" presName="negativeSpace" presStyleCnt="0"/>
      <dgm:spPr/>
    </dgm:pt>
    <dgm:pt modelId="{CC27436A-1E4D-D84D-A7FC-05F0DE392564}" type="pres">
      <dgm:prSet presAssocID="{8E786CE7-B556-B840-8BF5-6292FDE95AEE}" presName="childText" presStyleLbl="conFgAcc1" presStyleIdx="2" presStyleCnt="3">
        <dgm:presLayoutVars>
          <dgm:bulletEnabled val="1"/>
        </dgm:presLayoutVars>
      </dgm:prSet>
      <dgm:spPr/>
      <dgm:t>
        <a:bodyPr/>
        <a:lstStyle/>
        <a:p>
          <a:endParaRPr lang="en-US"/>
        </a:p>
      </dgm:t>
    </dgm:pt>
  </dgm:ptLst>
  <dgm:cxnLst>
    <dgm:cxn modelId="{1A0C63BB-E837-FC47-BF44-A889B511BE1E}" srcId="{2567974E-4399-F548-A0B8-9EB94BC45965}" destId="{8E786CE7-B556-B840-8BF5-6292FDE95AEE}" srcOrd="2" destOrd="0" parTransId="{D7C53212-50CB-E041-B8A6-7C37BFF256F2}" sibTransId="{00A03D01-DA6F-F048-BC29-58C578B54D42}"/>
    <dgm:cxn modelId="{A19449C7-69B0-2245-9777-8722538727D4}" srcId="{30C38FF5-4429-4F4C-911B-2DB9C33D340B}" destId="{5EC57D55-CC39-D948-9995-0869E97B52DF}" srcOrd="0" destOrd="0" parTransId="{7C3D7C39-71A3-384D-AA17-F9AD29D02448}" sibTransId="{BB5E1D67-125C-674D-9A42-4609F9776AE3}"/>
    <dgm:cxn modelId="{67B8EB2D-A751-1D4A-914D-D2AD4733CBBD}" srcId="{21A9F706-8CA7-D446-8BEA-2B90D05E4FEB}" destId="{B21E9014-F1B9-5E49-94EA-5CCB3041C961}" srcOrd="0" destOrd="0" parTransId="{67DCBDF3-A0A9-6D4B-A351-488C0AF72F07}" sibTransId="{B7B36CEC-824D-0D4D-93BF-4BDBA5F7D673}"/>
    <dgm:cxn modelId="{DA5E7566-1D55-3244-AE6E-9A037D45F2C2}" type="presOf" srcId="{8E786CE7-B556-B840-8BF5-6292FDE95AEE}" destId="{66FCA555-5B0A-5E4D-9599-E70C35274D14}" srcOrd="0" destOrd="0" presId="urn:microsoft.com/office/officeart/2005/8/layout/list1"/>
    <dgm:cxn modelId="{B26DAA2B-90AF-474A-B94C-F25B0C705904}" type="presOf" srcId="{6035E519-D43A-9845-9BBF-8E7DF74F833D}" destId="{5A498C14-EC1A-C044-AC9A-2483F9CB7F7A}" srcOrd="0" destOrd="2" presId="urn:microsoft.com/office/officeart/2005/8/layout/list1"/>
    <dgm:cxn modelId="{4A572C50-A751-FB40-A850-838F8C96B8CD}" srcId="{6035E519-D43A-9845-9BBF-8E7DF74F833D}" destId="{69FCB829-A180-964B-A24B-0C706AD3D91E}" srcOrd="0" destOrd="0" parTransId="{2EF42A8E-639D-A34D-BC76-23FE2383B4D3}" sibTransId="{142EA30A-FBF1-5643-A3DE-4F13F46C14CD}"/>
    <dgm:cxn modelId="{4C8450A0-2E6D-D744-9A9B-F6CEFB047CEC}" type="presOf" srcId="{4CB84985-FB77-9F46-A053-B23E4ED6EAA5}" destId="{4DA3C829-4C77-2E4B-ACF0-22E49FD0F419}" srcOrd="0" destOrd="3" presId="urn:microsoft.com/office/officeart/2005/8/layout/list1"/>
    <dgm:cxn modelId="{24AB1A32-6A90-5B4D-A526-8F7A661AA4D0}" type="presOf" srcId="{99C0CDBE-7000-E147-B141-77FBFC00B277}" destId="{4DA3C829-4C77-2E4B-ACF0-22E49FD0F419}" srcOrd="0" destOrd="2" presId="urn:microsoft.com/office/officeart/2005/8/layout/list1"/>
    <dgm:cxn modelId="{08869938-FC8F-5945-BF51-76A1B28B9BF2}" type="presOf" srcId="{B21E9014-F1B9-5E49-94EA-5CCB3041C961}" destId="{5A498C14-EC1A-C044-AC9A-2483F9CB7F7A}" srcOrd="0" destOrd="1" presId="urn:microsoft.com/office/officeart/2005/8/layout/list1"/>
    <dgm:cxn modelId="{59D0DD1D-922F-DE4F-8C7F-2663E70D41CE}" srcId="{318A4174-A7E5-9F48-9C92-954100843372}" destId="{21A9F706-8CA7-D446-8BEA-2B90D05E4FEB}" srcOrd="0" destOrd="0" parTransId="{ADE95395-6D54-1349-94BA-33C16F8584B2}" sibTransId="{D4DDB567-C84F-1C44-B7A8-86024AD82621}"/>
    <dgm:cxn modelId="{8B03144A-2471-7A4B-AFB0-A8FACCEB2AFC}" type="presOf" srcId="{30C38FF5-4429-4F4C-911B-2DB9C33D340B}" destId="{4DA3C829-4C77-2E4B-ACF0-22E49FD0F419}" srcOrd="0" destOrd="0" presId="urn:microsoft.com/office/officeart/2005/8/layout/list1"/>
    <dgm:cxn modelId="{60C79975-4612-B84E-ADAE-E7D23679E458}" srcId="{99C0CDBE-7000-E147-B141-77FBFC00B277}" destId="{4CB84985-FB77-9F46-A053-B23E4ED6EAA5}" srcOrd="0" destOrd="0" parTransId="{3B6A8F58-5086-FA4C-84B2-881E07C372DA}" sibTransId="{8C77420A-6DC8-9941-BB17-4E1A0249EBE1}"/>
    <dgm:cxn modelId="{A3F98014-D4A0-9049-8EF1-A13A5068B265}" type="presOf" srcId="{5EC57D55-CC39-D948-9995-0869E97B52DF}" destId="{4DA3C829-4C77-2E4B-ACF0-22E49FD0F419}" srcOrd="0" destOrd="1" presId="urn:microsoft.com/office/officeart/2005/8/layout/list1"/>
    <dgm:cxn modelId="{F8D7F121-AE8A-A940-A005-331FE9932BED}" type="presOf" srcId="{A06EF79B-B678-0A4D-B154-D65B70B0BE8B}" destId="{CC27436A-1E4D-D84D-A7FC-05F0DE392564}" srcOrd="0" destOrd="0" presId="urn:microsoft.com/office/officeart/2005/8/layout/list1"/>
    <dgm:cxn modelId="{6A6FFFF6-63B1-CE4E-A829-2D83ACD4B10B}" type="presOf" srcId="{318A4174-A7E5-9F48-9C92-954100843372}" destId="{51A02C84-5188-D145-814C-E8418EA6DECE}" srcOrd="0" destOrd="0" presId="urn:microsoft.com/office/officeart/2005/8/layout/list1"/>
    <dgm:cxn modelId="{7FCFAB22-8F9D-3340-B418-F597D0B6B50F}" type="presOf" srcId="{318A4174-A7E5-9F48-9C92-954100843372}" destId="{6049758F-6852-7E48-A5F6-439FA44B34F9}" srcOrd="1" destOrd="0" presId="urn:microsoft.com/office/officeart/2005/8/layout/list1"/>
    <dgm:cxn modelId="{52F6F6B9-D8A9-5543-B849-F0BAAA55F45B}" type="presOf" srcId="{21A9F706-8CA7-D446-8BEA-2B90D05E4FEB}" destId="{5A498C14-EC1A-C044-AC9A-2483F9CB7F7A}" srcOrd="0" destOrd="0" presId="urn:microsoft.com/office/officeart/2005/8/layout/list1"/>
    <dgm:cxn modelId="{BEBDF9FD-C9B5-C64F-95D6-9E9BD3349FAD}" type="presOf" srcId="{2567974E-4399-F548-A0B8-9EB94BC45965}" destId="{34173FFC-40F5-D74A-B8CF-1587B7364017}" srcOrd="0" destOrd="0" presId="urn:microsoft.com/office/officeart/2005/8/layout/list1"/>
    <dgm:cxn modelId="{C0ED1F73-19FA-4347-BFA9-88092C8EA421}" srcId="{8E786CE7-B556-B840-8BF5-6292FDE95AEE}" destId="{A06EF79B-B678-0A4D-B154-D65B70B0BE8B}" srcOrd="0" destOrd="0" parTransId="{6FA206AC-30F8-C544-9604-2CA8E53FFCEF}" sibTransId="{4467D7CD-857D-764C-811B-82D854FAD4EF}"/>
    <dgm:cxn modelId="{52862A91-4742-9046-AABC-1F22D701418F}" srcId="{2567974E-4399-F548-A0B8-9EB94BC45965}" destId="{F3872A23-839C-1747-AB33-A007ED5DF65D}" srcOrd="1" destOrd="0" parTransId="{EEC11D0C-BB0A-F943-AF4F-730C5809D2BC}" sibTransId="{CDD11628-B4FB-FE42-B97F-A4ACD852F9CF}"/>
    <dgm:cxn modelId="{BD025F01-050B-2B4D-8EC1-B6B50D422BD2}" srcId="{F3872A23-839C-1747-AB33-A007ED5DF65D}" destId="{99C0CDBE-7000-E147-B141-77FBFC00B277}" srcOrd="1" destOrd="0" parTransId="{D346A79B-05B5-7149-AC3F-BC6AF45DD253}" sibTransId="{CE4224DA-4BFC-D447-9F60-37A065135669}"/>
    <dgm:cxn modelId="{8E4F3C6D-32B7-2547-BA73-3DC25943CCF2}" type="presOf" srcId="{69FCB829-A180-964B-A24B-0C706AD3D91E}" destId="{5A498C14-EC1A-C044-AC9A-2483F9CB7F7A}" srcOrd="0" destOrd="3" presId="urn:microsoft.com/office/officeart/2005/8/layout/list1"/>
    <dgm:cxn modelId="{40FF8A8E-A32D-3F40-A66A-FBEC46A44D72}" srcId="{2567974E-4399-F548-A0B8-9EB94BC45965}" destId="{318A4174-A7E5-9F48-9C92-954100843372}" srcOrd="0" destOrd="0" parTransId="{40FB4427-3126-D944-B8DA-E500D87C2E12}" sibTransId="{8F15643E-7BA4-D84A-963E-7FF978BFFDE9}"/>
    <dgm:cxn modelId="{5FA5EE85-90D0-9C44-9DB1-B848B02A0240}" type="presOf" srcId="{8E786CE7-B556-B840-8BF5-6292FDE95AEE}" destId="{667DCDD7-116F-2549-8EDA-F2F25FC22E3F}" srcOrd="1" destOrd="0" presId="urn:microsoft.com/office/officeart/2005/8/layout/list1"/>
    <dgm:cxn modelId="{EB142F24-E3E0-AD4B-B2A0-95DF667E0C43}" srcId="{318A4174-A7E5-9F48-9C92-954100843372}" destId="{6035E519-D43A-9845-9BBF-8E7DF74F833D}" srcOrd="1" destOrd="0" parTransId="{37E13955-F314-494E-ADAB-DC93BBB4BEE0}" sibTransId="{B593D6B0-D808-2143-AB3A-690922D49438}"/>
    <dgm:cxn modelId="{B2A1CB68-708C-9340-8839-20BCA6AAAC86}" type="presOf" srcId="{F3872A23-839C-1747-AB33-A007ED5DF65D}" destId="{D865B79C-0930-C042-ADB5-25A0D1DA2B7F}" srcOrd="1" destOrd="0" presId="urn:microsoft.com/office/officeart/2005/8/layout/list1"/>
    <dgm:cxn modelId="{8953D3BF-2230-534A-9B89-056768195C29}" srcId="{F3872A23-839C-1747-AB33-A007ED5DF65D}" destId="{30C38FF5-4429-4F4C-911B-2DB9C33D340B}" srcOrd="0" destOrd="0" parTransId="{8DBD0CAE-0231-974F-9D69-6657F24E7DCA}" sibTransId="{B9D7464F-75F1-024C-93FF-ED77A560A090}"/>
    <dgm:cxn modelId="{B527C861-6325-BB45-A210-1A0356F330EC}" type="presOf" srcId="{F3872A23-839C-1747-AB33-A007ED5DF65D}" destId="{45CC6D00-5084-F54C-BAB6-84E192FA5172}" srcOrd="0" destOrd="0" presId="urn:microsoft.com/office/officeart/2005/8/layout/list1"/>
    <dgm:cxn modelId="{112AB530-F0C0-8949-A103-EC1D9B39A8A4}" type="presParOf" srcId="{34173FFC-40F5-D74A-B8CF-1587B7364017}" destId="{F2778957-62DF-9344-B516-61D513DAD32B}" srcOrd="0" destOrd="0" presId="urn:microsoft.com/office/officeart/2005/8/layout/list1"/>
    <dgm:cxn modelId="{7E6597D8-0011-9A4D-94D0-34C25E74E77A}" type="presParOf" srcId="{F2778957-62DF-9344-B516-61D513DAD32B}" destId="{51A02C84-5188-D145-814C-E8418EA6DECE}" srcOrd="0" destOrd="0" presId="urn:microsoft.com/office/officeart/2005/8/layout/list1"/>
    <dgm:cxn modelId="{72CD1053-D24E-994C-905B-18EA17FE695B}" type="presParOf" srcId="{F2778957-62DF-9344-B516-61D513DAD32B}" destId="{6049758F-6852-7E48-A5F6-439FA44B34F9}" srcOrd="1" destOrd="0" presId="urn:microsoft.com/office/officeart/2005/8/layout/list1"/>
    <dgm:cxn modelId="{CEF6096D-1BC8-3D4E-8945-8455A4CEA6F0}" type="presParOf" srcId="{34173FFC-40F5-D74A-B8CF-1587B7364017}" destId="{0F1C9714-B9E4-2444-8242-5DE4BF09B262}" srcOrd="1" destOrd="0" presId="urn:microsoft.com/office/officeart/2005/8/layout/list1"/>
    <dgm:cxn modelId="{A3CE94D6-9570-7641-9672-BDA6271F4AD7}" type="presParOf" srcId="{34173FFC-40F5-D74A-B8CF-1587B7364017}" destId="{5A498C14-EC1A-C044-AC9A-2483F9CB7F7A}" srcOrd="2" destOrd="0" presId="urn:microsoft.com/office/officeart/2005/8/layout/list1"/>
    <dgm:cxn modelId="{182F1812-B89F-8E43-9253-8EA77019CE3B}" type="presParOf" srcId="{34173FFC-40F5-D74A-B8CF-1587B7364017}" destId="{90DA03B9-90CC-8D4F-907E-0596F46D16FC}" srcOrd="3" destOrd="0" presId="urn:microsoft.com/office/officeart/2005/8/layout/list1"/>
    <dgm:cxn modelId="{A0D0B7F3-ABC3-6947-85A6-D93F68F9CC5A}" type="presParOf" srcId="{34173FFC-40F5-D74A-B8CF-1587B7364017}" destId="{29355B7F-2627-0D4A-9C3A-95C48F034156}" srcOrd="4" destOrd="0" presId="urn:microsoft.com/office/officeart/2005/8/layout/list1"/>
    <dgm:cxn modelId="{ADDEDE00-36EE-2D46-A665-5C4EA6AFD573}" type="presParOf" srcId="{29355B7F-2627-0D4A-9C3A-95C48F034156}" destId="{45CC6D00-5084-F54C-BAB6-84E192FA5172}" srcOrd="0" destOrd="0" presId="urn:microsoft.com/office/officeart/2005/8/layout/list1"/>
    <dgm:cxn modelId="{6B9598BD-4D0E-F049-92EC-696C4724B0C8}" type="presParOf" srcId="{29355B7F-2627-0D4A-9C3A-95C48F034156}" destId="{D865B79C-0930-C042-ADB5-25A0D1DA2B7F}" srcOrd="1" destOrd="0" presId="urn:microsoft.com/office/officeart/2005/8/layout/list1"/>
    <dgm:cxn modelId="{6C06F6EC-A79E-F042-B16E-2635AE94543B}" type="presParOf" srcId="{34173FFC-40F5-D74A-B8CF-1587B7364017}" destId="{743197F5-FBF3-E943-B6CF-FBF8CC91D332}" srcOrd="5" destOrd="0" presId="urn:microsoft.com/office/officeart/2005/8/layout/list1"/>
    <dgm:cxn modelId="{5461FF92-7458-DA4C-ACD0-E57E8989CC52}" type="presParOf" srcId="{34173FFC-40F5-D74A-B8CF-1587B7364017}" destId="{4DA3C829-4C77-2E4B-ACF0-22E49FD0F419}" srcOrd="6" destOrd="0" presId="urn:microsoft.com/office/officeart/2005/8/layout/list1"/>
    <dgm:cxn modelId="{C97FB75A-2A3F-8048-9856-0CB8D6B43153}" type="presParOf" srcId="{34173FFC-40F5-D74A-B8CF-1587B7364017}" destId="{4E102965-0CE4-7648-BC6E-A7036732A0A2}" srcOrd="7" destOrd="0" presId="urn:microsoft.com/office/officeart/2005/8/layout/list1"/>
    <dgm:cxn modelId="{A914DAE9-7CA8-754E-ADFE-2B93D3261B86}" type="presParOf" srcId="{34173FFC-40F5-D74A-B8CF-1587B7364017}" destId="{9D6EEB7C-6CF8-3F45-82A4-66F4F2BD0126}" srcOrd="8" destOrd="0" presId="urn:microsoft.com/office/officeart/2005/8/layout/list1"/>
    <dgm:cxn modelId="{C953D2DD-6421-174E-84BF-8268848BAB19}" type="presParOf" srcId="{9D6EEB7C-6CF8-3F45-82A4-66F4F2BD0126}" destId="{66FCA555-5B0A-5E4D-9599-E70C35274D14}" srcOrd="0" destOrd="0" presId="urn:microsoft.com/office/officeart/2005/8/layout/list1"/>
    <dgm:cxn modelId="{3ACBE2AC-2AE3-5343-B4FB-6C866F4ACA4A}" type="presParOf" srcId="{9D6EEB7C-6CF8-3F45-82A4-66F4F2BD0126}" destId="{667DCDD7-116F-2549-8EDA-F2F25FC22E3F}" srcOrd="1" destOrd="0" presId="urn:microsoft.com/office/officeart/2005/8/layout/list1"/>
    <dgm:cxn modelId="{7011D39A-3D13-894A-A8C2-5AC1AB52BB71}" type="presParOf" srcId="{34173FFC-40F5-D74A-B8CF-1587B7364017}" destId="{CC16871E-D7A3-A244-8DA3-5F2C4D567BEE}" srcOrd="9" destOrd="0" presId="urn:microsoft.com/office/officeart/2005/8/layout/list1"/>
    <dgm:cxn modelId="{0029BBE2-5661-A647-83A8-67BAAEC10E8C}" type="presParOf" srcId="{34173FFC-40F5-D74A-B8CF-1587B7364017}" destId="{CC27436A-1E4D-D84D-A7FC-05F0DE39256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C66E38-49DC-D543-BBE6-E377CF7347F2}"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01C60744-F555-AF41-AD07-E5CCD8B230CB}">
      <dgm:prSet/>
      <dgm:spPr>
        <a:solidFill>
          <a:srgbClr val="0070C0"/>
        </a:solidFill>
      </dgm:spPr>
      <dgm:t>
        <a:bodyPr/>
        <a:lstStyle/>
        <a:p>
          <a:pPr rtl="0"/>
          <a:r>
            <a:rPr lang="en-US" dirty="0" smtClean="0">
              <a:effectLst>
                <a:outerShdw blurRad="38100" dist="38100" dir="2700000" algn="tl">
                  <a:srgbClr val="000000">
                    <a:alpha val="43137"/>
                  </a:srgbClr>
                </a:outerShdw>
              </a:effectLst>
            </a:rPr>
            <a:t>Authenticity</a:t>
          </a:r>
          <a:endParaRPr lang="en-US" dirty="0">
            <a:effectLst>
              <a:outerShdw blurRad="38100" dist="38100" dir="2700000" algn="tl">
                <a:srgbClr val="000000">
                  <a:alpha val="43137"/>
                </a:srgbClr>
              </a:outerShdw>
            </a:effectLst>
          </a:endParaRPr>
        </a:p>
      </dgm:t>
    </dgm:pt>
    <dgm:pt modelId="{EEA241C8-64A3-024A-8EB8-29A343EF303A}" type="parTrans" cxnId="{C8D35B81-BDA6-6041-A868-26984813D94B}">
      <dgm:prSet/>
      <dgm:spPr/>
      <dgm:t>
        <a:bodyPr/>
        <a:lstStyle/>
        <a:p>
          <a:endParaRPr lang="en-US"/>
        </a:p>
      </dgm:t>
    </dgm:pt>
    <dgm:pt modelId="{4E409444-9A2C-754D-8292-DB5BA2267FB1}" type="sibTrans" cxnId="{C8D35B81-BDA6-6041-A868-26984813D94B}">
      <dgm:prSet/>
      <dgm:spPr/>
      <dgm:t>
        <a:bodyPr/>
        <a:lstStyle/>
        <a:p>
          <a:endParaRPr lang="en-US"/>
        </a:p>
      </dgm:t>
    </dgm:pt>
    <dgm:pt modelId="{A62CDBC3-B0ED-C243-8E38-805D5EFD90C9}">
      <dgm:prSet/>
      <dgm:spPr>
        <a:solidFill>
          <a:srgbClr val="0070C0"/>
        </a:solidFill>
      </dgm:spPr>
      <dgm:t>
        <a:bodyPr/>
        <a:lstStyle/>
        <a:p>
          <a:pPr rtl="0"/>
          <a:r>
            <a:rPr lang="en-US" dirty="0" smtClean="0">
              <a:effectLst>
                <a:outerShdw blurRad="38100" dist="38100" dir="2700000" algn="tl">
                  <a:srgbClr val="000000">
                    <a:alpha val="43137"/>
                  </a:srgbClr>
                </a:outerShdw>
              </a:effectLst>
            </a:rPr>
            <a:t>Verifying that users are who they say they are and that each input arriving at the system came from a trusted source </a:t>
          </a:r>
          <a:endParaRPr lang="en-US" dirty="0">
            <a:effectLst>
              <a:outerShdw blurRad="38100" dist="38100" dir="2700000" algn="tl">
                <a:srgbClr val="000000">
                  <a:alpha val="43137"/>
                </a:srgbClr>
              </a:outerShdw>
            </a:effectLst>
          </a:endParaRPr>
        </a:p>
      </dgm:t>
    </dgm:pt>
    <dgm:pt modelId="{AFA653C5-812A-8344-927C-B5FEF312E872}" type="parTrans" cxnId="{2DC88FEF-C1D0-0448-8C04-782BE262DFD3}">
      <dgm:prSet/>
      <dgm:spPr/>
      <dgm:t>
        <a:bodyPr/>
        <a:lstStyle/>
        <a:p>
          <a:endParaRPr lang="en-US"/>
        </a:p>
      </dgm:t>
    </dgm:pt>
    <dgm:pt modelId="{91F7B72D-A86B-F543-9054-8B39FC610F2A}" type="sibTrans" cxnId="{2DC88FEF-C1D0-0448-8C04-782BE262DFD3}">
      <dgm:prSet/>
      <dgm:spPr/>
      <dgm:t>
        <a:bodyPr/>
        <a:lstStyle/>
        <a:p>
          <a:endParaRPr lang="en-US"/>
        </a:p>
      </dgm:t>
    </dgm:pt>
    <dgm:pt modelId="{60093497-5372-0A40-B15A-070FEF549396}">
      <dgm:prSet/>
      <dgm:spPr>
        <a:solidFill>
          <a:schemeClr val="accent2">
            <a:lumMod val="60000"/>
            <a:lumOff val="40000"/>
          </a:schemeClr>
        </a:solidFill>
      </dgm:spPr>
      <dgm:t>
        <a:bodyPr/>
        <a:lstStyle/>
        <a:p>
          <a:pPr rtl="0"/>
          <a:r>
            <a:rPr lang="en-US" dirty="0" smtClean="0">
              <a:effectLst>
                <a:outerShdw blurRad="38100" dist="38100" dir="2700000" algn="tl">
                  <a:srgbClr val="000000">
                    <a:alpha val="43137"/>
                  </a:srgbClr>
                </a:outerShdw>
              </a:effectLst>
            </a:rPr>
            <a:t>Accountability</a:t>
          </a:r>
          <a:endParaRPr lang="en-US" dirty="0">
            <a:effectLst>
              <a:outerShdw blurRad="38100" dist="38100" dir="2700000" algn="tl">
                <a:srgbClr val="000000">
                  <a:alpha val="43137"/>
                </a:srgbClr>
              </a:outerShdw>
            </a:effectLst>
          </a:endParaRPr>
        </a:p>
      </dgm:t>
    </dgm:pt>
    <dgm:pt modelId="{FDFA94C8-97A3-1142-9C5E-2F7452723808}" type="parTrans" cxnId="{4EA8C8AD-DC24-A646-82BC-23B820FB713D}">
      <dgm:prSet/>
      <dgm:spPr/>
      <dgm:t>
        <a:bodyPr/>
        <a:lstStyle/>
        <a:p>
          <a:endParaRPr lang="en-US"/>
        </a:p>
      </dgm:t>
    </dgm:pt>
    <dgm:pt modelId="{422DDE06-BD72-CD48-89CA-FACCD285A618}" type="sibTrans" cxnId="{4EA8C8AD-DC24-A646-82BC-23B820FB713D}">
      <dgm:prSet/>
      <dgm:spPr/>
      <dgm:t>
        <a:bodyPr/>
        <a:lstStyle/>
        <a:p>
          <a:endParaRPr lang="en-US"/>
        </a:p>
      </dgm:t>
    </dgm:pt>
    <dgm:pt modelId="{B29ACCB8-FD3C-9C45-A718-D4E6C61E5750}">
      <dgm:prSet/>
      <dgm:spPr>
        <a:solidFill>
          <a:schemeClr val="accent2">
            <a:lumMod val="60000"/>
            <a:lumOff val="40000"/>
          </a:schemeClr>
        </a:solidFill>
      </dgm:spPr>
      <dgm:t>
        <a:bodyPr/>
        <a:lstStyle/>
        <a:p>
          <a:pPr rtl="0"/>
          <a:r>
            <a:rPr lang="en-US" dirty="0" smtClean="0">
              <a:effectLst>
                <a:outerShdw blurRad="38100" dist="38100" dir="2700000" algn="tl">
                  <a:srgbClr val="000000">
                    <a:alpha val="43137"/>
                  </a:srgbClr>
                </a:outerShdw>
              </a:effectLst>
            </a:rPr>
            <a:t>The security goal that generates the requirement for actions of an entity to be traced uniquely to that entity</a:t>
          </a:r>
          <a:endParaRPr lang="en-US" dirty="0">
            <a:effectLst>
              <a:outerShdw blurRad="38100" dist="38100" dir="2700000" algn="tl">
                <a:srgbClr val="000000">
                  <a:alpha val="43137"/>
                </a:srgbClr>
              </a:outerShdw>
            </a:effectLst>
          </a:endParaRPr>
        </a:p>
      </dgm:t>
    </dgm:pt>
    <dgm:pt modelId="{B50AB5BA-04BA-4042-8FC4-F53B75ADB6B8}" type="parTrans" cxnId="{3617F752-DDC7-BA47-B4E2-0F2943F61ECF}">
      <dgm:prSet/>
      <dgm:spPr/>
      <dgm:t>
        <a:bodyPr/>
        <a:lstStyle/>
        <a:p>
          <a:endParaRPr lang="en-US"/>
        </a:p>
      </dgm:t>
    </dgm:pt>
    <dgm:pt modelId="{9B61FF8E-CEFB-3A4F-9676-637C5509C77C}" type="sibTrans" cxnId="{3617F752-DDC7-BA47-B4E2-0F2943F61ECF}">
      <dgm:prSet/>
      <dgm:spPr/>
      <dgm:t>
        <a:bodyPr/>
        <a:lstStyle/>
        <a:p>
          <a:endParaRPr lang="en-US"/>
        </a:p>
      </dgm:t>
    </dgm:pt>
    <dgm:pt modelId="{58DD0D4D-7725-A548-A8E1-CCD4839400AA}" type="pres">
      <dgm:prSet presAssocID="{ADC66E38-49DC-D543-BBE6-E377CF7347F2}" presName="Name0" presStyleCnt="0">
        <dgm:presLayoutVars>
          <dgm:dir/>
          <dgm:resizeHandles val="exact"/>
        </dgm:presLayoutVars>
      </dgm:prSet>
      <dgm:spPr/>
      <dgm:t>
        <a:bodyPr/>
        <a:lstStyle/>
        <a:p>
          <a:endParaRPr lang="en-US"/>
        </a:p>
      </dgm:t>
    </dgm:pt>
    <dgm:pt modelId="{0CD95006-FA94-7A4E-9FF4-7CC079766FD1}" type="pres">
      <dgm:prSet presAssocID="{01C60744-F555-AF41-AD07-E5CCD8B230CB}" presName="node" presStyleLbl="node1" presStyleIdx="0" presStyleCnt="2">
        <dgm:presLayoutVars>
          <dgm:bulletEnabled val="1"/>
        </dgm:presLayoutVars>
      </dgm:prSet>
      <dgm:spPr/>
      <dgm:t>
        <a:bodyPr/>
        <a:lstStyle/>
        <a:p>
          <a:endParaRPr lang="en-US"/>
        </a:p>
      </dgm:t>
    </dgm:pt>
    <dgm:pt modelId="{70A5C58A-4980-D348-AB76-8282E2D0D2F9}" type="pres">
      <dgm:prSet presAssocID="{4E409444-9A2C-754D-8292-DB5BA2267FB1}" presName="sibTrans" presStyleCnt="0"/>
      <dgm:spPr/>
    </dgm:pt>
    <dgm:pt modelId="{6FA73AC8-DAA8-CE41-8208-3A234E80FA0C}" type="pres">
      <dgm:prSet presAssocID="{60093497-5372-0A40-B15A-070FEF549396}" presName="node" presStyleLbl="node1" presStyleIdx="1" presStyleCnt="2">
        <dgm:presLayoutVars>
          <dgm:bulletEnabled val="1"/>
        </dgm:presLayoutVars>
      </dgm:prSet>
      <dgm:spPr/>
      <dgm:t>
        <a:bodyPr/>
        <a:lstStyle/>
        <a:p>
          <a:endParaRPr lang="en-US"/>
        </a:p>
      </dgm:t>
    </dgm:pt>
  </dgm:ptLst>
  <dgm:cxnLst>
    <dgm:cxn modelId="{EA393D00-259D-274E-B1E6-AAF5CB3552B0}" type="presOf" srcId="{A62CDBC3-B0ED-C243-8E38-805D5EFD90C9}" destId="{0CD95006-FA94-7A4E-9FF4-7CC079766FD1}" srcOrd="0" destOrd="1" presId="urn:microsoft.com/office/officeart/2005/8/layout/hList6"/>
    <dgm:cxn modelId="{B550BE00-9F7C-F04C-98C5-A5747AC672EA}" type="presOf" srcId="{01C60744-F555-AF41-AD07-E5CCD8B230CB}" destId="{0CD95006-FA94-7A4E-9FF4-7CC079766FD1}" srcOrd="0" destOrd="0" presId="urn:microsoft.com/office/officeart/2005/8/layout/hList6"/>
    <dgm:cxn modelId="{2DC88FEF-C1D0-0448-8C04-782BE262DFD3}" srcId="{01C60744-F555-AF41-AD07-E5CCD8B230CB}" destId="{A62CDBC3-B0ED-C243-8E38-805D5EFD90C9}" srcOrd="0" destOrd="0" parTransId="{AFA653C5-812A-8344-927C-B5FEF312E872}" sibTransId="{91F7B72D-A86B-F543-9054-8B39FC610F2A}"/>
    <dgm:cxn modelId="{4EA8C8AD-DC24-A646-82BC-23B820FB713D}" srcId="{ADC66E38-49DC-D543-BBE6-E377CF7347F2}" destId="{60093497-5372-0A40-B15A-070FEF549396}" srcOrd="1" destOrd="0" parTransId="{FDFA94C8-97A3-1142-9C5E-2F7452723808}" sibTransId="{422DDE06-BD72-CD48-89CA-FACCD285A618}"/>
    <dgm:cxn modelId="{3617F752-DDC7-BA47-B4E2-0F2943F61ECF}" srcId="{60093497-5372-0A40-B15A-070FEF549396}" destId="{B29ACCB8-FD3C-9C45-A718-D4E6C61E5750}" srcOrd="0" destOrd="0" parTransId="{B50AB5BA-04BA-4042-8FC4-F53B75ADB6B8}" sibTransId="{9B61FF8E-CEFB-3A4F-9676-637C5509C77C}"/>
    <dgm:cxn modelId="{3374CFAB-7FEC-6A4D-AD2D-AFE438B990EF}" type="presOf" srcId="{ADC66E38-49DC-D543-BBE6-E377CF7347F2}" destId="{58DD0D4D-7725-A548-A8E1-CCD4839400AA}" srcOrd="0" destOrd="0" presId="urn:microsoft.com/office/officeart/2005/8/layout/hList6"/>
    <dgm:cxn modelId="{1DDE1F29-06BE-B346-9DCB-14F5BBB13351}" type="presOf" srcId="{60093497-5372-0A40-B15A-070FEF549396}" destId="{6FA73AC8-DAA8-CE41-8208-3A234E80FA0C}" srcOrd="0" destOrd="0" presId="urn:microsoft.com/office/officeart/2005/8/layout/hList6"/>
    <dgm:cxn modelId="{C8D35B81-BDA6-6041-A868-26984813D94B}" srcId="{ADC66E38-49DC-D543-BBE6-E377CF7347F2}" destId="{01C60744-F555-AF41-AD07-E5CCD8B230CB}" srcOrd="0" destOrd="0" parTransId="{EEA241C8-64A3-024A-8EB8-29A343EF303A}" sibTransId="{4E409444-9A2C-754D-8292-DB5BA2267FB1}"/>
    <dgm:cxn modelId="{E99476A8-B540-E544-9A98-14D64D721728}" type="presOf" srcId="{B29ACCB8-FD3C-9C45-A718-D4E6C61E5750}" destId="{6FA73AC8-DAA8-CE41-8208-3A234E80FA0C}" srcOrd="0" destOrd="1" presId="urn:microsoft.com/office/officeart/2005/8/layout/hList6"/>
    <dgm:cxn modelId="{1B10350E-A407-FB42-BD1E-07CF28BD43C0}" type="presParOf" srcId="{58DD0D4D-7725-A548-A8E1-CCD4839400AA}" destId="{0CD95006-FA94-7A4E-9FF4-7CC079766FD1}" srcOrd="0" destOrd="0" presId="urn:microsoft.com/office/officeart/2005/8/layout/hList6"/>
    <dgm:cxn modelId="{DC3DFBA1-BE7F-494D-998A-BE965561078D}" type="presParOf" srcId="{58DD0D4D-7725-A548-A8E1-CCD4839400AA}" destId="{70A5C58A-4980-D348-AB76-8282E2D0D2F9}" srcOrd="1" destOrd="0" presId="urn:microsoft.com/office/officeart/2005/8/layout/hList6"/>
    <dgm:cxn modelId="{793DC99F-5293-3048-A7B7-A08BF6965E80}" type="presParOf" srcId="{58DD0D4D-7725-A548-A8E1-CCD4839400AA}" destId="{6FA73AC8-DAA8-CE41-8208-3A234E80FA0C}" srcOrd="2"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9160E5-2920-2E43-AB10-2D83ADE19095}" type="doc">
      <dgm:prSet loTypeId="urn:microsoft.com/office/officeart/2005/8/layout/pyramid1" loCatId="pyramid" qsTypeId="urn:microsoft.com/office/officeart/2005/8/quickstyle/simple4" qsCatId="simple" csTypeId="urn:microsoft.com/office/officeart/2005/8/colors/accent1_2" csCatId="accent1" phldr="1"/>
      <dgm:spPr/>
      <dgm:t>
        <a:bodyPr/>
        <a:lstStyle/>
        <a:p>
          <a:endParaRPr lang="en-US"/>
        </a:p>
      </dgm:t>
    </dgm:pt>
    <dgm:pt modelId="{15A8F4FC-E29F-F745-BF04-26B1B4957E6E}">
      <dgm:prSet custT="1"/>
      <dgm:spPr>
        <a:solidFill>
          <a:schemeClr val="accent4"/>
        </a:solidFill>
        <a:ln>
          <a:solidFill>
            <a:schemeClr val="tx1"/>
          </a:solidFill>
        </a:ln>
      </dgm:spPr>
      <dgm:t>
        <a:bodyPr/>
        <a:lstStyle/>
        <a:p>
          <a:pPr rtl="0"/>
          <a:r>
            <a:rPr lang="en-US" sz="2800" dirty="0" smtClean="0">
              <a:solidFill>
                <a:srgbClr val="FF0000"/>
              </a:solidFill>
            </a:rPr>
            <a:t>High</a:t>
          </a:r>
          <a:endParaRPr lang="en-US" sz="2800" dirty="0">
            <a:solidFill>
              <a:srgbClr val="FF0000"/>
            </a:solidFill>
          </a:endParaRPr>
        </a:p>
      </dgm:t>
    </dgm:pt>
    <dgm:pt modelId="{DBE2BCEA-129D-FE4A-9BFD-F42EDFAAB571}" type="parTrans" cxnId="{2E639D7F-1F8A-D341-BDB7-C7025F63603D}">
      <dgm:prSet/>
      <dgm:spPr/>
      <dgm:t>
        <a:bodyPr/>
        <a:lstStyle/>
        <a:p>
          <a:endParaRPr lang="en-US"/>
        </a:p>
      </dgm:t>
    </dgm:pt>
    <dgm:pt modelId="{A5409590-AEE1-A947-B90C-5F50D54C0DC4}" type="sibTrans" cxnId="{2E639D7F-1F8A-D341-BDB7-C7025F63603D}">
      <dgm:prSet/>
      <dgm:spPr/>
      <dgm:t>
        <a:bodyPr/>
        <a:lstStyle/>
        <a:p>
          <a:endParaRPr lang="en-US"/>
        </a:p>
      </dgm:t>
    </dgm:pt>
    <dgm:pt modelId="{A7DC7081-8C22-7A4E-8F41-B490A54807C2}">
      <dgm:prSet/>
      <dgm:spPr>
        <a:ln>
          <a:solidFill>
            <a:schemeClr val="tx1"/>
          </a:solidFill>
        </a:ln>
      </dgm:spPr>
      <dgm:t>
        <a:bodyPr/>
        <a:lstStyle/>
        <a:p>
          <a:pPr rtl="0"/>
          <a:r>
            <a:rPr lang="en-US" dirty="0" smtClean="0"/>
            <a:t>The loss could be expected to have a severe or catastrophic adverse effect on organizational operations, organizational assets, or individuals </a:t>
          </a:r>
          <a:endParaRPr lang="en-US" dirty="0"/>
        </a:p>
      </dgm:t>
    </dgm:pt>
    <dgm:pt modelId="{827A6233-D0A1-1148-A5E1-88F6AF8F8F2E}" type="parTrans" cxnId="{DE7A7C1A-54BD-3743-96D3-E10EEDCCF1E6}">
      <dgm:prSet/>
      <dgm:spPr/>
      <dgm:t>
        <a:bodyPr/>
        <a:lstStyle/>
        <a:p>
          <a:endParaRPr lang="en-US"/>
        </a:p>
      </dgm:t>
    </dgm:pt>
    <dgm:pt modelId="{682886A0-47C9-694F-A5B9-36D711076620}" type="sibTrans" cxnId="{DE7A7C1A-54BD-3743-96D3-E10EEDCCF1E6}">
      <dgm:prSet/>
      <dgm:spPr/>
      <dgm:t>
        <a:bodyPr/>
        <a:lstStyle/>
        <a:p>
          <a:endParaRPr lang="en-US"/>
        </a:p>
      </dgm:t>
    </dgm:pt>
    <dgm:pt modelId="{70486C14-6AC6-BE4A-9FED-24933BA6770E}">
      <dgm:prSet custT="1"/>
      <dgm:spPr>
        <a:solidFill>
          <a:schemeClr val="tx1">
            <a:lumMod val="65000"/>
            <a:lumOff val="35000"/>
          </a:schemeClr>
        </a:solidFill>
        <a:ln>
          <a:solidFill>
            <a:schemeClr val="tx1"/>
          </a:solidFill>
        </a:ln>
      </dgm:spPr>
      <dgm:t>
        <a:bodyPr/>
        <a:lstStyle/>
        <a:p>
          <a:pPr rtl="0"/>
          <a:r>
            <a:rPr lang="en-US" sz="3600" dirty="0" smtClean="0">
              <a:solidFill>
                <a:srgbClr val="FFC000"/>
              </a:solidFill>
            </a:rPr>
            <a:t>Moderate</a:t>
          </a:r>
          <a:endParaRPr lang="en-US" sz="3600" dirty="0">
            <a:solidFill>
              <a:srgbClr val="FFC000"/>
            </a:solidFill>
          </a:endParaRPr>
        </a:p>
      </dgm:t>
    </dgm:pt>
    <dgm:pt modelId="{104E6419-F7F4-8545-AC3D-82C43F9B8796}" type="parTrans" cxnId="{080D9ECC-A68A-DE47-81EA-5545E8DC511F}">
      <dgm:prSet/>
      <dgm:spPr/>
      <dgm:t>
        <a:bodyPr/>
        <a:lstStyle/>
        <a:p>
          <a:endParaRPr lang="en-US"/>
        </a:p>
      </dgm:t>
    </dgm:pt>
    <dgm:pt modelId="{5CB8B94A-450A-F946-9E03-E75550EFA0F3}" type="sibTrans" cxnId="{080D9ECC-A68A-DE47-81EA-5545E8DC511F}">
      <dgm:prSet/>
      <dgm:spPr/>
      <dgm:t>
        <a:bodyPr/>
        <a:lstStyle/>
        <a:p>
          <a:endParaRPr lang="en-US"/>
        </a:p>
      </dgm:t>
    </dgm:pt>
    <dgm:pt modelId="{3EB87650-35A2-844B-9C3C-016B209CB90F}">
      <dgm:prSet/>
      <dgm:spPr>
        <a:ln>
          <a:solidFill>
            <a:schemeClr val="tx1"/>
          </a:solidFill>
        </a:ln>
      </dgm:spPr>
      <dgm:t>
        <a:bodyPr/>
        <a:lstStyle/>
        <a:p>
          <a:pPr rtl="0"/>
          <a:r>
            <a:rPr lang="en-US" dirty="0" smtClean="0"/>
            <a:t>The loss could be expected to have a serious adverse effect on organizational operations, organizational assets, or individuals</a:t>
          </a:r>
          <a:endParaRPr lang="en-US" dirty="0"/>
        </a:p>
      </dgm:t>
    </dgm:pt>
    <dgm:pt modelId="{69A124E5-BB8A-4546-9B9C-93CD70DE48D1}" type="parTrans" cxnId="{EAC231EA-DB5A-DE4B-975B-0D06BED0584B}">
      <dgm:prSet/>
      <dgm:spPr/>
      <dgm:t>
        <a:bodyPr/>
        <a:lstStyle/>
        <a:p>
          <a:endParaRPr lang="en-US"/>
        </a:p>
      </dgm:t>
    </dgm:pt>
    <dgm:pt modelId="{64EF014F-D53D-1548-AC0A-B14F06A26A96}" type="sibTrans" cxnId="{EAC231EA-DB5A-DE4B-975B-0D06BED0584B}">
      <dgm:prSet/>
      <dgm:spPr/>
      <dgm:t>
        <a:bodyPr/>
        <a:lstStyle/>
        <a:p>
          <a:endParaRPr lang="en-US"/>
        </a:p>
      </dgm:t>
    </dgm:pt>
    <dgm:pt modelId="{AA81E6F6-E0A3-174E-8666-60761A30BD21}">
      <dgm:prSet custT="1"/>
      <dgm:spPr>
        <a:solidFill>
          <a:schemeClr val="bg1">
            <a:lumMod val="65000"/>
          </a:schemeClr>
        </a:solidFill>
        <a:ln>
          <a:solidFill>
            <a:schemeClr val="tx1"/>
          </a:solidFill>
        </a:ln>
      </dgm:spPr>
      <dgm:t>
        <a:bodyPr/>
        <a:lstStyle/>
        <a:p>
          <a:pPr rtl="0"/>
          <a:r>
            <a:rPr lang="en-US" sz="4000" dirty="0" smtClean="0">
              <a:solidFill>
                <a:srgbClr val="002060"/>
              </a:solidFill>
            </a:rPr>
            <a:t>Low</a:t>
          </a:r>
          <a:endParaRPr lang="en-US" sz="4000" dirty="0">
            <a:solidFill>
              <a:srgbClr val="002060"/>
            </a:solidFill>
          </a:endParaRPr>
        </a:p>
      </dgm:t>
    </dgm:pt>
    <dgm:pt modelId="{06D768AF-EFA5-554D-A8A7-25801F95247C}" type="parTrans" cxnId="{C08E7E1C-169D-C147-B9AF-7B77B4E5573A}">
      <dgm:prSet/>
      <dgm:spPr/>
      <dgm:t>
        <a:bodyPr/>
        <a:lstStyle/>
        <a:p>
          <a:endParaRPr lang="en-US"/>
        </a:p>
      </dgm:t>
    </dgm:pt>
    <dgm:pt modelId="{75BB73CF-1C6A-0742-A6E8-75D0C56B7E3A}" type="sibTrans" cxnId="{C08E7E1C-169D-C147-B9AF-7B77B4E5573A}">
      <dgm:prSet/>
      <dgm:spPr/>
      <dgm:t>
        <a:bodyPr/>
        <a:lstStyle/>
        <a:p>
          <a:endParaRPr lang="en-US"/>
        </a:p>
      </dgm:t>
    </dgm:pt>
    <dgm:pt modelId="{362B8961-F804-9B48-A3F4-0871231080F5}">
      <dgm:prSet/>
      <dgm:spPr>
        <a:ln>
          <a:solidFill>
            <a:schemeClr val="tx1"/>
          </a:solidFill>
        </a:ln>
      </dgm:spPr>
      <dgm:t>
        <a:bodyPr/>
        <a:lstStyle/>
        <a:p>
          <a:pPr rtl="0"/>
          <a:r>
            <a:rPr lang="en-US" dirty="0" smtClean="0"/>
            <a:t>The loss could be expected to have a limited adverse effect on organizational operations, organizational assets, or individuals</a:t>
          </a:r>
          <a:endParaRPr lang="en-US" dirty="0"/>
        </a:p>
      </dgm:t>
    </dgm:pt>
    <dgm:pt modelId="{EC8415BA-EFD4-FA44-9876-A560974F0E0B}" type="parTrans" cxnId="{F75A9C39-12BF-3D4D-89B5-776E3D10AC3D}">
      <dgm:prSet/>
      <dgm:spPr/>
      <dgm:t>
        <a:bodyPr/>
        <a:lstStyle/>
        <a:p>
          <a:endParaRPr lang="en-US"/>
        </a:p>
      </dgm:t>
    </dgm:pt>
    <dgm:pt modelId="{676D45F4-7F60-6D47-B5EC-16E76F3C7D7B}" type="sibTrans" cxnId="{F75A9C39-12BF-3D4D-89B5-776E3D10AC3D}">
      <dgm:prSet/>
      <dgm:spPr/>
      <dgm:t>
        <a:bodyPr/>
        <a:lstStyle/>
        <a:p>
          <a:endParaRPr lang="en-US"/>
        </a:p>
      </dgm:t>
    </dgm:pt>
    <dgm:pt modelId="{59B27F22-6243-154D-AC39-BE6DB825FEB6}">
      <dgm:prSet/>
      <dgm:spPr>
        <a:ln>
          <a:solidFill>
            <a:schemeClr val="tx1"/>
          </a:solidFill>
        </a:ln>
      </dgm:spPr>
      <dgm:t>
        <a:bodyPr/>
        <a:lstStyle/>
        <a:p>
          <a:pPr rtl="0"/>
          <a:endParaRPr lang="en-US" dirty="0"/>
        </a:p>
      </dgm:t>
    </dgm:pt>
    <dgm:pt modelId="{F89BC193-CE00-8B46-847B-D49CC8B16571}" type="parTrans" cxnId="{05378BC4-9AFE-1949-9483-E97DF70225B7}">
      <dgm:prSet/>
      <dgm:spPr/>
      <dgm:t>
        <a:bodyPr/>
        <a:lstStyle/>
        <a:p>
          <a:endParaRPr lang="en-US"/>
        </a:p>
      </dgm:t>
    </dgm:pt>
    <dgm:pt modelId="{7905585C-A24D-5349-B6E7-66000289BCCD}" type="sibTrans" cxnId="{05378BC4-9AFE-1949-9483-E97DF70225B7}">
      <dgm:prSet/>
      <dgm:spPr/>
      <dgm:t>
        <a:bodyPr/>
        <a:lstStyle/>
        <a:p>
          <a:endParaRPr lang="en-US"/>
        </a:p>
      </dgm:t>
    </dgm:pt>
    <dgm:pt modelId="{09A7B802-5403-BD45-9DA3-6DE3D2A79C51}" type="pres">
      <dgm:prSet presAssocID="{649160E5-2920-2E43-AB10-2D83ADE19095}" presName="Name0" presStyleCnt="0">
        <dgm:presLayoutVars>
          <dgm:dir/>
          <dgm:animLvl val="lvl"/>
          <dgm:resizeHandles val="exact"/>
        </dgm:presLayoutVars>
      </dgm:prSet>
      <dgm:spPr/>
      <dgm:t>
        <a:bodyPr/>
        <a:lstStyle/>
        <a:p>
          <a:endParaRPr lang="en-US"/>
        </a:p>
      </dgm:t>
    </dgm:pt>
    <dgm:pt modelId="{AC43E776-ED5C-1E44-A3EA-7E3D4E98FE0C}" type="pres">
      <dgm:prSet presAssocID="{15A8F4FC-E29F-F745-BF04-26B1B4957E6E}" presName="Name8" presStyleCnt="0"/>
      <dgm:spPr/>
    </dgm:pt>
    <dgm:pt modelId="{CD8DBAC6-25DB-7848-AE10-A620F7695C2D}" type="pres">
      <dgm:prSet presAssocID="{15A8F4FC-E29F-F745-BF04-26B1B4957E6E}" presName="acctBkgd" presStyleLbl="alignAcc1" presStyleIdx="0" presStyleCnt="3"/>
      <dgm:spPr/>
      <dgm:t>
        <a:bodyPr/>
        <a:lstStyle/>
        <a:p>
          <a:endParaRPr lang="en-US"/>
        </a:p>
      </dgm:t>
    </dgm:pt>
    <dgm:pt modelId="{B0EF3AC3-0F39-074F-B7E8-02C3FED0D751}" type="pres">
      <dgm:prSet presAssocID="{15A8F4FC-E29F-F745-BF04-26B1B4957E6E}" presName="acctTx" presStyleLbl="alignAcc1" presStyleIdx="0" presStyleCnt="3">
        <dgm:presLayoutVars>
          <dgm:bulletEnabled val="1"/>
        </dgm:presLayoutVars>
      </dgm:prSet>
      <dgm:spPr/>
      <dgm:t>
        <a:bodyPr/>
        <a:lstStyle/>
        <a:p>
          <a:endParaRPr lang="en-US"/>
        </a:p>
      </dgm:t>
    </dgm:pt>
    <dgm:pt modelId="{323F2C42-63B1-9D46-8116-55010DB641B3}" type="pres">
      <dgm:prSet presAssocID="{15A8F4FC-E29F-F745-BF04-26B1B4957E6E}" presName="level" presStyleLbl="node1" presStyleIdx="0" presStyleCnt="3">
        <dgm:presLayoutVars>
          <dgm:chMax val="1"/>
          <dgm:bulletEnabled val="1"/>
        </dgm:presLayoutVars>
      </dgm:prSet>
      <dgm:spPr/>
      <dgm:t>
        <a:bodyPr/>
        <a:lstStyle/>
        <a:p>
          <a:endParaRPr lang="en-US"/>
        </a:p>
      </dgm:t>
    </dgm:pt>
    <dgm:pt modelId="{DCB840AC-C313-7A49-9DFD-68837E8E1465}" type="pres">
      <dgm:prSet presAssocID="{15A8F4FC-E29F-F745-BF04-26B1B4957E6E}" presName="levelTx" presStyleLbl="revTx" presStyleIdx="0" presStyleCnt="0">
        <dgm:presLayoutVars>
          <dgm:chMax val="1"/>
          <dgm:bulletEnabled val="1"/>
        </dgm:presLayoutVars>
      </dgm:prSet>
      <dgm:spPr/>
      <dgm:t>
        <a:bodyPr/>
        <a:lstStyle/>
        <a:p>
          <a:endParaRPr lang="en-US"/>
        </a:p>
      </dgm:t>
    </dgm:pt>
    <dgm:pt modelId="{33F9B311-5F70-F340-87B1-8AD80491CB9C}" type="pres">
      <dgm:prSet presAssocID="{70486C14-6AC6-BE4A-9FED-24933BA6770E}" presName="Name8" presStyleCnt="0"/>
      <dgm:spPr/>
    </dgm:pt>
    <dgm:pt modelId="{EDEB3454-1F7E-594F-B14B-175BDB7A3CA0}" type="pres">
      <dgm:prSet presAssocID="{70486C14-6AC6-BE4A-9FED-24933BA6770E}" presName="acctBkgd" presStyleLbl="alignAcc1" presStyleIdx="1" presStyleCnt="3"/>
      <dgm:spPr/>
      <dgm:t>
        <a:bodyPr/>
        <a:lstStyle/>
        <a:p>
          <a:endParaRPr lang="en-US"/>
        </a:p>
      </dgm:t>
    </dgm:pt>
    <dgm:pt modelId="{4DD1200A-4316-184B-8D01-6D4B01BD8657}" type="pres">
      <dgm:prSet presAssocID="{70486C14-6AC6-BE4A-9FED-24933BA6770E}" presName="acctTx" presStyleLbl="alignAcc1" presStyleIdx="1" presStyleCnt="3">
        <dgm:presLayoutVars>
          <dgm:bulletEnabled val="1"/>
        </dgm:presLayoutVars>
      </dgm:prSet>
      <dgm:spPr/>
      <dgm:t>
        <a:bodyPr/>
        <a:lstStyle/>
        <a:p>
          <a:endParaRPr lang="en-US"/>
        </a:p>
      </dgm:t>
    </dgm:pt>
    <dgm:pt modelId="{BD8A4DA2-4774-2747-9C4E-431FEDEE116B}" type="pres">
      <dgm:prSet presAssocID="{70486C14-6AC6-BE4A-9FED-24933BA6770E}" presName="level" presStyleLbl="node1" presStyleIdx="1" presStyleCnt="3">
        <dgm:presLayoutVars>
          <dgm:chMax val="1"/>
          <dgm:bulletEnabled val="1"/>
        </dgm:presLayoutVars>
      </dgm:prSet>
      <dgm:spPr/>
      <dgm:t>
        <a:bodyPr/>
        <a:lstStyle/>
        <a:p>
          <a:endParaRPr lang="en-US"/>
        </a:p>
      </dgm:t>
    </dgm:pt>
    <dgm:pt modelId="{A86C6DF5-778F-4642-AF29-1D54919DAA9F}" type="pres">
      <dgm:prSet presAssocID="{70486C14-6AC6-BE4A-9FED-24933BA6770E}" presName="levelTx" presStyleLbl="revTx" presStyleIdx="0" presStyleCnt="0">
        <dgm:presLayoutVars>
          <dgm:chMax val="1"/>
          <dgm:bulletEnabled val="1"/>
        </dgm:presLayoutVars>
      </dgm:prSet>
      <dgm:spPr/>
      <dgm:t>
        <a:bodyPr/>
        <a:lstStyle/>
        <a:p>
          <a:endParaRPr lang="en-US"/>
        </a:p>
      </dgm:t>
    </dgm:pt>
    <dgm:pt modelId="{767D24E3-5775-B849-B09C-7604895582F2}" type="pres">
      <dgm:prSet presAssocID="{AA81E6F6-E0A3-174E-8666-60761A30BD21}" presName="Name8" presStyleCnt="0"/>
      <dgm:spPr/>
    </dgm:pt>
    <dgm:pt modelId="{63798C49-604C-6D4F-B502-7E4BA45356A1}" type="pres">
      <dgm:prSet presAssocID="{AA81E6F6-E0A3-174E-8666-60761A30BD21}" presName="acctBkgd" presStyleLbl="alignAcc1" presStyleIdx="2" presStyleCnt="3"/>
      <dgm:spPr/>
      <dgm:t>
        <a:bodyPr/>
        <a:lstStyle/>
        <a:p>
          <a:endParaRPr lang="en-US"/>
        </a:p>
      </dgm:t>
    </dgm:pt>
    <dgm:pt modelId="{E4181917-BB74-094C-83B5-63AA39D3F980}" type="pres">
      <dgm:prSet presAssocID="{AA81E6F6-E0A3-174E-8666-60761A30BD21}" presName="acctTx" presStyleLbl="alignAcc1" presStyleIdx="2" presStyleCnt="3">
        <dgm:presLayoutVars>
          <dgm:bulletEnabled val="1"/>
        </dgm:presLayoutVars>
      </dgm:prSet>
      <dgm:spPr/>
      <dgm:t>
        <a:bodyPr/>
        <a:lstStyle/>
        <a:p>
          <a:endParaRPr lang="en-US"/>
        </a:p>
      </dgm:t>
    </dgm:pt>
    <dgm:pt modelId="{680880A8-997B-A541-ADD6-12677C70DBB4}" type="pres">
      <dgm:prSet presAssocID="{AA81E6F6-E0A3-174E-8666-60761A30BD21}" presName="level" presStyleLbl="node1" presStyleIdx="2" presStyleCnt="3">
        <dgm:presLayoutVars>
          <dgm:chMax val="1"/>
          <dgm:bulletEnabled val="1"/>
        </dgm:presLayoutVars>
      </dgm:prSet>
      <dgm:spPr/>
      <dgm:t>
        <a:bodyPr/>
        <a:lstStyle/>
        <a:p>
          <a:endParaRPr lang="en-US"/>
        </a:p>
      </dgm:t>
    </dgm:pt>
    <dgm:pt modelId="{41822CAB-1187-974C-A0B2-6CF6E1C887F7}" type="pres">
      <dgm:prSet presAssocID="{AA81E6F6-E0A3-174E-8666-60761A30BD21}" presName="levelTx" presStyleLbl="revTx" presStyleIdx="0" presStyleCnt="0">
        <dgm:presLayoutVars>
          <dgm:chMax val="1"/>
          <dgm:bulletEnabled val="1"/>
        </dgm:presLayoutVars>
      </dgm:prSet>
      <dgm:spPr/>
      <dgm:t>
        <a:bodyPr/>
        <a:lstStyle/>
        <a:p>
          <a:endParaRPr lang="en-US"/>
        </a:p>
      </dgm:t>
    </dgm:pt>
  </dgm:ptLst>
  <dgm:cxnLst>
    <dgm:cxn modelId="{5B3A03A0-33D6-8149-9E14-20AA887BB709}" type="presOf" srcId="{3EB87650-35A2-844B-9C3C-016B209CB90F}" destId="{EDEB3454-1F7E-594F-B14B-175BDB7A3CA0}" srcOrd="0" destOrd="0" presId="urn:microsoft.com/office/officeart/2005/8/layout/pyramid1"/>
    <dgm:cxn modelId="{1EB0CBF5-34C5-4648-940F-8A961B736FF3}" type="presOf" srcId="{3EB87650-35A2-844B-9C3C-016B209CB90F}" destId="{4DD1200A-4316-184B-8D01-6D4B01BD8657}" srcOrd="1" destOrd="0" presId="urn:microsoft.com/office/officeart/2005/8/layout/pyramid1"/>
    <dgm:cxn modelId="{080D9ECC-A68A-DE47-81EA-5545E8DC511F}" srcId="{649160E5-2920-2E43-AB10-2D83ADE19095}" destId="{70486C14-6AC6-BE4A-9FED-24933BA6770E}" srcOrd="1" destOrd="0" parTransId="{104E6419-F7F4-8545-AC3D-82C43F9B8796}" sibTransId="{5CB8B94A-450A-F946-9E03-E75550EFA0F3}"/>
    <dgm:cxn modelId="{F87716B9-CD5D-5641-A894-9D92EC4C1D9C}" type="presOf" srcId="{59B27F22-6243-154D-AC39-BE6DB825FEB6}" destId="{63798C49-604C-6D4F-B502-7E4BA45356A1}" srcOrd="0" destOrd="1" presId="urn:microsoft.com/office/officeart/2005/8/layout/pyramid1"/>
    <dgm:cxn modelId="{C08E7E1C-169D-C147-B9AF-7B77B4E5573A}" srcId="{649160E5-2920-2E43-AB10-2D83ADE19095}" destId="{AA81E6F6-E0A3-174E-8666-60761A30BD21}" srcOrd="2" destOrd="0" parTransId="{06D768AF-EFA5-554D-A8A7-25801F95247C}" sibTransId="{75BB73CF-1C6A-0742-A6E8-75D0C56B7E3A}"/>
    <dgm:cxn modelId="{05378BC4-9AFE-1949-9483-E97DF70225B7}" srcId="{AA81E6F6-E0A3-174E-8666-60761A30BD21}" destId="{59B27F22-6243-154D-AC39-BE6DB825FEB6}" srcOrd="1" destOrd="0" parTransId="{F89BC193-CE00-8B46-847B-D49CC8B16571}" sibTransId="{7905585C-A24D-5349-B6E7-66000289BCCD}"/>
    <dgm:cxn modelId="{2E639D7F-1F8A-D341-BDB7-C7025F63603D}" srcId="{649160E5-2920-2E43-AB10-2D83ADE19095}" destId="{15A8F4FC-E29F-F745-BF04-26B1B4957E6E}" srcOrd="0" destOrd="0" parTransId="{DBE2BCEA-129D-FE4A-9BFD-F42EDFAAB571}" sibTransId="{A5409590-AEE1-A947-B90C-5F50D54C0DC4}"/>
    <dgm:cxn modelId="{B625F910-3C0C-014E-8E02-6216D7DDBD58}" type="presOf" srcId="{70486C14-6AC6-BE4A-9FED-24933BA6770E}" destId="{BD8A4DA2-4774-2747-9C4E-431FEDEE116B}" srcOrd="0" destOrd="0" presId="urn:microsoft.com/office/officeart/2005/8/layout/pyramid1"/>
    <dgm:cxn modelId="{1DABE08E-26A1-1843-9C40-092085FF579F}" type="presOf" srcId="{AA81E6F6-E0A3-174E-8666-60761A30BD21}" destId="{680880A8-997B-A541-ADD6-12677C70DBB4}" srcOrd="0" destOrd="0" presId="urn:microsoft.com/office/officeart/2005/8/layout/pyramid1"/>
    <dgm:cxn modelId="{9874919D-2322-2A46-9169-A5F60EE3D9A4}" type="presOf" srcId="{15A8F4FC-E29F-F745-BF04-26B1B4957E6E}" destId="{323F2C42-63B1-9D46-8116-55010DB641B3}" srcOrd="0" destOrd="0" presId="urn:microsoft.com/office/officeart/2005/8/layout/pyramid1"/>
    <dgm:cxn modelId="{F75A9C39-12BF-3D4D-89B5-776E3D10AC3D}" srcId="{AA81E6F6-E0A3-174E-8666-60761A30BD21}" destId="{362B8961-F804-9B48-A3F4-0871231080F5}" srcOrd="0" destOrd="0" parTransId="{EC8415BA-EFD4-FA44-9876-A560974F0E0B}" sibTransId="{676D45F4-7F60-6D47-B5EC-16E76F3C7D7B}"/>
    <dgm:cxn modelId="{FD7774FE-887B-BF4B-88E1-13317432338A}" type="presOf" srcId="{A7DC7081-8C22-7A4E-8F41-B490A54807C2}" destId="{B0EF3AC3-0F39-074F-B7E8-02C3FED0D751}" srcOrd="1" destOrd="0" presId="urn:microsoft.com/office/officeart/2005/8/layout/pyramid1"/>
    <dgm:cxn modelId="{457A92FA-226C-5848-830D-1696F5786E28}" type="presOf" srcId="{362B8961-F804-9B48-A3F4-0871231080F5}" destId="{E4181917-BB74-094C-83B5-63AA39D3F980}" srcOrd="1" destOrd="0" presId="urn:microsoft.com/office/officeart/2005/8/layout/pyramid1"/>
    <dgm:cxn modelId="{4C984981-A866-9144-88D6-1D8B2DB1508B}" type="presOf" srcId="{AA81E6F6-E0A3-174E-8666-60761A30BD21}" destId="{41822CAB-1187-974C-A0B2-6CF6E1C887F7}" srcOrd="1" destOrd="0" presId="urn:microsoft.com/office/officeart/2005/8/layout/pyramid1"/>
    <dgm:cxn modelId="{3E3ABD99-523C-FF43-8E6A-AC100DB83F62}" type="presOf" srcId="{A7DC7081-8C22-7A4E-8F41-B490A54807C2}" destId="{CD8DBAC6-25DB-7848-AE10-A620F7695C2D}" srcOrd="0" destOrd="0" presId="urn:microsoft.com/office/officeart/2005/8/layout/pyramid1"/>
    <dgm:cxn modelId="{EAC231EA-DB5A-DE4B-975B-0D06BED0584B}" srcId="{70486C14-6AC6-BE4A-9FED-24933BA6770E}" destId="{3EB87650-35A2-844B-9C3C-016B209CB90F}" srcOrd="0" destOrd="0" parTransId="{69A124E5-BB8A-4546-9B9C-93CD70DE48D1}" sibTransId="{64EF014F-D53D-1548-AC0A-B14F06A26A96}"/>
    <dgm:cxn modelId="{3D1DB87F-5E46-D745-BE6B-3379C30975AF}" type="presOf" srcId="{362B8961-F804-9B48-A3F4-0871231080F5}" destId="{63798C49-604C-6D4F-B502-7E4BA45356A1}" srcOrd="0" destOrd="0" presId="urn:microsoft.com/office/officeart/2005/8/layout/pyramid1"/>
    <dgm:cxn modelId="{9FC76B28-CC81-084D-842F-191DE14780FA}" type="presOf" srcId="{59B27F22-6243-154D-AC39-BE6DB825FEB6}" destId="{E4181917-BB74-094C-83B5-63AA39D3F980}" srcOrd="1" destOrd="1" presId="urn:microsoft.com/office/officeart/2005/8/layout/pyramid1"/>
    <dgm:cxn modelId="{C7C68675-E0D8-7B40-8D7D-02BE45F3A26B}" type="presOf" srcId="{70486C14-6AC6-BE4A-9FED-24933BA6770E}" destId="{A86C6DF5-778F-4642-AF29-1D54919DAA9F}" srcOrd="1" destOrd="0" presId="urn:microsoft.com/office/officeart/2005/8/layout/pyramid1"/>
    <dgm:cxn modelId="{DE7A7C1A-54BD-3743-96D3-E10EEDCCF1E6}" srcId="{15A8F4FC-E29F-F745-BF04-26B1B4957E6E}" destId="{A7DC7081-8C22-7A4E-8F41-B490A54807C2}" srcOrd="0" destOrd="0" parTransId="{827A6233-D0A1-1148-A5E1-88F6AF8F8F2E}" sibTransId="{682886A0-47C9-694F-A5B9-36D711076620}"/>
    <dgm:cxn modelId="{8A98520A-060F-D240-9EA4-BBCF16D80237}" type="presOf" srcId="{649160E5-2920-2E43-AB10-2D83ADE19095}" destId="{09A7B802-5403-BD45-9DA3-6DE3D2A79C51}" srcOrd="0" destOrd="0" presId="urn:microsoft.com/office/officeart/2005/8/layout/pyramid1"/>
    <dgm:cxn modelId="{0AD70557-B9EC-014E-9918-2DBE0C5ED503}" type="presOf" srcId="{15A8F4FC-E29F-F745-BF04-26B1B4957E6E}" destId="{DCB840AC-C313-7A49-9DFD-68837E8E1465}" srcOrd="1" destOrd="0" presId="urn:microsoft.com/office/officeart/2005/8/layout/pyramid1"/>
    <dgm:cxn modelId="{833F6EB8-FE11-2041-B3C5-0121C6C75EC3}" type="presParOf" srcId="{09A7B802-5403-BD45-9DA3-6DE3D2A79C51}" destId="{AC43E776-ED5C-1E44-A3EA-7E3D4E98FE0C}" srcOrd="0" destOrd="0" presId="urn:microsoft.com/office/officeart/2005/8/layout/pyramid1"/>
    <dgm:cxn modelId="{9A12FEFF-7179-954E-94A3-711767F9A16A}" type="presParOf" srcId="{AC43E776-ED5C-1E44-A3EA-7E3D4E98FE0C}" destId="{CD8DBAC6-25DB-7848-AE10-A620F7695C2D}" srcOrd="0" destOrd="0" presId="urn:microsoft.com/office/officeart/2005/8/layout/pyramid1"/>
    <dgm:cxn modelId="{09D6D5B0-FDD7-1E41-AEB9-E1123F9E70D7}" type="presParOf" srcId="{AC43E776-ED5C-1E44-A3EA-7E3D4E98FE0C}" destId="{B0EF3AC3-0F39-074F-B7E8-02C3FED0D751}" srcOrd="1" destOrd="0" presId="urn:microsoft.com/office/officeart/2005/8/layout/pyramid1"/>
    <dgm:cxn modelId="{27860275-1480-9644-90C1-5D9ECC0F40C9}" type="presParOf" srcId="{AC43E776-ED5C-1E44-A3EA-7E3D4E98FE0C}" destId="{323F2C42-63B1-9D46-8116-55010DB641B3}" srcOrd="2" destOrd="0" presId="urn:microsoft.com/office/officeart/2005/8/layout/pyramid1"/>
    <dgm:cxn modelId="{B135898E-94CD-854E-8680-4154BD796016}" type="presParOf" srcId="{AC43E776-ED5C-1E44-A3EA-7E3D4E98FE0C}" destId="{DCB840AC-C313-7A49-9DFD-68837E8E1465}" srcOrd="3" destOrd="0" presId="urn:microsoft.com/office/officeart/2005/8/layout/pyramid1"/>
    <dgm:cxn modelId="{1A529A27-E174-3943-8F4D-C83DBB44C513}" type="presParOf" srcId="{09A7B802-5403-BD45-9DA3-6DE3D2A79C51}" destId="{33F9B311-5F70-F340-87B1-8AD80491CB9C}" srcOrd="1" destOrd="0" presId="urn:microsoft.com/office/officeart/2005/8/layout/pyramid1"/>
    <dgm:cxn modelId="{70C39DA4-90FE-664F-8C7E-BD5C08888705}" type="presParOf" srcId="{33F9B311-5F70-F340-87B1-8AD80491CB9C}" destId="{EDEB3454-1F7E-594F-B14B-175BDB7A3CA0}" srcOrd="0" destOrd="0" presId="urn:microsoft.com/office/officeart/2005/8/layout/pyramid1"/>
    <dgm:cxn modelId="{FE8A9A57-7C65-3146-9BD4-2AC6A1FC907E}" type="presParOf" srcId="{33F9B311-5F70-F340-87B1-8AD80491CB9C}" destId="{4DD1200A-4316-184B-8D01-6D4B01BD8657}" srcOrd="1" destOrd="0" presId="urn:microsoft.com/office/officeart/2005/8/layout/pyramid1"/>
    <dgm:cxn modelId="{D77C4169-81D4-704E-91BB-9D3C8E7FBB8E}" type="presParOf" srcId="{33F9B311-5F70-F340-87B1-8AD80491CB9C}" destId="{BD8A4DA2-4774-2747-9C4E-431FEDEE116B}" srcOrd="2" destOrd="0" presId="urn:microsoft.com/office/officeart/2005/8/layout/pyramid1"/>
    <dgm:cxn modelId="{72FEFD93-41A3-1443-B8CC-705EEDD1441F}" type="presParOf" srcId="{33F9B311-5F70-F340-87B1-8AD80491CB9C}" destId="{A86C6DF5-778F-4642-AF29-1D54919DAA9F}" srcOrd="3" destOrd="0" presId="urn:microsoft.com/office/officeart/2005/8/layout/pyramid1"/>
    <dgm:cxn modelId="{6545DE02-D6FD-954E-8542-867D628589E1}" type="presParOf" srcId="{09A7B802-5403-BD45-9DA3-6DE3D2A79C51}" destId="{767D24E3-5775-B849-B09C-7604895582F2}" srcOrd="2" destOrd="0" presId="urn:microsoft.com/office/officeart/2005/8/layout/pyramid1"/>
    <dgm:cxn modelId="{C4446150-FA0E-2C41-86F3-515348D3B419}" type="presParOf" srcId="{767D24E3-5775-B849-B09C-7604895582F2}" destId="{63798C49-604C-6D4F-B502-7E4BA45356A1}" srcOrd="0" destOrd="0" presId="urn:microsoft.com/office/officeart/2005/8/layout/pyramid1"/>
    <dgm:cxn modelId="{24249DB4-B248-774D-8DDD-93F7950C11C8}" type="presParOf" srcId="{767D24E3-5775-B849-B09C-7604895582F2}" destId="{E4181917-BB74-094C-83B5-63AA39D3F980}" srcOrd="1" destOrd="0" presId="urn:microsoft.com/office/officeart/2005/8/layout/pyramid1"/>
    <dgm:cxn modelId="{3EDB855E-A25F-5742-898E-64DC09651632}" type="presParOf" srcId="{767D24E3-5775-B849-B09C-7604895582F2}" destId="{680880A8-997B-A541-ADD6-12677C70DBB4}" srcOrd="2" destOrd="0" presId="urn:microsoft.com/office/officeart/2005/8/layout/pyramid1"/>
    <dgm:cxn modelId="{4945E97C-735E-E243-9DD3-4F7E69251DEF}" type="presParOf" srcId="{767D24E3-5775-B849-B09C-7604895582F2}" destId="{41822CAB-1187-974C-A0B2-6CF6E1C887F7}"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23DCF8-72E3-144A-A633-71F28C732000}"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6B08B88F-A009-1948-9A73-AB7494904C9E}">
      <dgm:prSet/>
      <dgm:spPr>
        <a:gradFill rotWithShape="0">
          <a:gsLst>
            <a:gs pos="24999">
              <a:srgbClr val="335788"/>
            </a:gs>
            <a:gs pos="21300">
              <a:srgbClr val="2B4F82"/>
            </a:gs>
            <a:gs pos="0">
              <a:srgbClr val="002060"/>
            </a:gs>
            <a:gs pos="100000">
              <a:schemeClr val="accent1">
                <a:hueOff val="0"/>
                <a:satOff val="0"/>
                <a:lumOff val="0"/>
                <a:alphaOff val="0"/>
                <a:tint val="50000"/>
                <a:shade val="100000"/>
                <a:satMod val="350000"/>
              </a:schemeClr>
            </a:gs>
          </a:gsLst>
        </a:gradFill>
      </dgm:spPr>
      <dgm:t>
        <a:bodyPr/>
        <a:lstStyle/>
        <a:p>
          <a:pPr rtl="0"/>
          <a:r>
            <a:rPr lang="en-US" dirty="0" smtClean="0">
              <a:effectLst>
                <a:outerShdw blurRad="38100" dist="38100" dir="2700000" algn="tl">
                  <a:srgbClr val="000000">
                    <a:alpha val="43137"/>
                  </a:srgbClr>
                </a:outerShdw>
              </a:effectLst>
            </a:rPr>
            <a:t>Masquerade</a:t>
          </a:r>
          <a:endParaRPr lang="en-US" dirty="0">
            <a:effectLst>
              <a:outerShdw blurRad="38100" dist="38100" dir="2700000" algn="tl">
                <a:srgbClr val="000000">
                  <a:alpha val="43137"/>
                </a:srgbClr>
              </a:outerShdw>
            </a:effectLst>
          </a:endParaRPr>
        </a:p>
      </dgm:t>
    </dgm:pt>
    <dgm:pt modelId="{BABD4BF5-0E42-354D-A9E1-85E860D66F46}" type="parTrans" cxnId="{BCB84A2D-559B-C24F-AB0C-B91D6622BE68}">
      <dgm:prSet/>
      <dgm:spPr/>
      <dgm:t>
        <a:bodyPr/>
        <a:lstStyle/>
        <a:p>
          <a:endParaRPr lang="en-US"/>
        </a:p>
      </dgm:t>
    </dgm:pt>
    <dgm:pt modelId="{4F397F3A-444F-734E-BDEE-61A6DF37E628}" type="sibTrans" cxnId="{BCB84A2D-559B-C24F-AB0C-B91D6622BE68}">
      <dgm:prSet/>
      <dgm:spPr/>
      <dgm:t>
        <a:bodyPr/>
        <a:lstStyle/>
        <a:p>
          <a:endParaRPr lang="en-US"/>
        </a:p>
      </dgm:t>
    </dgm:pt>
    <dgm:pt modelId="{E9FDC65B-0D60-1F4F-B97F-0EA7C0235755}">
      <dgm:prSet custT="1"/>
      <dgm:spPr/>
      <dgm:t>
        <a:bodyPr/>
        <a:lstStyle/>
        <a:p>
          <a:pPr rtl="0"/>
          <a:r>
            <a:rPr lang="en-US" sz="1400" dirty="0" smtClean="0"/>
            <a:t>Takes place when one entity pretends to be a different entity</a:t>
          </a:r>
          <a:endParaRPr lang="en-US" sz="1400" dirty="0"/>
        </a:p>
      </dgm:t>
    </dgm:pt>
    <dgm:pt modelId="{C4EB62D4-2F13-3D4A-A46E-576FFAFFC107}" type="parTrans" cxnId="{77345D43-3A60-B146-A5D5-0D744B8317D4}">
      <dgm:prSet/>
      <dgm:spPr/>
      <dgm:t>
        <a:bodyPr/>
        <a:lstStyle/>
        <a:p>
          <a:endParaRPr lang="en-US"/>
        </a:p>
      </dgm:t>
    </dgm:pt>
    <dgm:pt modelId="{FB66449C-9275-984F-A3F3-55052371A716}" type="sibTrans" cxnId="{77345D43-3A60-B146-A5D5-0D744B8317D4}">
      <dgm:prSet/>
      <dgm:spPr/>
      <dgm:t>
        <a:bodyPr/>
        <a:lstStyle/>
        <a:p>
          <a:endParaRPr lang="en-US"/>
        </a:p>
      </dgm:t>
    </dgm:pt>
    <dgm:pt modelId="{85A25129-D75F-8547-9C34-AB3C73204E9D}">
      <dgm:prSet custT="1"/>
      <dgm:spPr/>
      <dgm:t>
        <a:bodyPr/>
        <a:lstStyle/>
        <a:p>
          <a:pPr rtl="0"/>
          <a:r>
            <a:rPr lang="en-US" sz="1400" dirty="0" smtClean="0"/>
            <a:t>Usually includes one of the other forms of active attack</a:t>
          </a:r>
          <a:endParaRPr lang="en-US" sz="1400" dirty="0"/>
        </a:p>
      </dgm:t>
    </dgm:pt>
    <dgm:pt modelId="{18809EE1-A86D-CF4F-B0CE-9891BBCC5EB7}" type="parTrans" cxnId="{83A57E6C-1020-7642-8FB5-FD7A8F73221C}">
      <dgm:prSet/>
      <dgm:spPr/>
      <dgm:t>
        <a:bodyPr/>
        <a:lstStyle/>
        <a:p>
          <a:endParaRPr lang="en-US"/>
        </a:p>
      </dgm:t>
    </dgm:pt>
    <dgm:pt modelId="{BB8F67A8-EB49-8E4C-855F-5A0354C6E9E1}" type="sibTrans" cxnId="{83A57E6C-1020-7642-8FB5-FD7A8F73221C}">
      <dgm:prSet/>
      <dgm:spPr/>
      <dgm:t>
        <a:bodyPr/>
        <a:lstStyle/>
        <a:p>
          <a:endParaRPr lang="en-US"/>
        </a:p>
      </dgm:t>
    </dgm:pt>
    <dgm:pt modelId="{684654ED-11BD-C940-9C72-F844DFF81F0E}">
      <dgm:prSet/>
      <dgm:spPr>
        <a:gradFill rotWithShape="0">
          <a:gsLst>
            <a:gs pos="24999">
              <a:srgbClr val="335788"/>
            </a:gs>
            <a:gs pos="21300">
              <a:srgbClr val="2B4F82"/>
            </a:gs>
            <a:gs pos="0">
              <a:srgbClr val="002060"/>
            </a:gs>
            <a:gs pos="100000">
              <a:schemeClr val="accent1">
                <a:hueOff val="0"/>
                <a:satOff val="0"/>
                <a:lumOff val="0"/>
                <a:alphaOff val="0"/>
                <a:tint val="50000"/>
                <a:shade val="100000"/>
                <a:satMod val="350000"/>
              </a:schemeClr>
            </a:gs>
          </a:gsLst>
        </a:gradFill>
      </dgm:spPr>
      <dgm:t>
        <a:bodyPr/>
        <a:lstStyle/>
        <a:p>
          <a:pPr rtl="0"/>
          <a:r>
            <a:rPr lang="en-US" dirty="0" smtClean="0">
              <a:effectLst>
                <a:outerShdw blurRad="38100" dist="38100" dir="2700000" algn="tl">
                  <a:srgbClr val="000000">
                    <a:alpha val="43137"/>
                  </a:srgbClr>
                </a:outerShdw>
              </a:effectLst>
            </a:rPr>
            <a:t>Replay</a:t>
          </a:r>
          <a:endParaRPr lang="en-US" dirty="0">
            <a:effectLst>
              <a:outerShdw blurRad="38100" dist="38100" dir="2700000" algn="tl">
                <a:srgbClr val="000000">
                  <a:alpha val="43137"/>
                </a:srgbClr>
              </a:outerShdw>
            </a:effectLst>
          </a:endParaRPr>
        </a:p>
      </dgm:t>
    </dgm:pt>
    <dgm:pt modelId="{3EB481BD-EEE5-894D-986B-49F64ADBCD4B}" type="parTrans" cxnId="{21C33BDF-CACE-0F4D-BB0A-0771A61AF058}">
      <dgm:prSet/>
      <dgm:spPr/>
      <dgm:t>
        <a:bodyPr/>
        <a:lstStyle/>
        <a:p>
          <a:endParaRPr lang="en-US"/>
        </a:p>
      </dgm:t>
    </dgm:pt>
    <dgm:pt modelId="{CE6651BB-25BA-274D-9E08-EC94B1877C65}" type="sibTrans" cxnId="{21C33BDF-CACE-0F4D-BB0A-0771A61AF058}">
      <dgm:prSet/>
      <dgm:spPr/>
      <dgm:t>
        <a:bodyPr/>
        <a:lstStyle/>
        <a:p>
          <a:endParaRPr lang="en-US"/>
        </a:p>
      </dgm:t>
    </dgm:pt>
    <dgm:pt modelId="{F29AC745-5B80-1540-A77A-8EFC6343F5CF}">
      <dgm:prSet custT="1"/>
      <dgm:spPr/>
      <dgm:t>
        <a:bodyPr/>
        <a:lstStyle/>
        <a:p>
          <a:pPr rtl="0"/>
          <a:r>
            <a:rPr lang="en-US" sz="1400" dirty="0" smtClean="0"/>
            <a:t>Involves the passive capture of a data unit and its subsequent retransmission to produce an unauthorized effect</a:t>
          </a:r>
          <a:endParaRPr lang="en-US" sz="1400" dirty="0"/>
        </a:p>
      </dgm:t>
    </dgm:pt>
    <dgm:pt modelId="{E0733D8E-7962-234C-810C-90C4C4DF3E31}" type="parTrans" cxnId="{34439DAA-AACE-1F48-BCD5-A061B0AFD3F8}">
      <dgm:prSet/>
      <dgm:spPr/>
      <dgm:t>
        <a:bodyPr/>
        <a:lstStyle/>
        <a:p>
          <a:endParaRPr lang="en-US"/>
        </a:p>
      </dgm:t>
    </dgm:pt>
    <dgm:pt modelId="{CB541CEA-6765-054F-94D6-EA9035F2DB48}" type="sibTrans" cxnId="{34439DAA-AACE-1F48-BCD5-A061B0AFD3F8}">
      <dgm:prSet/>
      <dgm:spPr/>
      <dgm:t>
        <a:bodyPr/>
        <a:lstStyle/>
        <a:p>
          <a:endParaRPr lang="en-US"/>
        </a:p>
      </dgm:t>
    </dgm:pt>
    <dgm:pt modelId="{08F38FFA-8ADF-244C-B24E-9DC9EBBE1C4A}">
      <dgm:prSet/>
      <dgm:spPr>
        <a:gradFill rotWithShape="0">
          <a:gsLst>
            <a:gs pos="24999">
              <a:srgbClr val="335788"/>
            </a:gs>
            <a:gs pos="21300">
              <a:srgbClr val="2B4F82"/>
            </a:gs>
            <a:gs pos="0">
              <a:srgbClr val="002060"/>
            </a:gs>
            <a:gs pos="100000">
              <a:schemeClr val="accent1">
                <a:hueOff val="0"/>
                <a:satOff val="0"/>
                <a:lumOff val="0"/>
                <a:alphaOff val="0"/>
                <a:tint val="50000"/>
                <a:shade val="100000"/>
                <a:satMod val="350000"/>
              </a:schemeClr>
            </a:gs>
          </a:gsLst>
        </a:gradFill>
      </dgm:spPr>
      <dgm:t>
        <a:bodyPr/>
        <a:lstStyle/>
        <a:p>
          <a:pPr rtl="0"/>
          <a:r>
            <a:rPr lang="en-US" dirty="0" smtClean="0">
              <a:effectLst>
                <a:outerShdw blurRad="38100" dist="38100" dir="2700000" algn="tl">
                  <a:srgbClr val="000000">
                    <a:alpha val="43137"/>
                  </a:srgbClr>
                </a:outerShdw>
              </a:effectLst>
            </a:rPr>
            <a:t>Modification of messages </a:t>
          </a:r>
          <a:endParaRPr lang="en-US" dirty="0">
            <a:effectLst>
              <a:outerShdw blurRad="38100" dist="38100" dir="2700000" algn="tl">
                <a:srgbClr val="000000">
                  <a:alpha val="43137"/>
                </a:srgbClr>
              </a:outerShdw>
            </a:effectLst>
          </a:endParaRPr>
        </a:p>
      </dgm:t>
    </dgm:pt>
    <dgm:pt modelId="{7E87CB23-FAAC-B546-B850-2DB1E9D89BA2}" type="parTrans" cxnId="{16398D4C-26B7-794D-829E-D81E2A24715B}">
      <dgm:prSet/>
      <dgm:spPr/>
      <dgm:t>
        <a:bodyPr/>
        <a:lstStyle/>
        <a:p>
          <a:endParaRPr lang="en-US"/>
        </a:p>
      </dgm:t>
    </dgm:pt>
    <dgm:pt modelId="{EF949317-1634-8C48-A6B0-543CEA09999F}" type="sibTrans" cxnId="{16398D4C-26B7-794D-829E-D81E2A24715B}">
      <dgm:prSet/>
      <dgm:spPr/>
      <dgm:t>
        <a:bodyPr/>
        <a:lstStyle/>
        <a:p>
          <a:endParaRPr lang="en-US"/>
        </a:p>
      </dgm:t>
    </dgm:pt>
    <dgm:pt modelId="{CC1C70FB-85AF-6244-B643-6B95499E6E93}">
      <dgm:prSet custT="1"/>
      <dgm:spPr/>
      <dgm:t>
        <a:bodyPr/>
        <a:lstStyle/>
        <a:p>
          <a:pPr rtl="0"/>
          <a:r>
            <a:rPr lang="en-US" sz="1400" dirty="0" smtClean="0"/>
            <a:t>Some portion of a legitimate message is altered, or messages are delayed or reordered to produce an unauthorized effect</a:t>
          </a:r>
          <a:endParaRPr lang="en-US" sz="1400" dirty="0"/>
        </a:p>
      </dgm:t>
    </dgm:pt>
    <dgm:pt modelId="{DB776C5B-EF5D-6D4B-BB9A-C34BC253264F}" type="parTrans" cxnId="{E32FB86D-8CDD-E441-B7DF-D4CF624D4B95}">
      <dgm:prSet/>
      <dgm:spPr/>
      <dgm:t>
        <a:bodyPr/>
        <a:lstStyle/>
        <a:p>
          <a:endParaRPr lang="en-US"/>
        </a:p>
      </dgm:t>
    </dgm:pt>
    <dgm:pt modelId="{5735F4B0-1362-2E41-9B9D-9009230C3363}" type="sibTrans" cxnId="{E32FB86D-8CDD-E441-B7DF-D4CF624D4B95}">
      <dgm:prSet/>
      <dgm:spPr/>
      <dgm:t>
        <a:bodyPr/>
        <a:lstStyle/>
        <a:p>
          <a:endParaRPr lang="en-US"/>
        </a:p>
      </dgm:t>
    </dgm:pt>
    <dgm:pt modelId="{30ADB79F-CA4C-6F4A-A35A-DE0761546418}">
      <dgm:prSet/>
      <dgm:spPr>
        <a:gradFill rotWithShape="0">
          <a:gsLst>
            <a:gs pos="24999">
              <a:srgbClr val="335788"/>
            </a:gs>
            <a:gs pos="21300">
              <a:srgbClr val="2B4F82"/>
            </a:gs>
            <a:gs pos="0">
              <a:srgbClr val="002060"/>
            </a:gs>
            <a:gs pos="100000">
              <a:schemeClr val="accent1">
                <a:hueOff val="0"/>
                <a:satOff val="0"/>
                <a:lumOff val="0"/>
                <a:alphaOff val="0"/>
                <a:tint val="50000"/>
                <a:shade val="100000"/>
                <a:satMod val="350000"/>
              </a:schemeClr>
            </a:gs>
          </a:gsLst>
        </a:gradFill>
      </dgm:spPr>
      <dgm:t>
        <a:bodyPr/>
        <a:lstStyle/>
        <a:p>
          <a:pPr rtl="0"/>
          <a:r>
            <a:rPr lang="en-US" dirty="0" smtClean="0">
              <a:effectLst>
                <a:outerShdw blurRad="38100" dist="38100" dir="2700000" algn="tl">
                  <a:srgbClr val="000000">
                    <a:alpha val="43137"/>
                  </a:srgbClr>
                </a:outerShdw>
              </a:effectLst>
            </a:rPr>
            <a:t>Denial of service</a:t>
          </a:r>
          <a:endParaRPr lang="en-US" dirty="0">
            <a:effectLst>
              <a:outerShdw blurRad="38100" dist="38100" dir="2700000" algn="tl">
                <a:srgbClr val="000000">
                  <a:alpha val="43137"/>
                </a:srgbClr>
              </a:outerShdw>
            </a:effectLst>
          </a:endParaRPr>
        </a:p>
      </dgm:t>
    </dgm:pt>
    <dgm:pt modelId="{19330D82-32F4-C344-B9C8-258F409B90D0}" type="parTrans" cxnId="{7CF4FD84-92C8-CB47-915C-E5C062209235}">
      <dgm:prSet/>
      <dgm:spPr/>
      <dgm:t>
        <a:bodyPr/>
        <a:lstStyle/>
        <a:p>
          <a:endParaRPr lang="en-US"/>
        </a:p>
      </dgm:t>
    </dgm:pt>
    <dgm:pt modelId="{6D2724A0-2B2E-5D48-B49A-5179AE5B6F9F}" type="sibTrans" cxnId="{7CF4FD84-92C8-CB47-915C-E5C062209235}">
      <dgm:prSet/>
      <dgm:spPr/>
      <dgm:t>
        <a:bodyPr/>
        <a:lstStyle/>
        <a:p>
          <a:endParaRPr lang="en-US"/>
        </a:p>
      </dgm:t>
    </dgm:pt>
    <dgm:pt modelId="{51CBC6AB-F765-0E48-BAB6-3306A69BFB80}">
      <dgm:prSet custT="1"/>
      <dgm:spPr/>
      <dgm:t>
        <a:bodyPr/>
        <a:lstStyle/>
        <a:p>
          <a:pPr rtl="0"/>
          <a:r>
            <a:rPr lang="en-US" sz="1400" dirty="0" smtClean="0"/>
            <a:t>Prevents or inhibits the normal use or management of communications facilities</a:t>
          </a:r>
          <a:endParaRPr lang="en-US" sz="1400" dirty="0"/>
        </a:p>
      </dgm:t>
    </dgm:pt>
    <dgm:pt modelId="{4FB1C887-E474-F149-AF8A-C71581115502}" type="parTrans" cxnId="{D11F5749-0EF5-454B-B549-A77BBA8FC2EE}">
      <dgm:prSet/>
      <dgm:spPr/>
      <dgm:t>
        <a:bodyPr/>
        <a:lstStyle/>
        <a:p>
          <a:endParaRPr lang="en-US"/>
        </a:p>
      </dgm:t>
    </dgm:pt>
    <dgm:pt modelId="{630C2376-8BC4-604A-8CFA-8E02CE2826BE}" type="sibTrans" cxnId="{D11F5749-0EF5-454B-B549-A77BBA8FC2EE}">
      <dgm:prSet/>
      <dgm:spPr/>
      <dgm:t>
        <a:bodyPr/>
        <a:lstStyle/>
        <a:p>
          <a:endParaRPr lang="en-US"/>
        </a:p>
      </dgm:t>
    </dgm:pt>
    <dgm:pt modelId="{E5A23CB2-A4A0-DF49-9E42-3BBF47D1B5A0}" type="pres">
      <dgm:prSet presAssocID="{8A23DCF8-72E3-144A-A633-71F28C732000}" presName="Name0" presStyleCnt="0">
        <dgm:presLayoutVars>
          <dgm:dir/>
          <dgm:animLvl val="lvl"/>
          <dgm:resizeHandles val="exact"/>
        </dgm:presLayoutVars>
      </dgm:prSet>
      <dgm:spPr/>
      <dgm:t>
        <a:bodyPr/>
        <a:lstStyle/>
        <a:p>
          <a:endParaRPr lang="en-US"/>
        </a:p>
      </dgm:t>
    </dgm:pt>
    <dgm:pt modelId="{71B9D93E-FAA9-414C-B8E8-FBBB7988FD16}" type="pres">
      <dgm:prSet presAssocID="{6B08B88F-A009-1948-9A73-AB7494904C9E}" presName="linNode" presStyleCnt="0"/>
      <dgm:spPr/>
    </dgm:pt>
    <dgm:pt modelId="{44488AAB-A78F-8047-B4DF-837F0C5AD89D}" type="pres">
      <dgm:prSet presAssocID="{6B08B88F-A009-1948-9A73-AB7494904C9E}" presName="parentText" presStyleLbl="node1" presStyleIdx="0" presStyleCnt="4">
        <dgm:presLayoutVars>
          <dgm:chMax val="1"/>
          <dgm:bulletEnabled val="1"/>
        </dgm:presLayoutVars>
      </dgm:prSet>
      <dgm:spPr/>
      <dgm:t>
        <a:bodyPr/>
        <a:lstStyle/>
        <a:p>
          <a:endParaRPr lang="en-US"/>
        </a:p>
      </dgm:t>
    </dgm:pt>
    <dgm:pt modelId="{AA6F287F-54BE-A94E-BE50-7A86606A3A77}" type="pres">
      <dgm:prSet presAssocID="{6B08B88F-A009-1948-9A73-AB7494904C9E}" presName="descendantText" presStyleLbl="alignAccFollowNode1" presStyleIdx="0" presStyleCnt="4">
        <dgm:presLayoutVars>
          <dgm:bulletEnabled val="1"/>
        </dgm:presLayoutVars>
      </dgm:prSet>
      <dgm:spPr/>
      <dgm:t>
        <a:bodyPr/>
        <a:lstStyle/>
        <a:p>
          <a:endParaRPr lang="en-US"/>
        </a:p>
      </dgm:t>
    </dgm:pt>
    <dgm:pt modelId="{4F7C0ABC-23B8-3049-98D3-D0761945FFB7}" type="pres">
      <dgm:prSet presAssocID="{4F397F3A-444F-734E-BDEE-61A6DF37E628}" presName="sp" presStyleCnt="0"/>
      <dgm:spPr/>
    </dgm:pt>
    <dgm:pt modelId="{6345C142-429E-F84C-A676-C061FB483709}" type="pres">
      <dgm:prSet presAssocID="{684654ED-11BD-C940-9C72-F844DFF81F0E}" presName="linNode" presStyleCnt="0"/>
      <dgm:spPr/>
    </dgm:pt>
    <dgm:pt modelId="{0E6340F7-C0A4-1F48-82F3-FF986F32634E}" type="pres">
      <dgm:prSet presAssocID="{684654ED-11BD-C940-9C72-F844DFF81F0E}" presName="parentText" presStyleLbl="node1" presStyleIdx="1" presStyleCnt="4">
        <dgm:presLayoutVars>
          <dgm:chMax val="1"/>
          <dgm:bulletEnabled val="1"/>
        </dgm:presLayoutVars>
      </dgm:prSet>
      <dgm:spPr/>
      <dgm:t>
        <a:bodyPr/>
        <a:lstStyle/>
        <a:p>
          <a:endParaRPr lang="en-US"/>
        </a:p>
      </dgm:t>
    </dgm:pt>
    <dgm:pt modelId="{E9892E3E-9DF2-BD4B-A6CD-F416208DABBC}" type="pres">
      <dgm:prSet presAssocID="{684654ED-11BD-C940-9C72-F844DFF81F0E}" presName="descendantText" presStyleLbl="alignAccFollowNode1" presStyleIdx="1" presStyleCnt="4">
        <dgm:presLayoutVars>
          <dgm:bulletEnabled val="1"/>
        </dgm:presLayoutVars>
      </dgm:prSet>
      <dgm:spPr/>
      <dgm:t>
        <a:bodyPr/>
        <a:lstStyle/>
        <a:p>
          <a:endParaRPr lang="en-US"/>
        </a:p>
      </dgm:t>
    </dgm:pt>
    <dgm:pt modelId="{579319DA-FCDA-4D45-B509-8207E13003A1}" type="pres">
      <dgm:prSet presAssocID="{CE6651BB-25BA-274D-9E08-EC94B1877C65}" presName="sp" presStyleCnt="0"/>
      <dgm:spPr/>
    </dgm:pt>
    <dgm:pt modelId="{A505A33B-B8BE-CE41-84D2-939A4BC6EBEA}" type="pres">
      <dgm:prSet presAssocID="{08F38FFA-8ADF-244C-B24E-9DC9EBBE1C4A}" presName="linNode" presStyleCnt="0"/>
      <dgm:spPr/>
    </dgm:pt>
    <dgm:pt modelId="{2CDB3922-7DE2-9442-911D-A27BD9574D07}" type="pres">
      <dgm:prSet presAssocID="{08F38FFA-8ADF-244C-B24E-9DC9EBBE1C4A}" presName="parentText" presStyleLbl="node1" presStyleIdx="2" presStyleCnt="4">
        <dgm:presLayoutVars>
          <dgm:chMax val="1"/>
          <dgm:bulletEnabled val="1"/>
        </dgm:presLayoutVars>
      </dgm:prSet>
      <dgm:spPr/>
      <dgm:t>
        <a:bodyPr/>
        <a:lstStyle/>
        <a:p>
          <a:endParaRPr lang="en-US"/>
        </a:p>
      </dgm:t>
    </dgm:pt>
    <dgm:pt modelId="{9EB773CD-5155-AE49-A39A-DB646F837512}" type="pres">
      <dgm:prSet presAssocID="{08F38FFA-8ADF-244C-B24E-9DC9EBBE1C4A}" presName="descendantText" presStyleLbl="alignAccFollowNode1" presStyleIdx="2" presStyleCnt="4">
        <dgm:presLayoutVars>
          <dgm:bulletEnabled val="1"/>
        </dgm:presLayoutVars>
      </dgm:prSet>
      <dgm:spPr/>
      <dgm:t>
        <a:bodyPr/>
        <a:lstStyle/>
        <a:p>
          <a:endParaRPr lang="en-US"/>
        </a:p>
      </dgm:t>
    </dgm:pt>
    <dgm:pt modelId="{56ED33A7-3B1B-1949-A021-EBC6A625EA93}" type="pres">
      <dgm:prSet presAssocID="{EF949317-1634-8C48-A6B0-543CEA09999F}" presName="sp" presStyleCnt="0"/>
      <dgm:spPr/>
    </dgm:pt>
    <dgm:pt modelId="{950DC070-145A-CE41-B596-BBE10477CBEA}" type="pres">
      <dgm:prSet presAssocID="{30ADB79F-CA4C-6F4A-A35A-DE0761546418}" presName="linNode" presStyleCnt="0"/>
      <dgm:spPr/>
    </dgm:pt>
    <dgm:pt modelId="{4060CB25-2046-3047-B345-AC66DC2A7D59}" type="pres">
      <dgm:prSet presAssocID="{30ADB79F-CA4C-6F4A-A35A-DE0761546418}" presName="parentText" presStyleLbl="node1" presStyleIdx="3" presStyleCnt="4">
        <dgm:presLayoutVars>
          <dgm:chMax val="1"/>
          <dgm:bulletEnabled val="1"/>
        </dgm:presLayoutVars>
      </dgm:prSet>
      <dgm:spPr/>
      <dgm:t>
        <a:bodyPr/>
        <a:lstStyle/>
        <a:p>
          <a:endParaRPr lang="en-US"/>
        </a:p>
      </dgm:t>
    </dgm:pt>
    <dgm:pt modelId="{AF865629-E949-B24E-AF0F-CDFF322825BD}" type="pres">
      <dgm:prSet presAssocID="{30ADB79F-CA4C-6F4A-A35A-DE0761546418}" presName="descendantText" presStyleLbl="alignAccFollowNode1" presStyleIdx="3" presStyleCnt="4">
        <dgm:presLayoutVars>
          <dgm:bulletEnabled val="1"/>
        </dgm:presLayoutVars>
      </dgm:prSet>
      <dgm:spPr/>
      <dgm:t>
        <a:bodyPr/>
        <a:lstStyle/>
        <a:p>
          <a:endParaRPr lang="en-US"/>
        </a:p>
      </dgm:t>
    </dgm:pt>
  </dgm:ptLst>
  <dgm:cxnLst>
    <dgm:cxn modelId="{D82CA145-A2E3-694F-8DA8-9F347C5A584E}" type="presOf" srcId="{F29AC745-5B80-1540-A77A-8EFC6343F5CF}" destId="{E9892E3E-9DF2-BD4B-A6CD-F416208DABBC}" srcOrd="0" destOrd="0" presId="urn:microsoft.com/office/officeart/2005/8/layout/vList5"/>
    <dgm:cxn modelId="{5119D51F-728E-F44A-A583-B918C5A307D4}" type="presOf" srcId="{8A23DCF8-72E3-144A-A633-71F28C732000}" destId="{E5A23CB2-A4A0-DF49-9E42-3BBF47D1B5A0}" srcOrd="0" destOrd="0" presId="urn:microsoft.com/office/officeart/2005/8/layout/vList5"/>
    <dgm:cxn modelId="{E32FB86D-8CDD-E441-B7DF-D4CF624D4B95}" srcId="{08F38FFA-8ADF-244C-B24E-9DC9EBBE1C4A}" destId="{CC1C70FB-85AF-6244-B643-6B95499E6E93}" srcOrd="0" destOrd="0" parTransId="{DB776C5B-EF5D-6D4B-BB9A-C34BC253264F}" sibTransId="{5735F4B0-1362-2E41-9B9D-9009230C3363}"/>
    <dgm:cxn modelId="{411D9971-F50C-EA49-99F7-8DAD5C7BAF68}" type="presOf" srcId="{30ADB79F-CA4C-6F4A-A35A-DE0761546418}" destId="{4060CB25-2046-3047-B345-AC66DC2A7D59}" srcOrd="0" destOrd="0" presId="urn:microsoft.com/office/officeart/2005/8/layout/vList5"/>
    <dgm:cxn modelId="{34439DAA-AACE-1F48-BCD5-A061B0AFD3F8}" srcId="{684654ED-11BD-C940-9C72-F844DFF81F0E}" destId="{F29AC745-5B80-1540-A77A-8EFC6343F5CF}" srcOrd="0" destOrd="0" parTransId="{E0733D8E-7962-234C-810C-90C4C4DF3E31}" sibTransId="{CB541CEA-6765-054F-94D6-EA9035F2DB48}"/>
    <dgm:cxn modelId="{862E9881-04D2-1549-831C-5C2E7FDCAF96}" type="presOf" srcId="{CC1C70FB-85AF-6244-B643-6B95499E6E93}" destId="{9EB773CD-5155-AE49-A39A-DB646F837512}" srcOrd="0" destOrd="0" presId="urn:microsoft.com/office/officeart/2005/8/layout/vList5"/>
    <dgm:cxn modelId="{2ED8735D-059E-A440-8ED3-666BEB46165C}" type="presOf" srcId="{6B08B88F-A009-1948-9A73-AB7494904C9E}" destId="{44488AAB-A78F-8047-B4DF-837F0C5AD89D}" srcOrd="0" destOrd="0" presId="urn:microsoft.com/office/officeart/2005/8/layout/vList5"/>
    <dgm:cxn modelId="{16398D4C-26B7-794D-829E-D81E2A24715B}" srcId="{8A23DCF8-72E3-144A-A633-71F28C732000}" destId="{08F38FFA-8ADF-244C-B24E-9DC9EBBE1C4A}" srcOrd="2" destOrd="0" parTransId="{7E87CB23-FAAC-B546-B850-2DB1E9D89BA2}" sibTransId="{EF949317-1634-8C48-A6B0-543CEA09999F}"/>
    <dgm:cxn modelId="{21C33BDF-CACE-0F4D-BB0A-0771A61AF058}" srcId="{8A23DCF8-72E3-144A-A633-71F28C732000}" destId="{684654ED-11BD-C940-9C72-F844DFF81F0E}" srcOrd="1" destOrd="0" parTransId="{3EB481BD-EEE5-894D-986B-49F64ADBCD4B}" sibTransId="{CE6651BB-25BA-274D-9E08-EC94B1877C65}"/>
    <dgm:cxn modelId="{1D749D12-4B04-A440-9661-EEA1A922595F}" type="presOf" srcId="{51CBC6AB-F765-0E48-BAB6-3306A69BFB80}" destId="{AF865629-E949-B24E-AF0F-CDFF322825BD}" srcOrd="0" destOrd="0" presId="urn:microsoft.com/office/officeart/2005/8/layout/vList5"/>
    <dgm:cxn modelId="{83A57E6C-1020-7642-8FB5-FD7A8F73221C}" srcId="{6B08B88F-A009-1948-9A73-AB7494904C9E}" destId="{85A25129-D75F-8547-9C34-AB3C73204E9D}" srcOrd="1" destOrd="0" parTransId="{18809EE1-A86D-CF4F-B0CE-9891BBCC5EB7}" sibTransId="{BB8F67A8-EB49-8E4C-855F-5A0354C6E9E1}"/>
    <dgm:cxn modelId="{D11F5749-0EF5-454B-B549-A77BBA8FC2EE}" srcId="{30ADB79F-CA4C-6F4A-A35A-DE0761546418}" destId="{51CBC6AB-F765-0E48-BAB6-3306A69BFB80}" srcOrd="0" destOrd="0" parTransId="{4FB1C887-E474-F149-AF8A-C71581115502}" sibTransId="{630C2376-8BC4-604A-8CFA-8E02CE2826BE}"/>
    <dgm:cxn modelId="{BCB84A2D-559B-C24F-AB0C-B91D6622BE68}" srcId="{8A23DCF8-72E3-144A-A633-71F28C732000}" destId="{6B08B88F-A009-1948-9A73-AB7494904C9E}" srcOrd="0" destOrd="0" parTransId="{BABD4BF5-0E42-354D-A9E1-85E860D66F46}" sibTransId="{4F397F3A-444F-734E-BDEE-61A6DF37E628}"/>
    <dgm:cxn modelId="{436B4A1E-20D9-3B43-BC32-A45D09F45486}" type="presOf" srcId="{08F38FFA-8ADF-244C-B24E-9DC9EBBE1C4A}" destId="{2CDB3922-7DE2-9442-911D-A27BD9574D07}" srcOrd="0" destOrd="0" presId="urn:microsoft.com/office/officeart/2005/8/layout/vList5"/>
    <dgm:cxn modelId="{B48477C2-A6A0-8647-BCA5-EB3291B8EC62}" type="presOf" srcId="{E9FDC65B-0D60-1F4F-B97F-0EA7C0235755}" destId="{AA6F287F-54BE-A94E-BE50-7A86606A3A77}" srcOrd="0" destOrd="0" presId="urn:microsoft.com/office/officeart/2005/8/layout/vList5"/>
    <dgm:cxn modelId="{0838DE41-FF38-B04D-B0AC-F4CD22412947}" type="presOf" srcId="{85A25129-D75F-8547-9C34-AB3C73204E9D}" destId="{AA6F287F-54BE-A94E-BE50-7A86606A3A77}" srcOrd="0" destOrd="1" presId="urn:microsoft.com/office/officeart/2005/8/layout/vList5"/>
    <dgm:cxn modelId="{77345D43-3A60-B146-A5D5-0D744B8317D4}" srcId="{6B08B88F-A009-1948-9A73-AB7494904C9E}" destId="{E9FDC65B-0D60-1F4F-B97F-0EA7C0235755}" srcOrd="0" destOrd="0" parTransId="{C4EB62D4-2F13-3D4A-A46E-576FFAFFC107}" sibTransId="{FB66449C-9275-984F-A3F3-55052371A716}"/>
    <dgm:cxn modelId="{7CF4FD84-92C8-CB47-915C-E5C062209235}" srcId="{8A23DCF8-72E3-144A-A633-71F28C732000}" destId="{30ADB79F-CA4C-6F4A-A35A-DE0761546418}" srcOrd="3" destOrd="0" parTransId="{19330D82-32F4-C344-B9C8-258F409B90D0}" sibTransId="{6D2724A0-2B2E-5D48-B49A-5179AE5B6F9F}"/>
    <dgm:cxn modelId="{CB8A5855-FBA5-8242-B066-73017C3F2C66}" type="presOf" srcId="{684654ED-11BD-C940-9C72-F844DFF81F0E}" destId="{0E6340F7-C0A4-1F48-82F3-FF986F32634E}" srcOrd="0" destOrd="0" presId="urn:microsoft.com/office/officeart/2005/8/layout/vList5"/>
    <dgm:cxn modelId="{5E47184A-46BB-4E44-A031-13467F0417A0}" type="presParOf" srcId="{E5A23CB2-A4A0-DF49-9E42-3BBF47D1B5A0}" destId="{71B9D93E-FAA9-414C-B8E8-FBBB7988FD16}" srcOrd="0" destOrd="0" presId="urn:microsoft.com/office/officeart/2005/8/layout/vList5"/>
    <dgm:cxn modelId="{9A63D692-1BB2-9D4B-9321-F5D9B26BC28A}" type="presParOf" srcId="{71B9D93E-FAA9-414C-B8E8-FBBB7988FD16}" destId="{44488AAB-A78F-8047-B4DF-837F0C5AD89D}" srcOrd="0" destOrd="0" presId="urn:microsoft.com/office/officeart/2005/8/layout/vList5"/>
    <dgm:cxn modelId="{FF0FAA94-476A-D648-B5D4-3D7AB43012D4}" type="presParOf" srcId="{71B9D93E-FAA9-414C-B8E8-FBBB7988FD16}" destId="{AA6F287F-54BE-A94E-BE50-7A86606A3A77}" srcOrd="1" destOrd="0" presId="urn:microsoft.com/office/officeart/2005/8/layout/vList5"/>
    <dgm:cxn modelId="{D4813CA4-C04A-D944-954F-033337FA52D3}" type="presParOf" srcId="{E5A23CB2-A4A0-DF49-9E42-3BBF47D1B5A0}" destId="{4F7C0ABC-23B8-3049-98D3-D0761945FFB7}" srcOrd="1" destOrd="0" presId="urn:microsoft.com/office/officeart/2005/8/layout/vList5"/>
    <dgm:cxn modelId="{974FE9F6-2065-B048-BB3F-DB55B5C94C68}" type="presParOf" srcId="{E5A23CB2-A4A0-DF49-9E42-3BBF47D1B5A0}" destId="{6345C142-429E-F84C-A676-C061FB483709}" srcOrd="2" destOrd="0" presId="urn:microsoft.com/office/officeart/2005/8/layout/vList5"/>
    <dgm:cxn modelId="{BB61B8E2-D87C-C147-959D-55FA5F50E7A7}" type="presParOf" srcId="{6345C142-429E-F84C-A676-C061FB483709}" destId="{0E6340F7-C0A4-1F48-82F3-FF986F32634E}" srcOrd="0" destOrd="0" presId="urn:microsoft.com/office/officeart/2005/8/layout/vList5"/>
    <dgm:cxn modelId="{574F6899-3CB5-6444-995E-D0F17593E2FB}" type="presParOf" srcId="{6345C142-429E-F84C-A676-C061FB483709}" destId="{E9892E3E-9DF2-BD4B-A6CD-F416208DABBC}" srcOrd="1" destOrd="0" presId="urn:microsoft.com/office/officeart/2005/8/layout/vList5"/>
    <dgm:cxn modelId="{78F7DE80-2065-6A46-BB5E-81BD2C0C5F77}" type="presParOf" srcId="{E5A23CB2-A4A0-DF49-9E42-3BBF47D1B5A0}" destId="{579319DA-FCDA-4D45-B509-8207E13003A1}" srcOrd="3" destOrd="0" presId="urn:microsoft.com/office/officeart/2005/8/layout/vList5"/>
    <dgm:cxn modelId="{6327400D-9B23-F648-9B75-3C8BB16ECEBA}" type="presParOf" srcId="{E5A23CB2-A4A0-DF49-9E42-3BBF47D1B5A0}" destId="{A505A33B-B8BE-CE41-84D2-939A4BC6EBEA}" srcOrd="4" destOrd="0" presId="urn:microsoft.com/office/officeart/2005/8/layout/vList5"/>
    <dgm:cxn modelId="{FB9F14DB-1D7D-F04F-97DA-4937BB3C1EC7}" type="presParOf" srcId="{A505A33B-B8BE-CE41-84D2-939A4BC6EBEA}" destId="{2CDB3922-7DE2-9442-911D-A27BD9574D07}" srcOrd="0" destOrd="0" presId="urn:microsoft.com/office/officeart/2005/8/layout/vList5"/>
    <dgm:cxn modelId="{36D9CDE4-5F83-DE4A-BDE2-DB9E6E089782}" type="presParOf" srcId="{A505A33B-B8BE-CE41-84D2-939A4BC6EBEA}" destId="{9EB773CD-5155-AE49-A39A-DB646F837512}" srcOrd="1" destOrd="0" presId="urn:microsoft.com/office/officeart/2005/8/layout/vList5"/>
    <dgm:cxn modelId="{4541F785-3779-0A40-AC0B-475D0AF7083E}" type="presParOf" srcId="{E5A23CB2-A4A0-DF49-9E42-3BBF47D1B5A0}" destId="{56ED33A7-3B1B-1949-A021-EBC6A625EA93}" srcOrd="5" destOrd="0" presId="urn:microsoft.com/office/officeart/2005/8/layout/vList5"/>
    <dgm:cxn modelId="{8422EA84-691A-9545-BD55-EAC1EA8C3F97}" type="presParOf" srcId="{E5A23CB2-A4A0-DF49-9E42-3BBF47D1B5A0}" destId="{950DC070-145A-CE41-B596-BBE10477CBEA}" srcOrd="6" destOrd="0" presId="urn:microsoft.com/office/officeart/2005/8/layout/vList5"/>
    <dgm:cxn modelId="{93CC3C52-DBFE-7D41-9EBC-8F4110B5EC1A}" type="presParOf" srcId="{950DC070-145A-CE41-B596-BBE10477CBEA}" destId="{4060CB25-2046-3047-B345-AC66DC2A7D59}" srcOrd="0" destOrd="0" presId="urn:microsoft.com/office/officeart/2005/8/layout/vList5"/>
    <dgm:cxn modelId="{39C98B0B-2AD9-8E4C-9F32-F1B4D4363E4C}" type="presParOf" srcId="{950DC070-145A-CE41-B596-BBE10477CBEA}" destId="{AF865629-E949-B24E-AF0F-CDFF322825B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01539A-5051-EC48-8A82-834F18ADEDDB}"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6AF6D1B2-990C-DE42-8049-D062E5F41D23}">
      <dgm:prSet phldrT="[Text]"/>
      <dgm:spPr>
        <a:solidFill>
          <a:schemeClr val="tx2">
            <a:lumMod val="60000"/>
            <a:lumOff val="40000"/>
          </a:schemeClr>
        </a:solidFill>
      </dgm:spPr>
      <dgm:t>
        <a:bodyPr/>
        <a:lstStyle/>
        <a:p>
          <a:r>
            <a:rPr lang="en-US" dirty="0" smtClean="0"/>
            <a:t>Two specific authentication services are defined in  X.800:</a:t>
          </a:r>
          <a:endParaRPr lang="en-US" dirty="0"/>
        </a:p>
      </dgm:t>
    </dgm:pt>
    <dgm:pt modelId="{05049BDB-EC85-DF4A-9B1D-4A9164DE2742}" type="parTrans" cxnId="{179A0A0E-245F-5C42-9FEE-FB0CC790B3D4}">
      <dgm:prSet/>
      <dgm:spPr/>
      <dgm:t>
        <a:bodyPr/>
        <a:lstStyle/>
        <a:p>
          <a:endParaRPr lang="en-US"/>
        </a:p>
      </dgm:t>
    </dgm:pt>
    <dgm:pt modelId="{5CDDC435-BA27-0F4A-9BED-95F4A32C7E4A}" type="sibTrans" cxnId="{179A0A0E-245F-5C42-9FEE-FB0CC790B3D4}">
      <dgm:prSet/>
      <dgm:spPr/>
      <dgm:t>
        <a:bodyPr/>
        <a:lstStyle/>
        <a:p>
          <a:endParaRPr lang="en-US"/>
        </a:p>
      </dgm:t>
    </dgm:pt>
    <dgm:pt modelId="{A69C24B3-FE79-5F4F-B491-8B287CD690F0}">
      <dgm:prSet/>
      <dgm:spPr/>
      <dgm:t>
        <a:bodyPr/>
        <a:lstStyle/>
        <a:p>
          <a:r>
            <a:rPr lang="en-US" smtClean="0"/>
            <a:t>Peer entity authentication</a:t>
          </a:r>
          <a:endParaRPr lang="en-US" dirty="0" smtClean="0"/>
        </a:p>
      </dgm:t>
    </dgm:pt>
    <dgm:pt modelId="{5FB57DA3-06CE-F645-8D08-1F754FAD6785}" type="parTrans" cxnId="{39499BB2-4AC9-7D4F-B79C-88588D17A0BA}">
      <dgm:prSet/>
      <dgm:spPr/>
      <dgm:t>
        <a:bodyPr/>
        <a:lstStyle/>
        <a:p>
          <a:endParaRPr lang="en-US"/>
        </a:p>
      </dgm:t>
    </dgm:pt>
    <dgm:pt modelId="{20C83FF1-7EAA-D44E-9582-1F2A9FFBA55F}" type="sibTrans" cxnId="{39499BB2-4AC9-7D4F-B79C-88588D17A0BA}">
      <dgm:prSet/>
      <dgm:spPr/>
      <dgm:t>
        <a:bodyPr/>
        <a:lstStyle/>
        <a:p>
          <a:endParaRPr lang="en-US"/>
        </a:p>
      </dgm:t>
    </dgm:pt>
    <dgm:pt modelId="{5F3454E3-C413-724A-AD0A-DA53D7DE7FFA}">
      <dgm:prSet/>
      <dgm:spPr/>
      <dgm:t>
        <a:bodyPr/>
        <a:lstStyle/>
        <a:p>
          <a:r>
            <a:rPr lang="en-US" smtClean="0"/>
            <a:t>Data origin authentication</a:t>
          </a:r>
          <a:endParaRPr lang="en-US" dirty="0"/>
        </a:p>
      </dgm:t>
    </dgm:pt>
    <dgm:pt modelId="{92C32A11-DCC9-9543-B2B4-98D06438A3CE}" type="parTrans" cxnId="{5076565F-986E-AE42-A4C6-A6887D34D477}">
      <dgm:prSet/>
      <dgm:spPr/>
      <dgm:t>
        <a:bodyPr/>
        <a:lstStyle/>
        <a:p>
          <a:endParaRPr lang="en-US"/>
        </a:p>
      </dgm:t>
    </dgm:pt>
    <dgm:pt modelId="{077164CC-5AC7-6544-BF6C-61F302B85BC5}" type="sibTrans" cxnId="{5076565F-986E-AE42-A4C6-A6887D34D477}">
      <dgm:prSet/>
      <dgm:spPr/>
      <dgm:t>
        <a:bodyPr/>
        <a:lstStyle/>
        <a:p>
          <a:endParaRPr lang="en-US"/>
        </a:p>
      </dgm:t>
    </dgm:pt>
    <dgm:pt modelId="{51CFFA34-E468-444D-8882-D5194AFA75F6}" type="pres">
      <dgm:prSet presAssocID="{5E01539A-5051-EC48-8A82-834F18ADEDDB}" presName="Name0" presStyleCnt="0">
        <dgm:presLayoutVars>
          <dgm:dir/>
          <dgm:animLvl val="lvl"/>
          <dgm:resizeHandles val="exact"/>
        </dgm:presLayoutVars>
      </dgm:prSet>
      <dgm:spPr/>
      <dgm:t>
        <a:bodyPr/>
        <a:lstStyle/>
        <a:p>
          <a:endParaRPr lang="en-US"/>
        </a:p>
      </dgm:t>
    </dgm:pt>
    <dgm:pt modelId="{227B33C8-49AD-2949-81AD-91D832F97EF7}" type="pres">
      <dgm:prSet presAssocID="{6AF6D1B2-990C-DE42-8049-D062E5F41D23}" presName="composite" presStyleCnt="0"/>
      <dgm:spPr/>
    </dgm:pt>
    <dgm:pt modelId="{1A63D57E-BD21-BD4F-AD59-FF51C76AFE55}" type="pres">
      <dgm:prSet presAssocID="{6AF6D1B2-990C-DE42-8049-D062E5F41D23}" presName="parTx" presStyleLbl="alignNode1" presStyleIdx="0" presStyleCnt="1">
        <dgm:presLayoutVars>
          <dgm:chMax val="0"/>
          <dgm:chPref val="0"/>
          <dgm:bulletEnabled val="1"/>
        </dgm:presLayoutVars>
      </dgm:prSet>
      <dgm:spPr/>
      <dgm:t>
        <a:bodyPr/>
        <a:lstStyle/>
        <a:p>
          <a:endParaRPr lang="en-US"/>
        </a:p>
      </dgm:t>
    </dgm:pt>
    <dgm:pt modelId="{0327DD84-63DC-3D4B-88CB-97969678C59D}" type="pres">
      <dgm:prSet presAssocID="{6AF6D1B2-990C-DE42-8049-D062E5F41D23}" presName="desTx" presStyleLbl="alignAccFollowNode1" presStyleIdx="0" presStyleCnt="1">
        <dgm:presLayoutVars>
          <dgm:bulletEnabled val="1"/>
        </dgm:presLayoutVars>
      </dgm:prSet>
      <dgm:spPr/>
      <dgm:t>
        <a:bodyPr/>
        <a:lstStyle/>
        <a:p>
          <a:endParaRPr lang="en-US"/>
        </a:p>
      </dgm:t>
    </dgm:pt>
  </dgm:ptLst>
  <dgm:cxnLst>
    <dgm:cxn modelId="{179A0A0E-245F-5C42-9FEE-FB0CC790B3D4}" srcId="{5E01539A-5051-EC48-8A82-834F18ADEDDB}" destId="{6AF6D1B2-990C-DE42-8049-D062E5F41D23}" srcOrd="0" destOrd="0" parTransId="{05049BDB-EC85-DF4A-9B1D-4A9164DE2742}" sibTransId="{5CDDC435-BA27-0F4A-9BED-95F4A32C7E4A}"/>
    <dgm:cxn modelId="{39499BB2-4AC9-7D4F-B79C-88588D17A0BA}" srcId="{6AF6D1B2-990C-DE42-8049-D062E5F41D23}" destId="{A69C24B3-FE79-5F4F-B491-8B287CD690F0}" srcOrd="0" destOrd="0" parTransId="{5FB57DA3-06CE-F645-8D08-1F754FAD6785}" sibTransId="{20C83FF1-7EAA-D44E-9582-1F2A9FFBA55F}"/>
    <dgm:cxn modelId="{87DCC65C-4789-D041-AFD2-07289AD75B0E}" type="presOf" srcId="{5E01539A-5051-EC48-8A82-834F18ADEDDB}" destId="{51CFFA34-E468-444D-8882-D5194AFA75F6}" srcOrd="0" destOrd="0" presId="urn:microsoft.com/office/officeart/2005/8/layout/hList1"/>
    <dgm:cxn modelId="{BCDEFF7C-0E1E-DD4D-B094-7311F3FD32EC}" type="presOf" srcId="{5F3454E3-C413-724A-AD0A-DA53D7DE7FFA}" destId="{0327DD84-63DC-3D4B-88CB-97969678C59D}" srcOrd="0" destOrd="1" presId="urn:microsoft.com/office/officeart/2005/8/layout/hList1"/>
    <dgm:cxn modelId="{DE0370FE-BB5C-A845-99E6-07C25EC285F2}" type="presOf" srcId="{A69C24B3-FE79-5F4F-B491-8B287CD690F0}" destId="{0327DD84-63DC-3D4B-88CB-97969678C59D}" srcOrd="0" destOrd="0" presId="urn:microsoft.com/office/officeart/2005/8/layout/hList1"/>
    <dgm:cxn modelId="{5076565F-986E-AE42-A4C6-A6887D34D477}" srcId="{6AF6D1B2-990C-DE42-8049-D062E5F41D23}" destId="{5F3454E3-C413-724A-AD0A-DA53D7DE7FFA}" srcOrd="1" destOrd="0" parTransId="{92C32A11-DCC9-9543-B2B4-98D06438A3CE}" sibTransId="{077164CC-5AC7-6544-BF6C-61F302B85BC5}"/>
    <dgm:cxn modelId="{7FFF68F1-FC95-3F45-9199-B9297C69EFA1}" type="presOf" srcId="{6AF6D1B2-990C-DE42-8049-D062E5F41D23}" destId="{1A63D57E-BD21-BD4F-AD59-FF51C76AFE55}" srcOrd="0" destOrd="0" presId="urn:microsoft.com/office/officeart/2005/8/layout/hList1"/>
    <dgm:cxn modelId="{1B9A2C86-5717-A24A-BC08-B58F730E6129}" type="presParOf" srcId="{51CFFA34-E468-444D-8882-D5194AFA75F6}" destId="{227B33C8-49AD-2949-81AD-91D832F97EF7}" srcOrd="0" destOrd="0" presId="urn:microsoft.com/office/officeart/2005/8/layout/hList1"/>
    <dgm:cxn modelId="{19472D21-5BEE-0149-8BA1-0AE74C2118C8}" type="presParOf" srcId="{227B33C8-49AD-2949-81AD-91D832F97EF7}" destId="{1A63D57E-BD21-BD4F-AD59-FF51C76AFE55}" srcOrd="0" destOrd="0" presId="urn:microsoft.com/office/officeart/2005/8/layout/hList1"/>
    <dgm:cxn modelId="{89A5EF15-0875-6B45-8270-F6C72F734003}" type="presParOf" srcId="{227B33C8-49AD-2949-81AD-91D832F97EF7}" destId="{0327DD84-63DC-3D4B-88CB-97969678C59D}" srcOrd="1" destOrd="0" presId="urn:microsoft.com/office/officeart/2005/8/layout/hList1"/>
  </dgm:cxnLst>
  <dgm:bg/>
  <dgm:whole>
    <a:ln w="22225">
      <a:solidFill>
        <a:schemeClr val="accent1">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40BB69-795F-DC44-9039-EFE386C8DA42}"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n-US"/>
        </a:p>
      </dgm:t>
    </dgm:pt>
    <dgm:pt modelId="{78604162-7F55-C047-BE94-13ED11E97062}">
      <dgm:prSet/>
      <dgm:spPr/>
      <dgm:t>
        <a:bodyPr/>
        <a:lstStyle/>
        <a:p>
          <a:pPr rtl="0"/>
          <a:r>
            <a:rPr lang="en-US" dirty="0" smtClean="0"/>
            <a:t>Can apply to a stream of messages, a single message, or selected fields within a message</a:t>
          </a:r>
          <a:endParaRPr lang="en-US" dirty="0"/>
        </a:p>
      </dgm:t>
    </dgm:pt>
    <dgm:pt modelId="{633A7DFD-9686-A442-916C-11E66333C626}" type="parTrans" cxnId="{F269C7C7-02E8-7144-85BC-5A10F1C0EBED}">
      <dgm:prSet/>
      <dgm:spPr/>
      <dgm:t>
        <a:bodyPr/>
        <a:lstStyle/>
        <a:p>
          <a:endParaRPr lang="en-US"/>
        </a:p>
      </dgm:t>
    </dgm:pt>
    <dgm:pt modelId="{DA04DC4C-5D65-2448-AC1C-B6B53BDD2F97}" type="sibTrans" cxnId="{F269C7C7-02E8-7144-85BC-5A10F1C0EBED}">
      <dgm:prSet/>
      <dgm:spPr/>
      <dgm:t>
        <a:bodyPr/>
        <a:lstStyle/>
        <a:p>
          <a:endParaRPr lang="en-US"/>
        </a:p>
      </dgm:t>
    </dgm:pt>
    <dgm:pt modelId="{EACD3E88-C1DE-AD4D-ABD5-C72E5F9F6EF2}">
      <dgm:prSet/>
      <dgm:spPr/>
      <dgm:t>
        <a:bodyPr/>
        <a:lstStyle/>
        <a:p>
          <a:pPr rtl="0"/>
          <a:r>
            <a:rPr lang="en-US" dirty="0" smtClean="0"/>
            <a:t>Connection-oriented integrity service, one that deals with a stream of messages, assures that messages are received as sent with no duplication, insertion, modification, reordering, or replays</a:t>
          </a:r>
          <a:endParaRPr lang="en-US" dirty="0"/>
        </a:p>
      </dgm:t>
    </dgm:pt>
    <dgm:pt modelId="{B2ACB307-BE4D-F74B-BB65-CD2BA8FAAC9B}" type="parTrans" cxnId="{9DE49B1B-A120-5942-975D-B7C77A415DC3}">
      <dgm:prSet/>
      <dgm:spPr/>
      <dgm:t>
        <a:bodyPr/>
        <a:lstStyle/>
        <a:p>
          <a:endParaRPr lang="en-US"/>
        </a:p>
      </dgm:t>
    </dgm:pt>
    <dgm:pt modelId="{9BD7C4EC-B487-9B40-959A-D29C0522FA75}" type="sibTrans" cxnId="{9DE49B1B-A120-5942-975D-B7C77A415DC3}">
      <dgm:prSet/>
      <dgm:spPr/>
      <dgm:t>
        <a:bodyPr/>
        <a:lstStyle/>
        <a:p>
          <a:endParaRPr lang="en-US"/>
        </a:p>
      </dgm:t>
    </dgm:pt>
    <dgm:pt modelId="{88515058-E016-784D-86C9-F8BFA4539E65}">
      <dgm:prSet/>
      <dgm:spPr/>
      <dgm:t>
        <a:bodyPr/>
        <a:lstStyle/>
        <a:p>
          <a:pPr rtl="0"/>
          <a:r>
            <a:rPr lang="en-US" dirty="0" smtClean="0"/>
            <a:t>A connectionless integrity service, one that deals with individual messages without regard to any larger context, generally provides protection against message modification only</a:t>
          </a:r>
          <a:endParaRPr lang="en-US" dirty="0"/>
        </a:p>
      </dgm:t>
    </dgm:pt>
    <dgm:pt modelId="{0F303553-D7CD-8346-83F5-CE5CF40836AA}" type="parTrans" cxnId="{5AC8B4FA-211D-824C-AFE4-280EDC6B5987}">
      <dgm:prSet/>
      <dgm:spPr/>
      <dgm:t>
        <a:bodyPr/>
        <a:lstStyle/>
        <a:p>
          <a:endParaRPr lang="en-US"/>
        </a:p>
      </dgm:t>
    </dgm:pt>
    <dgm:pt modelId="{1CC71872-B62A-1840-9C56-D71664F86403}" type="sibTrans" cxnId="{5AC8B4FA-211D-824C-AFE4-280EDC6B5987}">
      <dgm:prSet/>
      <dgm:spPr/>
      <dgm:t>
        <a:bodyPr/>
        <a:lstStyle/>
        <a:p>
          <a:endParaRPr lang="en-US"/>
        </a:p>
      </dgm:t>
    </dgm:pt>
    <dgm:pt modelId="{C45F6EED-CF4E-0E44-92A7-E9EAFC55CADD}" type="pres">
      <dgm:prSet presAssocID="{7840BB69-795F-DC44-9039-EFE386C8DA42}" presName="Name0" presStyleCnt="0">
        <dgm:presLayoutVars>
          <dgm:chMax val="7"/>
          <dgm:dir/>
          <dgm:animLvl val="lvl"/>
          <dgm:resizeHandles val="exact"/>
        </dgm:presLayoutVars>
      </dgm:prSet>
      <dgm:spPr/>
      <dgm:t>
        <a:bodyPr/>
        <a:lstStyle/>
        <a:p>
          <a:endParaRPr lang="en-CA"/>
        </a:p>
      </dgm:t>
    </dgm:pt>
    <dgm:pt modelId="{BF5CE519-0303-A744-892D-6CF27E5E4D64}" type="pres">
      <dgm:prSet presAssocID="{78604162-7F55-C047-BE94-13ED11E97062}" presName="circle1" presStyleLbl="node1" presStyleIdx="0" presStyleCnt="3"/>
      <dgm:spPr>
        <a:solidFill>
          <a:schemeClr val="accent1">
            <a:lumMod val="75000"/>
          </a:schemeClr>
        </a:solidFill>
      </dgm:spPr>
    </dgm:pt>
    <dgm:pt modelId="{24D852AE-2FB4-F642-9D5B-4098CEC249D8}" type="pres">
      <dgm:prSet presAssocID="{78604162-7F55-C047-BE94-13ED11E97062}" presName="space" presStyleCnt="0"/>
      <dgm:spPr/>
    </dgm:pt>
    <dgm:pt modelId="{EB9D8600-0FC6-CF44-8D37-7ABEE0F4BC87}" type="pres">
      <dgm:prSet presAssocID="{78604162-7F55-C047-BE94-13ED11E97062}" presName="rect1" presStyleLbl="alignAcc1" presStyleIdx="0" presStyleCnt="3"/>
      <dgm:spPr/>
      <dgm:t>
        <a:bodyPr/>
        <a:lstStyle/>
        <a:p>
          <a:endParaRPr lang="en-CA"/>
        </a:p>
      </dgm:t>
    </dgm:pt>
    <dgm:pt modelId="{D3995856-484C-EC4F-92D4-0F7F517BC87B}" type="pres">
      <dgm:prSet presAssocID="{EACD3E88-C1DE-AD4D-ABD5-C72E5F9F6EF2}" presName="vertSpace2" presStyleLbl="node1" presStyleIdx="0" presStyleCnt="3"/>
      <dgm:spPr/>
    </dgm:pt>
    <dgm:pt modelId="{460B7F3E-CECD-1E45-A060-CEEBADF883A5}" type="pres">
      <dgm:prSet presAssocID="{EACD3E88-C1DE-AD4D-ABD5-C72E5F9F6EF2}" presName="circle2" presStyleLbl="node1" presStyleIdx="1" presStyleCnt="3"/>
      <dgm:spPr/>
    </dgm:pt>
    <dgm:pt modelId="{1FEB0DB6-FA4E-CF4E-8B72-2D86613E2D39}" type="pres">
      <dgm:prSet presAssocID="{EACD3E88-C1DE-AD4D-ABD5-C72E5F9F6EF2}" presName="rect2" presStyleLbl="alignAcc1" presStyleIdx="1" presStyleCnt="3"/>
      <dgm:spPr/>
      <dgm:t>
        <a:bodyPr/>
        <a:lstStyle/>
        <a:p>
          <a:endParaRPr lang="en-CA"/>
        </a:p>
      </dgm:t>
    </dgm:pt>
    <dgm:pt modelId="{96EB837B-31E5-BF4F-AA22-C7D317AE6937}" type="pres">
      <dgm:prSet presAssocID="{88515058-E016-784D-86C9-F8BFA4539E65}" presName="vertSpace3" presStyleLbl="node1" presStyleIdx="1" presStyleCnt="3"/>
      <dgm:spPr/>
    </dgm:pt>
    <dgm:pt modelId="{D880669A-8623-EE4C-BDCE-31DE7DE25528}" type="pres">
      <dgm:prSet presAssocID="{88515058-E016-784D-86C9-F8BFA4539E65}" presName="circle3" presStyleLbl="node1" presStyleIdx="2" presStyleCnt="3"/>
      <dgm:spPr>
        <a:solidFill>
          <a:schemeClr val="accent1">
            <a:lumMod val="75000"/>
          </a:schemeClr>
        </a:solidFill>
      </dgm:spPr>
    </dgm:pt>
    <dgm:pt modelId="{6773C79A-A7DA-5D43-9C7B-903C427EC509}" type="pres">
      <dgm:prSet presAssocID="{88515058-E016-784D-86C9-F8BFA4539E65}" presName="rect3" presStyleLbl="alignAcc1" presStyleIdx="2" presStyleCnt="3"/>
      <dgm:spPr/>
      <dgm:t>
        <a:bodyPr/>
        <a:lstStyle/>
        <a:p>
          <a:endParaRPr lang="en-CA"/>
        </a:p>
      </dgm:t>
    </dgm:pt>
    <dgm:pt modelId="{2E67184D-F9BA-A749-88A9-C737856676D7}" type="pres">
      <dgm:prSet presAssocID="{78604162-7F55-C047-BE94-13ED11E97062}" presName="rect1ParTxNoCh" presStyleLbl="alignAcc1" presStyleIdx="2" presStyleCnt="3">
        <dgm:presLayoutVars>
          <dgm:chMax val="1"/>
          <dgm:bulletEnabled val="1"/>
        </dgm:presLayoutVars>
      </dgm:prSet>
      <dgm:spPr/>
      <dgm:t>
        <a:bodyPr/>
        <a:lstStyle/>
        <a:p>
          <a:endParaRPr lang="en-CA"/>
        </a:p>
      </dgm:t>
    </dgm:pt>
    <dgm:pt modelId="{46B2491C-959D-9341-B5E5-3708E7ECB676}" type="pres">
      <dgm:prSet presAssocID="{EACD3E88-C1DE-AD4D-ABD5-C72E5F9F6EF2}" presName="rect2ParTxNoCh" presStyleLbl="alignAcc1" presStyleIdx="2" presStyleCnt="3">
        <dgm:presLayoutVars>
          <dgm:chMax val="1"/>
          <dgm:bulletEnabled val="1"/>
        </dgm:presLayoutVars>
      </dgm:prSet>
      <dgm:spPr/>
      <dgm:t>
        <a:bodyPr/>
        <a:lstStyle/>
        <a:p>
          <a:endParaRPr lang="en-CA"/>
        </a:p>
      </dgm:t>
    </dgm:pt>
    <dgm:pt modelId="{217B241A-14AD-BA4F-86DD-0171E3154DEB}" type="pres">
      <dgm:prSet presAssocID="{88515058-E016-784D-86C9-F8BFA4539E65}" presName="rect3ParTxNoCh" presStyleLbl="alignAcc1" presStyleIdx="2" presStyleCnt="3">
        <dgm:presLayoutVars>
          <dgm:chMax val="1"/>
          <dgm:bulletEnabled val="1"/>
        </dgm:presLayoutVars>
      </dgm:prSet>
      <dgm:spPr/>
      <dgm:t>
        <a:bodyPr/>
        <a:lstStyle/>
        <a:p>
          <a:endParaRPr lang="en-CA"/>
        </a:p>
      </dgm:t>
    </dgm:pt>
  </dgm:ptLst>
  <dgm:cxnLst>
    <dgm:cxn modelId="{9DE49B1B-A120-5942-975D-B7C77A415DC3}" srcId="{7840BB69-795F-DC44-9039-EFE386C8DA42}" destId="{EACD3E88-C1DE-AD4D-ABD5-C72E5F9F6EF2}" srcOrd="1" destOrd="0" parTransId="{B2ACB307-BE4D-F74B-BB65-CD2BA8FAAC9B}" sibTransId="{9BD7C4EC-B487-9B40-959A-D29C0522FA75}"/>
    <dgm:cxn modelId="{E907AB8B-7630-444B-9046-C4B9CB2B2A3C}" type="presOf" srcId="{7840BB69-795F-DC44-9039-EFE386C8DA42}" destId="{C45F6EED-CF4E-0E44-92A7-E9EAFC55CADD}" srcOrd="0" destOrd="0" presId="urn:microsoft.com/office/officeart/2005/8/layout/target3"/>
    <dgm:cxn modelId="{CEDC9331-EC22-0542-A6A7-EFCFB43A8357}" type="presOf" srcId="{88515058-E016-784D-86C9-F8BFA4539E65}" destId="{217B241A-14AD-BA4F-86DD-0171E3154DEB}" srcOrd="1" destOrd="0" presId="urn:microsoft.com/office/officeart/2005/8/layout/target3"/>
    <dgm:cxn modelId="{5AC8B4FA-211D-824C-AFE4-280EDC6B5987}" srcId="{7840BB69-795F-DC44-9039-EFE386C8DA42}" destId="{88515058-E016-784D-86C9-F8BFA4539E65}" srcOrd="2" destOrd="0" parTransId="{0F303553-D7CD-8346-83F5-CE5CF40836AA}" sibTransId="{1CC71872-B62A-1840-9C56-D71664F86403}"/>
    <dgm:cxn modelId="{69A9C1E6-FC15-E745-8EFC-15DDF95FCD9B}" type="presOf" srcId="{88515058-E016-784D-86C9-F8BFA4539E65}" destId="{6773C79A-A7DA-5D43-9C7B-903C427EC509}" srcOrd="0" destOrd="0" presId="urn:microsoft.com/office/officeart/2005/8/layout/target3"/>
    <dgm:cxn modelId="{077CCCB7-9CE3-224B-9004-9F9394E02E71}" type="presOf" srcId="{78604162-7F55-C047-BE94-13ED11E97062}" destId="{EB9D8600-0FC6-CF44-8D37-7ABEE0F4BC87}" srcOrd="0" destOrd="0" presId="urn:microsoft.com/office/officeart/2005/8/layout/target3"/>
    <dgm:cxn modelId="{A922A1FE-6854-F243-9F84-976D96B3C16F}" type="presOf" srcId="{EACD3E88-C1DE-AD4D-ABD5-C72E5F9F6EF2}" destId="{1FEB0DB6-FA4E-CF4E-8B72-2D86613E2D39}" srcOrd="0" destOrd="0" presId="urn:microsoft.com/office/officeart/2005/8/layout/target3"/>
    <dgm:cxn modelId="{88C8C017-345A-AF4B-BF89-FFCBDA0A123A}" type="presOf" srcId="{EACD3E88-C1DE-AD4D-ABD5-C72E5F9F6EF2}" destId="{46B2491C-959D-9341-B5E5-3708E7ECB676}" srcOrd="1" destOrd="0" presId="urn:microsoft.com/office/officeart/2005/8/layout/target3"/>
    <dgm:cxn modelId="{9E5E0E28-339E-2E48-B758-98606CA6D3CA}" type="presOf" srcId="{78604162-7F55-C047-BE94-13ED11E97062}" destId="{2E67184D-F9BA-A749-88A9-C737856676D7}" srcOrd="1" destOrd="0" presId="urn:microsoft.com/office/officeart/2005/8/layout/target3"/>
    <dgm:cxn modelId="{F269C7C7-02E8-7144-85BC-5A10F1C0EBED}" srcId="{7840BB69-795F-DC44-9039-EFE386C8DA42}" destId="{78604162-7F55-C047-BE94-13ED11E97062}" srcOrd="0" destOrd="0" parTransId="{633A7DFD-9686-A442-916C-11E66333C626}" sibTransId="{DA04DC4C-5D65-2448-AC1C-B6B53BDD2F97}"/>
    <dgm:cxn modelId="{634BDB16-CCEA-8E4C-8151-64E9416E6F17}" type="presParOf" srcId="{C45F6EED-CF4E-0E44-92A7-E9EAFC55CADD}" destId="{BF5CE519-0303-A744-892D-6CF27E5E4D64}" srcOrd="0" destOrd="0" presId="urn:microsoft.com/office/officeart/2005/8/layout/target3"/>
    <dgm:cxn modelId="{AB3FF832-D980-174F-99EE-251261E4DC11}" type="presParOf" srcId="{C45F6EED-CF4E-0E44-92A7-E9EAFC55CADD}" destId="{24D852AE-2FB4-F642-9D5B-4098CEC249D8}" srcOrd="1" destOrd="0" presId="urn:microsoft.com/office/officeart/2005/8/layout/target3"/>
    <dgm:cxn modelId="{0A58CD98-553E-0744-8058-63E554D77184}" type="presParOf" srcId="{C45F6EED-CF4E-0E44-92A7-E9EAFC55CADD}" destId="{EB9D8600-0FC6-CF44-8D37-7ABEE0F4BC87}" srcOrd="2" destOrd="0" presId="urn:microsoft.com/office/officeart/2005/8/layout/target3"/>
    <dgm:cxn modelId="{08DB5276-0624-F649-95A4-E1EE4C88562A}" type="presParOf" srcId="{C45F6EED-CF4E-0E44-92A7-E9EAFC55CADD}" destId="{D3995856-484C-EC4F-92D4-0F7F517BC87B}" srcOrd="3" destOrd="0" presId="urn:microsoft.com/office/officeart/2005/8/layout/target3"/>
    <dgm:cxn modelId="{CB9D5564-2811-1C46-8558-7F8A27A95A3C}" type="presParOf" srcId="{C45F6EED-CF4E-0E44-92A7-E9EAFC55CADD}" destId="{460B7F3E-CECD-1E45-A060-CEEBADF883A5}" srcOrd="4" destOrd="0" presId="urn:microsoft.com/office/officeart/2005/8/layout/target3"/>
    <dgm:cxn modelId="{B8CFF621-F0F1-964D-88FD-FDAA34CC4ADA}" type="presParOf" srcId="{C45F6EED-CF4E-0E44-92A7-E9EAFC55CADD}" destId="{1FEB0DB6-FA4E-CF4E-8B72-2D86613E2D39}" srcOrd="5" destOrd="0" presId="urn:microsoft.com/office/officeart/2005/8/layout/target3"/>
    <dgm:cxn modelId="{5FE3DFAC-594D-5749-B45A-9FD5B6C905CC}" type="presParOf" srcId="{C45F6EED-CF4E-0E44-92A7-E9EAFC55CADD}" destId="{96EB837B-31E5-BF4F-AA22-C7D317AE6937}" srcOrd="6" destOrd="0" presId="urn:microsoft.com/office/officeart/2005/8/layout/target3"/>
    <dgm:cxn modelId="{3746C8E1-79D5-D84A-8591-BCED69A48654}" type="presParOf" srcId="{C45F6EED-CF4E-0E44-92A7-E9EAFC55CADD}" destId="{D880669A-8623-EE4C-BDCE-31DE7DE25528}" srcOrd="7" destOrd="0" presId="urn:microsoft.com/office/officeart/2005/8/layout/target3"/>
    <dgm:cxn modelId="{F3C064CA-A791-3043-BE15-1763F50C6379}" type="presParOf" srcId="{C45F6EED-CF4E-0E44-92A7-E9EAFC55CADD}" destId="{6773C79A-A7DA-5D43-9C7B-903C427EC509}" srcOrd="8" destOrd="0" presId="urn:microsoft.com/office/officeart/2005/8/layout/target3"/>
    <dgm:cxn modelId="{B50684AD-2A7E-4C44-98D3-2D985FE9A61F}" type="presParOf" srcId="{C45F6EED-CF4E-0E44-92A7-E9EAFC55CADD}" destId="{2E67184D-F9BA-A749-88A9-C737856676D7}" srcOrd="9" destOrd="0" presId="urn:microsoft.com/office/officeart/2005/8/layout/target3"/>
    <dgm:cxn modelId="{ED5B156F-24E7-324C-A872-6CD3D9A2E0FB}" type="presParOf" srcId="{C45F6EED-CF4E-0E44-92A7-E9EAFC55CADD}" destId="{46B2491C-959D-9341-B5E5-3708E7ECB676}" srcOrd="10" destOrd="0" presId="urn:microsoft.com/office/officeart/2005/8/layout/target3"/>
    <dgm:cxn modelId="{015F3E67-5E65-AE46-834B-EB93D0514F2D}" type="presParOf" srcId="{C45F6EED-CF4E-0E44-92A7-E9EAFC55CADD}" destId="{217B241A-14AD-BA4F-86DD-0171E3154DEB}"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DB3356-777B-7743-9896-BC3E70C7C6DF}" type="doc">
      <dgm:prSet loTypeId="urn:microsoft.com/office/officeart/2005/8/layout/arrow6" loCatId="relationship" qsTypeId="urn:microsoft.com/office/officeart/2005/8/quickstyle/simple4" qsCatId="simple" csTypeId="urn:microsoft.com/office/officeart/2005/8/colors/accent1_2" csCatId="accent1" phldr="1"/>
      <dgm:spPr/>
      <dgm:t>
        <a:bodyPr/>
        <a:lstStyle/>
        <a:p>
          <a:endParaRPr lang="en-US"/>
        </a:p>
      </dgm:t>
    </dgm:pt>
    <dgm:pt modelId="{009CA0CA-2A7C-034C-9FD9-5FCBAF6D26CD}">
      <dgm:prSet custT="1"/>
      <dgm:spPr/>
      <dgm:t>
        <a:bodyPr/>
        <a:lstStyle/>
        <a:p>
          <a:pPr rtl="0"/>
          <a:r>
            <a:rPr lang="en-US" sz="1400" b="1" i="0" dirty="0" smtClean="0">
              <a:solidFill>
                <a:schemeClr val="bg1"/>
              </a:solidFill>
              <a:effectLst>
                <a:outerShdw blurRad="38100" dist="38100" dir="2700000" algn="tl">
                  <a:srgbClr val="000000">
                    <a:alpha val="43137"/>
                  </a:srgbClr>
                </a:outerShdw>
              </a:effectLst>
            </a:rPr>
            <a:t>Specific Security Mechanisms</a:t>
          </a:r>
          <a:endParaRPr lang="en-US" sz="1400" b="1" i="0" dirty="0">
            <a:solidFill>
              <a:schemeClr val="bg1"/>
            </a:solidFill>
            <a:effectLst>
              <a:outerShdw blurRad="38100" dist="38100" dir="2700000" algn="tl">
                <a:srgbClr val="000000">
                  <a:alpha val="43137"/>
                </a:srgbClr>
              </a:outerShdw>
            </a:effectLst>
          </a:endParaRPr>
        </a:p>
      </dgm:t>
    </dgm:pt>
    <dgm:pt modelId="{E7A0D52A-BA13-1B4E-BDED-30DDA05CDBBF}" type="parTrans" cxnId="{FFF39FF4-8565-2242-B025-E112FA31AD5E}">
      <dgm:prSet/>
      <dgm:spPr/>
      <dgm:t>
        <a:bodyPr/>
        <a:lstStyle/>
        <a:p>
          <a:endParaRPr lang="en-US"/>
        </a:p>
      </dgm:t>
    </dgm:pt>
    <dgm:pt modelId="{140672BB-DF15-BE40-A89B-C5259F999428}" type="sibTrans" cxnId="{FFF39FF4-8565-2242-B025-E112FA31AD5E}">
      <dgm:prSet/>
      <dgm:spPr/>
      <dgm:t>
        <a:bodyPr/>
        <a:lstStyle/>
        <a:p>
          <a:endParaRPr lang="en-US"/>
        </a:p>
      </dgm:t>
    </dgm:pt>
    <dgm:pt modelId="{959C050E-DA77-324F-B5EF-F6B5DF1B1C89}">
      <dgm:prSet custT="1"/>
      <dgm:spPr/>
      <dgm:t>
        <a:bodyPr/>
        <a:lstStyle/>
        <a:p>
          <a:pPr rtl="0"/>
          <a:r>
            <a:rPr lang="en-AU" sz="1400" b="1" dirty="0" err="1" smtClean="0">
              <a:solidFill>
                <a:schemeClr val="bg1"/>
              </a:solidFill>
              <a:effectLst>
                <a:outerShdw blurRad="38100" dist="38100" dir="2700000" algn="tl">
                  <a:srgbClr val="000000">
                    <a:alpha val="43137"/>
                  </a:srgbClr>
                </a:outerShdw>
              </a:effectLst>
            </a:rPr>
            <a:t>Encipherment</a:t>
          </a:r>
          <a:endParaRPr lang="en-AU" sz="1400" b="1" dirty="0">
            <a:solidFill>
              <a:schemeClr val="bg1"/>
            </a:solidFill>
            <a:effectLst>
              <a:outerShdw blurRad="38100" dist="38100" dir="2700000" algn="tl">
                <a:srgbClr val="000000">
                  <a:alpha val="43137"/>
                </a:srgbClr>
              </a:outerShdw>
            </a:effectLst>
          </a:endParaRPr>
        </a:p>
      </dgm:t>
    </dgm:pt>
    <dgm:pt modelId="{B529670B-A2A0-F941-AFA5-5E9E6FBC8B0F}" type="parTrans" cxnId="{56D7AAFC-74F6-8A47-B651-057718310994}">
      <dgm:prSet/>
      <dgm:spPr/>
      <dgm:t>
        <a:bodyPr/>
        <a:lstStyle/>
        <a:p>
          <a:endParaRPr lang="en-US"/>
        </a:p>
      </dgm:t>
    </dgm:pt>
    <dgm:pt modelId="{C247DF57-FF04-054B-AB06-37FEE5528E1E}" type="sibTrans" cxnId="{56D7AAFC-74F6-8A47-B651-057718310994}">
      <dgm:prSet/>
      <dgm:spPr/>
      <dgm:t>
        <a:bodyPr/>
        <a:lstStyle/>
        <a:p>
          <a:endParaRPr lang="en-US"/>
        </a:p>
      </dgm:t>
    </dgm:pt>
    <dgm:pt modelId="{CE150095-C9FD-E342-8E74-C03D0F78D83F}">
      <dgm:prSet custT="1"/>
      <dgm:spPr/>
      <dgm:t>
        <a:bodyPr/>
        <a:lstStyle/>
        <a:p>
          <a:pPr rtl="0"/>
          <a:r>
            <a:rPr lang="en-US" sz="1400" b="1" dirty="0" smtClean="0">
              <a:solidFill>
                <a:schemeClr val="bg1"/>
              </a:solidFill>
              <a:effectLst>
                <a:outerShdw blurRad="38100" dist="38100" dir="2700000" algn="tl">
                  <a:srgbClr val="000000">
                    <a:alpha val="43137"/>
                  </a:srgbClr>
                </a:outerShdw>
              </a:effectLst>
            </a:rPr>
            <a:t>Digital signatures</a:t>
          </a:r>
          <a:endParaRPr lang="en-US" sz="1400" b="1" dirty="0">
            <a:solidFill>
              <a:schemeClr val="bg1"/>
            </a:solidFill>
            <a:effectLst>
              <a:outerShdw blurRad="38100" dist="38100" dir="2700000" algn="tl">
                <a:srgbClr val="000000">
                  <a:alpha val="43137"/>
                </a:srgbClr>
              </a:outerShdw>
            </a:effectLst>
          </a:endParaRPr>
        </a:p>
      </dgm:t>
    </dgm:pt>
    <dgm:pt modelId="{1ACF44A2-110F-F84E-A09E-CBF2D3903A6B}" type="parTrans" cxnId="{02155011-104D-0D48-A7CA-E383E02C56D4}">
      <dgm:prSet/>
      <dgm:spPr/>
      <dgm:t>
        <a:bodyPr/>
        <a:lstStyle/>
        <a:p>
          <a:endParaRPr lang="en-US"/>
        </a:p>
      </dgm:t>
    </dgm:pt>
    <dgm:pt modelId="{0FB8A40A-0CB5-C144-9537-D69488AE9EB7}" type="sibTrans" cxnId="{02155011-104D-0D48-A7CA-E383E02C56D4}">
      <dgm:prSet/>
      <dgm:spPr/>
      <dgm:t>
        <a:bodyPr/>
        <a:lstStyle/>
        <a:p>
          <a:endParaRPr lang="en-US"/>
        </a:p>
      </dgm:t>
    </dgm:pt>
    <dgm:pt modelId="{E2F2BCCC-B716-5D44-963B-E740AAE66E8C}">
      <dgm:prSet custT="1"/>
      <dgm:spPr/>
      <dgm:t>
        <a:bodyPr/>
        <a:lstStyle/>
        <a:p>
          <a:pPr rtl="0"/>
          <a:r>
            <a:rPr lang="en-US" sz="1400" b="1" dirty="0" smtClean="0">
              <a:solidFill>
                <a:schemeClr val="bg1"/>
              </a:solidFill>
              <a:effectLst>
                <a:outerShdw blurRad="38100" dist="38100" dir="2700000" algn="tl">
                  <a:srgbClr val="000000">
                    <a:alpha val="43137"/>
                  </a:srgbClr>
                </a:outerShdw>
              </a:effectLst>
            </a:rPr>
            <a:t>Access controls</a:t>
          </a:r>
          <a:endParaRPr lang="en-US" sz="1400" b="1" dirty="0">
            <a:solidFill>
              <a:schemeClr val="bg1"/>
            </a:solidFill>
            <a:effectLst>
              <a:outerShdw blurRad="38100" dist="38100" dir="2700000" algn="tl">
                <a:srgbClr val="000000">
                  <a:alpha val="43137"/>
                </a:srgbClr>
              </a:outerShdw>
            </a:effectLst>
          </a:endParaRPr>
        </a:p>
      </dgm:t>
    </dgm:pt>
    <dgm:pt modelId="{5E73FD66-DDA1-9041-BFB9-0E8A9B6A463D}" type="parTrans" cxnId="{1B61BE5F-4904-0F47-B99D-7717C1191929}">
      <dgm:prSet/>
      <dgm:spPr/>
      <dgm:t>
        <a:bodyPr/>
        <a:lstStyle/>
        <a:p>
          <a:endParaRPr lang="en-US"/>
        </a:p>
      </dgm:t>
    </dgm:pt>
    <dgm:pt modelId="{0625AB40-1691-D94D-97CD-764D58047C06}" type="sibTrans" cxnId="{1B61BE5F-4904-0F47-B99D-7717C1191929}">
      <dgm:prSet/>
      <dgm:spPr/>
      <dgm:t>
        <a:bodyPr/>
        <a:lstStyle/>
        <a:p>
          <a:endParaRPr lang="en-US"/>
        </a:p>
      </dgm:t>
    </dgm:pt>
    <dgm:pt modelId="{50425E73-9580-794A-8E4B-D8A69B689675}">
      <dgm:prSet custT="1"/>
      <dgm:spPr/>
      <dgm:t>
        <a:bodyPr/>
        <a:lstStyle/>
        <a:p>
          <a:pPr rtl="0"/>
          <a:r>
            <a:rPr lang="en-US" sz="1400" b="1" dirty="0" smtClean="0">
              <a:solidFill>
                <a:schemeClr val="bg1"/>
              </a:solidFill>
              <a:effectLst>
                <a:outerShdw blurRad="38100" dist="38100" dir="2700000" algn="tl">
                  <a:srgbClr val="000000">
                    <a:alpha val="43137"/>
                  </a:srgbClr>
                </a:outerShdw>
              </a:effectLst>
            </a:rPr>
            <a:t>Data integrity</a:t>
          </a:r>
          <a:endParaRPr lang="en-US" sz="1400" b="1" dirty="0">
            <a:solidFill>
              <a:schemeClr val="bg1"/>
            </a:solidFill>
            <a:effectLst>
              <a:outerShdw blurRad="38100" dist="38100" dir="2700000" algn="tl">
                <a:srgbClr val="000000">
                  <a:alpha val="43137"/>
                </a:srgbClr>
              </a:outerShdw>
            </a:effectLst>
          </a:endParaRPr>
        </a:p>
      </dgm:t>
    </dgm:pt>
    <dgm:pt modelId="{CE3CC7C7-2294-D347-9CB2-4AA033CBDF90}" type="parTrans" cxnId="{F5E075BB-FDE6-5341-A18C-C70C7A01EF17}">
      <dgm:prSet/>
      <dgm:spPr/>
      <dgm:t>
        <a:bodyPr/>
        <a:lstStyle/>
        <a:p>
          <a:endParaRPr lang="en-US"/>
        </a:p>
      </dgm:t>
    </dgm:pt>
    <dgm:pt modelId="{3DC81CA1-FD33-6B45-83E3-9AAE98DA8DA4}" type="sibTrans" cxnId="{F5E075BB-FDE6-5341-A18C-C70C7A01EF17}">
      <dgm:prSet/>
      <dgm:spPr/>
      <dgm:t>
        <a:bodyPr/>
        <a:lstStyle/>
        <a:p>
          <a:endParaRPr lang="en-US"/>
        </a:p>
      </dgm:t>
    </dgm:pt>
    <dgm:pt modelId="{715AF352-9998-D743-A48A-80B4E92BD3AE}">
      <dgm:prSet custT="1"/>
      <dgm:spPr/>
      <dgm:t>
        <a:bodyPr/>
        <a:lstStyle/>
        <a:p>
          <a:pPr rtl="0"/>
          <a:r>
            <a:rPr lang="en-US" sz="1400" b="1" dirty="0" smtClean="0">
              <a:solidFill>
                <a:schemeClr val="bg1"/>
              </a:solidFill>
              <a:effectLst>
                <a:outerShdw blurRad="38100" dist="38100" dir="2700000" algn="tl">
                  <a:srgbClr val="000000">
                    <a:alpha val="43137"/>
                  </a:srgbClr>
                </a:outerShdw>
              </a:effectLst>
            </a:rPr>
            <a:t>Authentication exchange</a:t>
          </a:r>
          <a:endParaRPr lang="en-US" sz="1400" b="1" dirty="0">
            <a:solidFill>
              <a:schemeClr val="bg1"/>
            </a:solidFill>
            <a:effectLst>
              <a:outerShdw blurRad="38100" dist="38100" dir="2700000" algn="tl">
                <a:srgbClr val="000000">
                  <a:alpha val="43137"/>
                </a:srgbClr>
              </a:outerShdw>
            </a:effectLst>
          </a:endParaRPr>
        </a:p>
      </dgm:t>
    </dgm:pt>
    <dgm:pt modelId="{FBE317D2-AFCC-8B42-A365-D46935C5FAFE}" type="parTrans" cxnId="{749A3321-772D-2A48-90B4-BBD4B2D2DA79}">
      <dgm:prSet/>
      <dgm:spPr/>
      <dgm:t>
        <a:bodyPr/>
        <a:lstStyle/>
        <a:p>
          <a:endParaRPr lang="en-US"/>
        </a:p>
      </dgm:t>
    </dgm:pt>
    <dgm:pt modelId="{D2E75995-F7DB-F74F-8651-868F445201B2}" type="sibTrans" cxnId="{749A3321-772D-2A48-90B4-BBD4B2D2DA79}">
      <dgm:prSet/>
      <dgm:spPr/>
      <dgm:t>
        <a:bodyPr/>
        <a:lstStyle/>
        <a:p>
          <a:endParaRPr lang="en-US"/>
        </a:p>
      </dgm:t>
    </dgm:pt>
    <dgm:pt modelId="{0F127B9C-805E-7D4B-BCD4-CEDD53ABFFDC}">
      <dgm:prSet custT="1"/>
      <dgm:spPr/>
      <dgm:t>
        <a:bodyPr/>
        <a:lstStyle/>
        <a:p>
          <a:pPr rtl="0"/>
          <a:r>
            <a:rPr lang="en-US" sz="1400" b="1" dirty="0" smtClean="0">
              <a:solidFill>
                <a:schemeClr val="bg1"/>
              </a:solidFill>
              <a:effectLst>
                <a:outerShdw blurRad="38100" dist="38100" dir="2700000" algn="tl">
                  <a:srgbClr val="000000">
                    <a:alpha val="43137"/>
                  </a:srgbClr>
                </a:outerShdw>
              </a:effectLst>
            </a:rPr>
            <a:t>Traffic padding</a:t>
          </a:r>
          <a:endParaRPr lang="en-US" sz="1400" b="1" dirty="0">
            <a:solidFill>
              <a:schemeClr val="bg1"/>
            </a:solidFill>
            <a:effectLst>
              <a:outerShdw blurRad="38100" dist="38100" dir="2700000" algn="tl">
                <a:srgbClr val="000000">
                  <a:alpha val="43137"/>
                </a:srgbClr>
              </a:outerShdw>
            </a:effectLst>
          </a:endParaRPr>
        </a:p>
      </dgm:t>
    </dgm:pt>
    <dgm:pt modelId="{B029A3D2-0BCC-6344-BE53-15D0BE0B4B70}" type="parTrans" cxnId="{05E8497C-A8B8-AB44-A116-6DF44452A2EF}">
      <dgm:prSet/>
      <dgm:spPr/>
      <dgm:t>
        <a:bodyPr/>
        <a:lstStyle/>
        <a:p>
          <a:endParaRPr lang="en-US"/>
        </a:p>
      </dgm:t>
    </dgm:pt>
    <dgm:pt modelId="{A6869A0D-9C45-6A4C-AA44-A8828E79FD8F}" type="sibTrans" cxnId="{05E8497C-A8B8-AB44-A116-6DF44452A2EF}">
      <dgm:prSet/>
      <dgm:spPr/>
      <dgm:t>
        <a:bodyPr/>
        <a:lstStyle/>
        <a:p>
          <a:endParaRPr lang="en-US"/>
        </a:p>
      </dgm:t>
    </dgm:pt>
    <dgm:pt modelId="{1351519D-89AC-3748-BD53-EA98B44B4AAD}">
      <dgm:prSet custT="1"/>
      <dgm:spPr/>
      <dgm:t>
        <a:bodyPr/>
        <a:lstStyle/>
        <a:p>
          <a:pPr rtl="0"/>
          <a:r>
            <a:rPr lang="en-US" sz="1400" b="1" dirty="0" smtClean="0">
              <a:solidFill>
                <a:schemeClr val="bg1"/>
              </a:solidFill>
              <a:effectLst>
                <a:outerShdw blurRad="38100" dist="38100" dir="2700000" algn="tl">
                  <a:srgbClr val="000000">
                    <a:alpha val="43137"/>
                  </a:srgbClr>
                </a:outerShdw>
              </a:effectLst>
            </a:rPr>
            <a:t>Routing control</a:t>
          </a:r>
          <a:endParaRPr lang="en-US" sz="1400" b="1" dirty="0">
            <a:solidFill>
              <a:schemeClr val="bg1"/>
            </a:solidFill>
            <a:effectLst>
              <a:outerShdw blurRad="38100" dist="38100" dir="2700000" algn="tl">
                <a:srgbClr val="000000">
                  <a:alpha val="43137"/>
                </a:srgbClr>
              </a:outerShdw>
            </a:effectLst>
          </a:endParaRPr>
        </a:p>
      </dgm:t>
    </dgm:pt>
    <dgm:pt modelId="{61DEC51D-F7D7-114B-8C29-3673E47EA6EA}" type="parTrans" cxnId="{42578649-513E-F144-8E54-BDB8F589AF5F}">
      <dgm:prSet/>
      <dgm:spPr/>
      <dgm:t>
        <a:bodyPr/>
        <a:lstStyle/>
        <a:p>
          <a:endParaRPr lang="en-US"/>
        </a:p>
      </dgm:t>
    </dgm:pt>
    <dgm:pt modelId="{EB8D56C4-B825-1249-AB90-114A27B65158}" type="sibTrans" cxnId="{42578649-513E-F144-8E54-BDB8F589AF5F}">
      <dgm:prSet/>
      <dgm:spPr/>
      <dgm:t>
        <a:bodyPr/>
        <a:lstStyle/>
        <a:p>
          <a:endParaRPr lang="en-US"/>
        </a:p>
      </dgm:t>
    </dgm:pt>
    <dgm:pt modelId="{AAD92493-9C21-C944-9764-765018BADE4E}">
      <dgm:prSet custT="1"/>
      <dgm:spPr/>
      <dgm:t>
        <a:bodyPr/>
        <a:lstStyle/>
        <a:p>
          <a:pPr rtl="0"/>
          <a:r>
            <a:rPr lang="en-US" sz="1400" b="1" dirty="0" smtClean="0">
              <a:solidFill>
                <a:schemeClr val="bg1"/>
              </a:solidFill>
              <a:effectLst>
                <a:outerShdw blurRad="38100" dist="38100" dir="2700000" algn="tl">
                  <a:srgbClr val="000000">
                    <a:alpha val="43137"/>
                  </a:srgbClr>
                </a:outerShdw>
              </a:effectLst>
            </a:rPr>
            <a:t>Notarization</a:t>
          </a:r>
          <a:endParaRPr lang="en-US" sz="1400" b="1" dirty="0">
            <a:solidFill>
              <a:schemeClr val="bg1"/>
            </a:solidFill>
            <a:effectLst>
              <a:outerShdw blurRad="38100" dist="38100" dir="2700000" algn="tl">
                <a:srgbClr val="000000">
                  <a:alpha val="43137"/>
                </a:srgbClr>
              </a:outerShdw>
            </a:effectLst>
          </a:endParaRPr>
        </a:p>
      </dgm:t>
    </dgm:pt>
    <dgm:pt modelId="{AF76E4D4-A553-B449-A1D7-D3360F9159A4}" type="parTrans" cxnId="{58092213-4724-7646-AD4F-ED42649F4B47}">
      <dgm:prSet/>
      <dgm:spPr/>
      <dgm:t>
        <a:bodyPr/>
        <a:lstStyle/>
        <a:p>
          <a:endParaRPr lang="en-US"/>
        </a:p>
      </dgm:t>
    </dgm:pt>
    <dgm:pt modelId="{D29AE86A-676B-494F-A8A6-B36DA3DB72E8}" type="sibTrans" cxnId="{58092213-4724-7646-AD4F-ED42649F4B47}">
      <dgm:prSet/>
      <dgm:spPr/>
      <dgm:t>
        <a:bodyPr/>
        <a:lstStyle/>
        <a:p>
          <a:endParaRPr lang="en-US"/>
        </a:p>
      </dgm:t>
    </dgm:pt>
    <dgm:pt modelId="{F41715EA-1279-2645-B014-833B2C3A4321}">
      <dgm:prSet custT="1"/>
      <dgm:spPr/>
      <dgm:t>
        <a:bodyPr/>
        <a:lstStyle/>
        <a:p>
          <a:pPr rtl="0"/>
          <a:r>
            <a:rPr lang="en-US" sz="1400" b="1" i="0" dirty="0" smtClean="0">
              <a:solidFill>
                <a:schemeClr val="bg1"/>
              </a:solidFill>
              <a:effectLst>
                <a:outerShdw blurRad="38100" dist="38100" dir="2700000" algn="tl">
                  <a:srgbClr val="000000">
                    <a:alpha val="43137"/>
                  </a:srgbClr>
                </a:outerShdw>
              </a:effectLst>
            </a:rPr>
            <a:t>Pervasive Security Mechanisms</a:t>
          </a:r>
          <a:endParaRPr lang="en-US" sz="1400" b="1" i="0" dirty="0">
            <a:solidFill>
              <a:schemeClr val="bg1"/>
            </a:solidFill>
            <a:effectLst>
              <a:outerShdw blurRad="38100" dist="38100" dir="2700000" algn="tl">
                <a:srgbClr val="000000">
                  <a:alpha val="43137"/>
                </a:srgbClr>
              </a:outerShdw>
            </a:effectLst>
          </a:endParaRPr>
        </a:p>
      </dgm:t>
    </dgm:pt>
    <dgm:pt modelId="{A4B849E0-4117-C348-BF83-409F679B9101}" type="parTrans" cxnId="{8EB6DD8D-0BE0-8B4B-AA30-FE99632246DB}">
      <dgm:prSet/>
      <dgm:spPr/>
      <dgm:t>
        <a:bodyPr/>
        <a:lstStyle/>
        <a:p>
          <a:endParaRPr lang="en-US"/>
        </a:p>
      </dgm:t>
    </dgm:pt>
    <dgm:pt modelId="{F05B61E8-989C-1043-AA98-1ECFBCCA9A86}" type="sibTrans" cxnId="{8EB6DD8D-0BE0-8B4B-AA30-FE99632246DB}">
      <dgm:prSet/>
      <dgm:spPr/>
      <dgm:t>
        <a:bodyPr/>
        <a:lstStyle/>
        <a:p>
          <a:endParaRPr lang="en-US"/>
        </a:p>
      </dgm:t>
    </dgm:pt>
    <dgm:pt modelId="{69E0EBB1-CA5F-F940-B007-41DE00E8298E}">
      <dgm:prSet custT="1"/>
      <dgm:spPr/>
      <dgm:t>
        <a:bodyPr/>
        <a:lstStyle/>
        <a:p>
          <a:pPr rtl="0"/>
          <a:r>
            <a:rPr lang="en-US" sz="1400" b="1" dirty="0" smtClean="0">
              <a:solidFill>
                <a:schemeClr val="bg1"/>
              </a:solidFill>
              <a:effectLst>
                <a:outerShdw blurRad="38100" dist="38100" dir="2700000" algn="tl">
                  <a:srgbClr val="000000">
                    <a:alpha val="43137"/>
                  </a:srgbClr>
                </a:outerShdw>
              </a:effectLst>
            </a:rPr>
            <a:t>Trusted functionality</a:t>
          </a:r>
          <a:endParaRPr lang="en-US" sz="1400" b="1" dirty="0">
            <a:solidFill>
              <a:schemeClr val="bg1"/>
            </a:solidFill>
            <a:effectLst>
              <a:outerShdw blurRad="38100" dist="38100" dir="2700000" algn="tl">
                <a:srgbClr val="000000">
                  <a:alpha val="43137"/>
                </a:srgbClr>
              </a:outerShdw>
            </a:effectLst>
          </a:endParaRPr>
        </a:p>
      </dgm:t>
    </dgm:pt>
    <dgm:pt modelId="{D6D21201-20E0-764A-882D-BCF3638B24A6}" type="parTrans" cxnId="{06F37E02-4D25-144D-8A08-7E849B3F4EA8}">
      <dgm:prSet/>
      <dgm:spPr/>
      <dgm:t>
        <a:bodyPr/>
        <a:lstStyle/>
        <a:p>
          <a:endParaRPr lang="en-US"/>
        </a:p>
      </dgm:t>
    </dgm:pt>
    <dgm:pt modelId="{FA1AEC7D-3218-404A-BCAD-504CFFF7B2D9}" type="sibTrans" cxnId="{06F37E02-4D25-144D-8A08-7E849B3F4EA8}">
      <dgm:prSet/>
      <dgm:spPr/>
      <dgm:t>
        <a:bodyPr/>
        <a:lstStyle/>
        <a:p>
          <a:endParaRPr lang="en-US"/>
        </a:p>
      </dgm:t>
    </dgm:pt>
    <dgm:pt modelId="{35C35E4E-5586-1148-96D8-388443D186B9}">
      <dgm:prSet custT="1"/>
      <dgm:spPr/>
      <dgm:t>
        <a:bodyPr/>
        <a:lstStyle/>
        <a:p>
          <a:pPr rtl="0"/>
          <a:r>
            <a:rPr lang="en-US" sz="1400" b="1" dirty="0" smtClean="0">
              <a:solidFill>
                <a:schemeClr val="bg1"/>
              </a:solidFill>
              <a:effectLst>
                <a:outerShdw blurRad="38100" dist="38100" dir="2700000" algn="tl">
                  <a:srgbClr val="000000">
                    <a:alpha val="43137"/>
                  </a:srgbClr>
                </a:outerShdw>
              </a:effectLst>
            </a:rPr>
            <a:t>Security labels</a:t>
          </a:r>
          <a:endParaRPr lang="en-US" sz="1400" b="1" dirty="0">
            <a:solidFill>
              <a:schemeClr val="bg1"/>
            </a:solidFill>
            <a:effectLst>
              <a:outerShdw blurRad="38100" dist="38100" dir="2700000" algn="tl">
                <a:srgbClr val="000000">
                  <a:alpha val="43137"/>
                </a:srgbClr>
              </a:outerShdw>
            </a:effectLst>
          </a:endParaRPr>
        </a:p>
      </dgm:t>
    </dgm:pt>
    <dgm:pt modelId="{941E6417-A5F6-CE4D-8D3A-F07A65522F89}" type="parTrans" cxnId="{4B429708-9A46-0B40-A731-65D1C4C3E9CF}">
      <dgm:prSet/>
      <dgm:spPr/>
      <dgm:t>
        <a:bodyPr/>
        <a:lstStyle/>
        <a:p>
          <a:endParaRPr lang="en-US"/>
        </a:p>
      </dgm:t>
    </dgm:pt>
    <dgm:pt modelId="{88204ED4-AE6B-834D-8E8B-56051DFFD78A}" type="sibTrans" cxnId="{4B429708-9A46-0B40-A731-65D1C4C3E9CF}">
      <dgm:prSet/>
      <dgm:spPr/>
      <dgm:t>
        <a:bodyPr/>
        <a:lstStyle/>
        <a:p>
          <a:endParaRPr lang="en-US"/>
        </a:p>
      </dgm:t>
    </dgm:pt>
    <dgm:pt modelId="{BDAF6E0E-2E63-194B-98FB-6BFBC3997B96}">
      <dgm:prSet custT="1"/>
      <dgm:spPr/>
      <dgm:t>
        <a:bodyPr/>
        <a:lstStyle/>
        <a:p>
          <a:pPr rtl="0"/>
          <a:r>
            <a:rPr lang="en-US" sz="1400" b="1" dirty="0" smtClean="0">
              <a:solidFill>
                <a:schemeClr val="bg1"/>
              </a:solidFill>
              <a:effectLst>
                <a:outerShdw blurRad="38100" dist="38100" dir="2700000" algn="tl">
                  <a:srgbClr val="000000">
                    <a:alpha val="43137"/>
                  </a:srgbClr>
                </a:outerShdw>
              </a:effectLst>
            </a:rPr>
            <a:t>Event detection</a:t>
          </a:r>
          <a:endParaRPr lang="en-US" sz="1400" b="1" dirty="0">
            <a:solidFill>
              <a:schemeClr val="bg1"/>
            </a:solidFill>
            <a:effectLst>
              <a:outerShdw blurRad="38100" dist="38100" dir="2700000" algn="tl">
                <a:srgbClr val="000000">
                  <a:alpha val="43137"/>
                </a:srgbClr>
              </a:outerShdw>
            </a:effectLst>
          </a:endParaRPr>
        </a:p>
      </dgm:t>
    </dgm:pt>
    <dgm:pt modelId="{44EB8C47-DB0A-E54F-8416-4BD4CB482DEF}" type="parTrans" cxnId="{B3A694CC-BDAC-CA44-8B00-C9A1A5C6BEE4}">
      <dgm:prSet/>
      <dgm:spPr/>
      <dgm:t>
        <a:bodyPr/>
        <a:lstStyle/>
        <a:p>
          <a:endParaRPr lang="en-US"/>
        </a:p>
      </dgm:t>
    </dgm:pt>
    <dgm:pt modelId="{311C3043-4D58-3D45-8EB8-A31980A3D086}" type="sibTrans" cxnId="{B3A694CC-BDAC-CA44-8B00-C9A1A5C6BEE4}">
      <dgm:prSet/>
      <dgm:spPr/>
      <dgm:t>
        <a:bodyPr/>
        <a:lstStyle/>
        <a:p>
          <a:endParaRPr lang="en-US"/>
        </a:p>
      </dgm:t>
    </dgm:pt>
    <dgm:pt modelId="{50A52A02-C5BF-F54A-B926-8F108D2E64F7}">
      <dgm:prSet custT="1"/>
      <dgm:spPr/>
      <dgm:t>
        <a:bodyPr/>
        <a:lstStyle/>
        <a:p>
          <a:pPr rtl="0"/>
          <a:r>
            <a:rPr lang="en-US" sz="1400" b="1" dirty="0" smtClean="0">
              <a:solidFill>
                <a:schemeClr val="bg1"/>
              </a:solidFill>
              <a:effectLst>
                <a:outerShdw blurRad="38100" dist="38100" dir="2700000" algn="tl">
                  <a:srgbClr val="000000">
                    <a:alpha val="43137"/>
                  </a:srgbClr>
                </a:outerShdw>
              </a:effectLst>
            </a:rPr>
            <a:t>Security audit trails</a:t>
          </a:r>
          <a:endParaRPr lang="en-US" sz="1400" b="1" dirty="0">
            <a:solidFill>
              <a:schemeClr val="bg1"/>
            </a:solidFill>
            <a:effectLst>
              <a:outerShdw blurRad="38100" dist="38100" dir="2700000" algn="tl">
                <a:srgbClr val="000000">
                  <a:alpha val="43137"/>
                </a:srgbClr>
              </a:outerShdw>
            </a:effectLst>
          </a:endParaRPr>
        </a:p>
      </dgm:t>
    </dgm:pt>
    <dgm:pt modelId="{CBDD9DC2-B766-1548-A8EA-4E15C8FAC07A}" type="parTrans" cxnId="{284231C1-7FD8-B742-B05B-0E8849E73B79}">
      <dgm:prSet/>
      <dgm:spPr/>
      <dgm:t>
        <a:bodyPr/>
        <a:lstStyle/>
        <a:p>
          <a:endParaRPr lang="en-US"/>
        </a:p>
      </dgm:t>
    </dgm:pt>
    <dgm:pt modelId="{5E38A197-4DCE-FF4F-AB82-5206F2620285}" type="sibTrans" cxnId="{284231C1-7FD8-B742-B05B-0E8849E73B79}">
      <dgm:prSet/>
      <dgm:spPr/>
      <dgm:t>
        <a:bodyPr/>
        <a:lstStyle/>
        <a:p>
          <a:endParaRPr lang="en-US"/>
        </a:p>
      </dgm:t>
    </dgm:pt>
    <dgm:pt modelId="{C7DB52F0-F43A-E643-B17E-67E0EDCADE0A}">
      <dgm:prSet custT="1"/>
      <dgm:spPr/>
      <dgm:t>
        <a:bodyPr/>
        <a:lstStyle/>
        <a:p>
          <a:pPr rtl="0"/>
          <a:r>
            <a:rPr lang="en-US" sz="1400" b="1" dirty="0" smtClean="0">
              <a:solidFill>
                <a:schemeClr val="bg1"/>
              </a:solidFill>
              <a:effectLst>
                <a:outerShdw blurRad="38100" dist="38100" dir="2700000" algn="tl">
                  <a:srgbClr val="000000">
                    <a:alpha val="43137"/>
                  </a:srgbClr>
                </a:outerShdw>
              </a:effectLst>
            </a:rPr>
            <a:t>Security recovery</a:t>
          </a:r>
          <a:endParaRPr lang="en-AU" sz="1400" b="1" dirty="0">
            <a:solidFill>
              <a:schemeClr val="bg1"/>
            </a:solidFill>
            <a:effectLst>
              <a:outerShdw blurRad="38100" dist="38100" dir="2700000" algn="tl">
                <a:srgbClr val="000000">
                  <a:alpha val="43137"/>
                </a:srgbClr>
              </a:outerShdw>
            </a:effectLst>
          </a:endParaRPr>
        </a:p>
      </dgm:t>
    </dgm:pt>
    <dgm:pt modelId="{F3CD86B7-469D-1849-B128-76D9A819D932}" type="parTrans" cxnId="{4FA77F94-7DC1-8E47-A04C-B8459D128A84}">
      <dgm:prSet/>
      <dgm:spPr/>
      <dgm:t>
        <a:bodyPr/>
        <a:lstStyle/>
        <a:p>
          <a:endParaRPr lang="en-US"/>
        </a:p>
      </dgm:t>
    </dgm:pt>
    <dgm:pt modelId="{F42CE1BA-8F9F-954B-90C0-1926C4C113D1}" type="sibTrans" cxnId="{4FA77F94-7DC1-8E47-A04C-B8459D128A84}">
      <dgm:prSet/>
      <dgm:spPr/>
      <dgm:t>
        <a:bodyPr/>
        <a:lstStyle/>
        <a:p>
          <a:endParaRPr lang="en-US"/>
        </a:p>
      </dgm:t>
    </dgm:pt>
    <dgm:pt modelId="{44601154-CEEE-5C4A-B61B-F65F45093244}" type="pres">
      <dgm:prSet presAssocID="{70DB3356-777B-7743-9896-BC3E70C7C6DF}" presName="compositeShape" presStyleCnt="0">
        <dgm:presLayoutVars>
          <dgm:chMax val="2"/>
          <dgm:dir/>
          <dgm:resizeHandles val="exact"/>
        </dgm:presLayoutVars>
      </dgm:prSet>
      <dgm:spPr/>
      <dgm:t>
        <a:bodyPr/>
        <a:lstStyle/>
        <a:p>
          <a:endParaRPr lang="en-US"/>
        </a:p>
      </dgm:t>
    </dgm:pt>
    <dgm:pt modelId="{DC83E651-6549-064C-9D52-FD2B41F3DAA4}" type="pres">
      <dgm:prSet presAssocID="{70DB3356-777B-7743-9896-BC3E70C7C6DF}" presName="ribbon" presStyleLbl="node1" presStyleIdx="0" presStyleCnt="1" custScaleX="100000" custScaleY="146930"/>
      <dgm:spPr>
        <a:gradFill rotWithShape="0">
          <a:gsLst>
            <a:gs pos="35000">
              <a:srgbClr val="4A719A"/>
            </a:gs>
            <a:gs pos="50000">
              <a:srgbClr val="416793"/>
            </a:gs>
            <a:gs pos="69000">
              <a:srgbClr val="375C8B"/>
            </a:gs>
            <a:gs pos="0">
              <a:srgbClr val="002060"/>
            </a:gs>
            <a:gs pos="100000">
              <a:schemeClr val="accent1">
                <a:hueOff val="0"/>
                <a:satOff val="0"/>
                <a:lumOff val="0"/>
                <a:alphaOff val="0"/>
                <a:tint val="50000"/>
                <a:shade val="100000"/>
                <a:satMod val="350000"/>
              </a:schemeClr>
            </a:gs>
          </a:gsLst>
        </a:gradFill>
        <a:effectLst>
          <a:glow rad="101600">
            <a:schemeClr val="bg1">
              <a:lumMod val="75000"/>
              <a:alpha val="75000"/>
            </a:schemeClr>
          </a:glow>
          <a:softEdge rad="63500"/>
        </a:effectLst>
      </dgm:spPr>
      <dgm:t>
        <a:bodyPr/>
        <a:lstStyle/>
        <a:p>
          <a:endParaRPr lang="en-CA"/>
        </a:p>
      </dgm:t>
    </dgm:pt>
    <dgm:pt modelId="{A75EB7A7-A6D0-1B4F-A513-893F77D03598}" type="pres">
      <dgm:prSet presAssocID="{70DB3356-777B-7743-9896-BC3E70C7C6DF}" presName="leftArrowText" presStyleLbl="node1" presStyleIdx="0" presStyleCnt="1" custLinFactNeighborX="16800" custLinFactNeighborY="-11994">
        <dgm:presLayoutVars>
          <dgm:chMax val="0"/>
          <dgm:bulletEnabled val="1"/>
        </dgm:presLayoutVars>
      </dgm:prSet>
      <dgm:spPr/>
      <dgm:t>
        <a:bodyPr/>
        <a:lstStyle/>
        <a:p>
          <a:endParaRPr lang="en-US"/>
        </a:p>
      </dgm:t>
    </dgm:pt>
    <dgm:pt modelId="{CE5350B2-C681-2649-9AD1-2BCD3ACBE439}" type="pres">
      <dgm:prSet presAssocID="{70DB3356-777B-7743-9896-BC3E70C7C6DF}" presName="rightArrowText" presStyleLbl="node1" presStyleIdx="0" presStyleCnt="1" custLinFactNeighborX="13495" custLinFactNeighborY="4583">
        <dgm:presLayoutVars>
          <dgm:chMax val="0"/>
          <dgm:bulletEnabled val="1"/>
        </dgm:presLayoutVars>
      </dgm:prSet>
      <dgm:spPr/>
      <dgm:t>
        <a:bodyPr/>
        <a:lstStyle/>
        <a:p>
          <a:endParaRPr lang="en-US"/>
        </a:p>
      </dgm:t>
    </dgm:pt>
  </dgm:ptLst>
  <dgm:cxnLst>
    <dgm:cxn modelId="{B3A694CC-BDAC-CA44-8B00-C9A1A5C6BEE4}" srcId="{F41715EA-1279-2645-B014-833B2C3A4321}" destId="{BDAF6E0E-2E63-194B-98FB-6BFBC3997B96}" srcOrd="2" destOrd="0" parTransId="{44EB8C47-DB0A-E54F-8416-4BD4CB482DEF}" sibTransId="{311C3043-4D58-3D45-8EB8-A31980A3D086}"/>
    <dgm:cxn modelId="{94C0BB40-3BD4-2649-9702-15B98C80E655}" type="presOf" srcId="{69E0EBB1-CA5F-F940-B007-41DE00E8298E}" destId="{CE5350B2-C681-2649-9AD1-2BCD3ACBE439}" srcOrd="0" destOrd="1" presId="urn:microsoft.com/office/officeart/2005/8/layout/arrow6"/>
    <dgm:cxn modelId="{749A3321-772D-2A48-90B4-BBD4B2D2DA79}" srcId="{009CA0CA-2A7C-034C-9FD9-5FCBAF6D26CD}" destId="{715AF352-9998-D743-A48A-80B4E92BD3AE}" srcOrd="4" destOrd="0" parTransId="{FBE317D2-AFCC-8B42-A365-D46935C5FAFE}" sibTransId="{D2E75995-F7DB-F74F-8651-868F445201B2}"/>
    <dgm:cxn modelId="{05E8497C-A8B8-AB44-A116-6DF44452A2EF}" srcId="{009CA0CA-2A7C-034C-9FD9-5FCBAF6D26CD}" destId="{0F127B9C-805E-7D4B-BCD4-CEDD53ABFFDC}" srcOrd="5" destOrd="0" parTransId="{B029A3D2-0BCC-6344-BE53-15D0BE0B4B70}" sibTransId="{A6869A0D-9C45-6A4C-AA44-A8828E79FD8F}"/>
    <dgm:cxn modelId="{CFB14512-1C31-E44B-A9D0-DD2064E79F78}" type="presOf" srcId="{E2F2BCCC-B716-5D44-963B-E740AAE66E8C}" destId="{A75EB7A7-A6D0-1B4F-A513-893F77D03598}" srcOrd="0" destOrd="3" presId="urn:microsoft.com/office/officeart/2005/8/layout/arrow6"/>
    <dgm:cxn modelId="{F5E075BB-FDE6-5341-A18C-C70C7A01EF17}" srcId="{009CA0CA-2A7C-034C-9FD9-5FCBAF6D26CD}" destId="{50425E73-9580-794A-8E4B-D8A69B689675}" srcOrd="3" destOrd="0" parTransId="{CE3CC7C7-2294-D347-9CB2-4AA033CBDF90}" sibTransId="{3DC81CA1-FD33-6B45-83E3-9AAE98DA8DA4}"/>
    <dgm:cxn modelId="{567FA079-E805-DE49-A267-A90D22E33CBF}" type="presOf" srcId="{F41715EA-1279-2645-B014-833B2C3A4321}" destId="{CE5350B2-C681-2649-9AD1-2BCD3ACBE439}" srcOrd="0" destOrd="0" presId="urn:microsoft.com/office/officeart/2005/8/layout/arrow6"/>
    <dgm:cxn modelId="{E9BE9A5A-981D-494D-9C1A-A61B0C0FED24}" type="presOf" srcId="{C7DB52F0-F43A-E643-B17E-67E0EDCADE0A}" destId="{CE5350B2-C681-2649-9AD1-2BCD3ACBE439}" srcOrd="0" destOrd="5" presId="urn:microsoft.com/office/officeart/2005/8/layout/arrow6"/>
    <dgm:cxn modelId="{02155011-104D-0D48-A7CA-E383E02C56D4}" srcId="{009CA0CA-2A7C-034C-9FD9-5FCBAF6D26CD}" destId="{CE150095-C9FD-E342-8E74-C03D0F78D83F}" srcOrd="1" destOrd="0" parTransId="{1ACF44A2-110F-F84E-A09E-CBF2D3903A6B}" sibTransId="{0FB8A40A-0CB5-C144-9537-D69488AE9EB7}"/>
    <dgm:cxn modelId="{42578649-513E-F144-8E54-BDB8F589AF5F}" srcId="{009CA0CA-2A7C-034C-9FD9-5FCBAF6D26CD}" destId="{1351519D-89AC-3748-BD53-EA98B44B4AAD}" srcOrd="6" destOrd="0" parTransId="{61DEC51D-F7D7-114B-8C29-3673E47EA6EA}" sibTransId="{EB8D56C4-B825-1249-AB90-114A27B65158}"/>
    <dgm:cxn modelId="{58092213-4724-7646-AD4F-ED42649F4B47}" srcId="{009CA0CA-2A7C-034C-9FD9-5FCBAF6D26CD}" destId="{AAD92493-9C21-C944-9764-765018BADE4E}" srcOrd="7" destOrd="0" parTransId="{AF76E4D4-A553-B449-A1D7-D3360F9159A4}" sibTransId="{D29AE86A-676B-494F-A8A6-B36DA3DB72E8}"/>
    <dgm:cxn modelId="{4B429708-9A46-0B40-A731-65D1C4C3E9CF}" srcId="{F41715EA-1279-2645-B014-833B2C3A4321}" destId="{35C35E4E-5586-1148-96D8-388443D186B9}" srcOrd="1" destOrd="0" parTransId="{941E6417-A5F6-CE4D-8D3A-F07A65522F89}" sibTransId="{88204ED4-AE6B-834D-8E8B-56051DFFD78A}"/>
    <dgm:cxn modelId="{4FA77F94-7DC1-8E47-A04C-B8459D128A84}" srcId="{F41715EA-1279-2645-B014-833B2C3A4321}" destId="{C7DB52F0-F43A-E643-B17E-67E0EDCADE0A}" srcOrd="4" destOrd="0" parTransId="{F3CD86B7-469D-1849-B128-76D9A819D932}" sibTransId="{F42CE1BA-8F9F-954B-90C0-1926C4C113D1}"/>
    <dgm:cxn modelId="{1B61BE5F-4904-0F47-B99D-7717C1191929}" srcId="{009CA0CA-2A7C-034C-9FD9-5FCBAF6D26CD}" destId="{E2F2BCCC-B716-5D44-963B-E740AAE66E8C}" srcOrd="2" destOrd="0" parTransId="{5E73FD66-DDA1-9041-BFB9-0E8A9B6A463D}" sibTransId="{0625AB40-1691-D94D-97CD-764D58047C06}"/>
    <dgm:cxn modelId="{B6DECA82-68EE-0247-94EA-8CEF48A89DFB}" type="presOf" srcId="{AAD92493-9C21-C944-9764-765018BADE4E}" destId="{A75EB7A7-A6D0-1B4F-A513-893F77D03598}" srcOrd="0" destOrd="8" presId="urn:microsoft.com/office/officeart/2005/8/layout/arrow6"/>
    <dgm:cxn modelId="{FFF39FF4-8565-2242-B025-E112FA31AD5E}" srcId="{70DB3356-777B-7743-9896-BC3E70C7C6DF}" destId="{009CA0CA-2A7C-034C-9FD9-5FCBAF6D26CD}" srcOrd="0" destOrd="0" parTransId="{E7A0D52A-BA13-1B4E-BDED-30DDA05CDBBF}" sibTransId="{140672BB-DF15-BE40-A89B-C5259F999428}"/>
    <dgm:cxn modelId="{B50B8710-F867-904D-97B0-CDC7E8D9E90D}" type="presOf" srcId="{50A52A02-C5BF-F54A-B926-8F108D2E64F7}" destId="{CE5350B2-C681-2649-9AD1-2BCD3ACBE439}" srcOrd="0" destOrd="4" presId="urn:microsoft.com/office/officeart/2005/8/layout/arrow6"/>
    <dgm:cxn modelId="{DF51DA18-8867-434B-950D-E7D96950BFB4}" type="presOf" srcId="{70DB3356-777B-7743-9896-BC3E70C7C6DF}" destId="{44601154-CEEE-5C4A-B61B-F65F45093244}" srcOrd="0" destOrd="0" presId="urn:microsoft.com/office/officeart/2005/8/layout/arrow6"/>
    <dgm:cxn modelId="{8EB6DD8D-0BE0-8B4B-AA30-FE99632246DB}" srcId="{70DB3356-777B-7743-9896-BC3E70C7C6DF}" destId="{F41715EA-1279-2645-B014-833B2C3A4321}" srcOrd="1" destOrd="0" parTransId="{A4B849E0-4117-C348-BF83-409F679B9101}" sibTransId="{F05B61E8-989C-1043-AA98-1ECFBCCA9A86}"/>
    <dgm:cxn modelId="{D9938161-4FB0-5840-8DFD-59E2CF5ADC0D}" type="presOf" srcId="{50425E73-9580-794A-8E4B-D8A69B689675}" destId="{A75EB7A7-A6D0-1B4F-A513-893F77D03598}" srcOrd="0" destOrd="4" presId="urn:microsoft.com/office/officeart/2005/8/layout/arrow6"/>
    <dgm:cxn modelId="{ACF5BA69-22E3-6C47-8381-36C036A667D2}" type="presOf" srcId="{CE150095-C9FD-E342-8E74-C03D0F78D83F}" destId="{A75EB7A7-A6D0-1B4F-A513-893F77D03598}" srcOrd="0" destOrd="2" presId="urn:microsoft.com/office/officeart/2005/8/layout/arrow6"/>
    <dgm:cxn modelId="{FACDC4DD-237F-6B46-9029-81BF83CBC071}" type="presOf" srcId="{0F127B9C-805E-7D4B-BCD4-CEDD53ABFFDC}" destId="{A75EB7A7-A6D0-1B4F-A513-893F77D03598}" srcOrd="0" destOrd="6" presId="urn:microsoft.com/office/officeart/2005/8/layout/arrow6"/>
    <dgm:cxn modelId="{4CCBFE49-BEBD-2742-9976-2684E0F06B60}" type="presOf" srcId="{BDAF6E0E-2E63-194B-98FB-6BFBC3997B96}" destId="{CE5350B2-C681-2649-9AD1-2BCD3ACBE439}" srcOrd="0" destOrd="3" presId="urn:microsoft.com/office/officeart/2005/8/layout/arrow6"/>
    <dgm:cxn modelId="{06F37E02-4D25-144D-8A08-7E849B3F4EA8}" srcId="{F41715EA-1279-2645-B014-833B2C3A4321}" destId="{69E0EBB1-CA5F-F940-B007-41DE00E8298E}" srcOrd="0" destOrd="0" parTransId="{D6D21201-20E0-764A-882D-BCF3638B24A6}" sibTransId="{FA1AEC7D-3218-404A-BCAD-504CFFF7B2D9}"/>
    <dgm:cxn modelId="{E882E492-6A0D-804B-8B57-F2205A502449}" type="presOf" srcId="{959C050E-DA77-324F-B5EF-F6B5DF1B1C89}" destId="{A75EB7A7-A6D0-1B4F-A513-893F77D03598}" srcOrd="0" destOrd="1" presId="urn:microsoft.com/office/officeart/2005/8/layout/arrow6"/>
    <dgm:cxn modelId="{ADAA0289-C76F-104A-9325-03062833C49E}" type="presOf" srcId="{009CA0CA-2A7C-034C-9FD9-5FCBAF6D26CD}" destId="{A75EB7A7-A6D0-1B4F-A513-893F77D03598}" srcOrd="0" destOrd="0" presId="urn:microsoft.com/office/officeart/2005/8/layout/arrow6"/>
    <dgm:cxn modelId="{284231C1-7FD8-B742-B05B-0E8849E73B79}" srcId="{F41715EA-1279-2645-B014-833B2C3A4321}" destId="{50A52A02-C5BF-F54A-B926-8F108D2E64F7}" srcOrd="3" destOrd="0" parTransId="{CBDD9DC2-B766-1548-A8EA-4E15C8FAC07A}" sibTransId="{5E38A197-4DCE-FF4F-AB82-5206F2620285}"/>
    <dgm:cxn modelId="{4BE228CB-645D-B048-84C6-B6ED5E9B2961}" type="presOf" srcId="{715AF352-9998-D743-A48A-80B4E92BD3AE}" destId="{A75EB7A7-A6D0-1B4F-A513-893F77D03598}" srcOrd="0" destOrd="5" presId="urn:microsoft.com/office/officeart/2005/8/layout/arrow6"/>
    <dgm:cxn modelId="{56D7AAFC-74F6-8A47-B651-057718310994}" srcId="{009CA0CA-2A7C-034C-9FD9-5FCBAF6D26CD}" destId="{959C050E-DA77-324F-B5EF-F6B5DF1B1C89}" srcOrd="0" destOrd="0" parTransId="{B529670B-A2A0-F941-AFA5-5E9E6FBC8B0F}" sibTransId="{C247DF57-FF04-054B-AB06-37FEE5528E1E}"/>
    <dgm:cxn modelId="{B4BBDDE5-8B4C-E846-9E27-F2610F97E6E5}" type="presOf" srcId="{1351519D-89AC-3748-BD53-EA98B44B4AAD}" destId="{A75EB7A7-A6D0-1B4F-A513-893F77D03598}" srcOrd="0" destOrd="7" presId="urn:microsoft.com/office/officeart/2005/8/layout/arrow6"/>
    <dgm:cxn modelId="{9954ECF1-A15C-7041-970A-7F5604ED3C3C}" type="presOf" srcId="{35C35E4E-5586-1148-96D8-388443D186B9}" destId="{CE5350B2-C681-2649-9AD1-2BCD3ACBE439}" srcOrd="0" destOrd="2" presId="urn:microsoft.com/office/officeart/2005/8/layout/arrow6"/>
    <dgm:cxn modelId="{51D0BB92-C99E-A74E-9C8D-2F1E1067C0BB}" type="presParOf" srcId="{44601154-CEEE-5C4A-B61B-F65F45093244}" destId="{DC83E651-6549-064C-9D52-FD2B41F3DAA4}" srcOrd="0" destOrd="0" presId="urn:microsoft.com/office/officeart/2005/8/layout/arrow6"/>
    <dgm:cxn modelId="{A13D9748-055E-1541-9C9C-287922F2C708}" type="presParOf" srcId="{44601154-CEEE-5C4A-B61B-F65F45093244}" destId="{A75EB7A7-A6D0-1B4F-A513-893F77D03598}" srcOrd="1" destOrd="0" presId="urn:microsoft.com/office/officeart/2005/8/layout/arrow6"/>
    <dgm:cxn modelId="{E1FB7AC6-60F0-D94C-BD41-C03C47997919}" type="presParOf" srcId="{44601154-CEEE-5C4A-B61B-F65F45093244}" destId="{CE5350B2-C681-2649-9AD1-2BCD3ACBE439}" srcOrd="2" destOrd="0" presId="urn:microsoft.com/office/officeart/2005/8/layout/arrow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9649D-5DF7-4C4A-8100-F58E61B73424}">
      <dsp:nvSpPr>
        <dsp:cNvPr id="0" name=""/>
        <dsp:cNvSpPr/>
      </dsp:nvSpPr>
      <dsp:spPr>
        <a:xfrm>
          <a:off x="0" y="372877"/>
          <a:ext cx="757078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577" tIns="333248" rIns="587577"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Used to conceal the contents of blocks or streams of data of any size, including messages, files, encryption keys, and passwords</a:t>
          </a:r>
          <a:endParaRPr lang="en-US" sz="1600" kern="1200" dirty="0"/>
        </a:p>
      </dsp:txBody>
      <dsp:txXfrm>
        <a:off x="0" y="372877"/>
        <a:ext cx="7570787" cy="882000"/>
      </dsp:txXfrm>
    </dsp:sp>
    <dsp:sp modelId="{09AB0441-BBC5-4D45-B95D-8771CEC64F8E}">
      <dsp:nvSpPr>
        <dsp:cNvPr id="0" name=""/>
        <dsp:cNvSpPr/>
      </dsp:nvSpPr>
      <dsp:spPr>
        <a:xfrm>
          <a:off x="378539" y="136717"/>
          <a:ext cx="5299550" cy="472320"/>
        </a:xfrm>
        <a:prstGeom prst="roundRect">
          <a:avLst/>
        </a:prstGeom>
        <a:gradFill rotWithShape="0">
          <a:gsLst>
            <a:gs pos="17000">
              <a:srgbClr val="002060"/>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Symmetric encryption</a:t>
          </a:r>
          <a:endParaRPr lang="en-US" sz="1600" b="1" kern="1200" dirty="0">
            <a:effectLst>
              <a:outerShdw blurRad="38100" dist="38100" dir="2700000" algn="tl">
                <a:srgbClr val="000000">
                  <a:alpha val="43137"/>
                </a:srgbClr>
              </a:outerShdw>
            </a:effectLst>
          </a:endParaRPr>
        </a:p>
      </dsp:txBody>
      <dsp:txXfrm>
        <a:off x="401596" y="159774"/>
        <a:ext cx="5253436" cy="426206"/>
      </dsp:txXfrm>
    </dsp:sp>
    <dsp:sp modelId="{CF1E5AC2-A8E9-2B42-A7D7-5D00D665C199}">
      <dsp:nvSpPr>
        <dsp:cNvPr id="0" name=""/>
        <dsp:cNvSpPr/>
      </dsp:nvSpPr>
      <dsp:spPr>
        <a:xfrm>
          <a:off x="0" y="1577437"/>
          <a:ext cx="757078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577" tIns="333248" rIns="587577"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Used to conceal small blocks of data, such as encryption keys and hash function values, which are used in digital signatures</a:t>
          </a:r>
          <a:endParaRPr lang="en-US" sz="1600" kern="1200" dirty="0"/>
        </a:p>
      </dsp:txBody>
      <dsp:txXfrm>
        <a:off x="0" y="1577437"/>
        <a:ext cx="7570787" cy="882000"/>
      </dsp:txXfrm>
    </dsp:sp>
    <dsp:sp modelId="{27A68937-F900-F84A-AA85-B558BAE65B93}">
      <dsp:nvSpPr>
        <dsp:cNvPr id="0" name=""/>
        <dsp:cNvSpPr/>
      </dsp:nvSpPr>
      <dsp:spPr>
        <a:xfrm>
          <a:off x="378539" y="1341277"/>
          <a:ext cx="5299550" cy="472320"/>
        </a:xfrm>
        <a:prstGeom prst="roundRect">
          <a:avLst/>
        </a:prstGeom>
        <a:gradFill rotWithShape="0">
          <a:gsLst>
            <a:gs pos="17000">
              <a:srgbClr val="002060"/>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Asymmetric encryption</a:t>
          </a:r>
          <a:endParaRPr lang="en-US" sz="1600" b="1" kern="1200" dirty="0">
            <a:effectLst>
              <a:outerShdw blurRad="38100" dist="38100" dir="2700000" algn="tl">
                <a:srgbClr val="000000">
                  <a:alpha val="43137"/>
                </a:srgbClr>
              </a:outerShdw>
            </a:effectLst>
          </a:endParaRPr>
        </a:p>
      </dsp:txBody>
      <dsp:txXfrm>
        <a:off x="401596" y="1364334"/>
        <a:ext cx="5253436" cy="426206"/>
      </dsp:txXfrm>
    </dsp:sp>
    <dsp:sp modelId="{B298ABCA-4DC3-184D-ADBA-1A26D714420A}">
      <dsp:nvSpPr>
        <dsp:cNvPr id="0" name=""/>
        <dsp:cNvSpPr/>
      </dsp:nvSpPr>
      <dsp:spPr>
        <a:xfrm>
          <a:off x="0" y="2781997"/>
          <a:ext cx="7570787" cy="667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577" tIns="333248" rIns="587577"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Used to protect blocks of data, such as messages, from alteration</a:t>
          </a:r>
          <a:endParaRPr lang="en-US" sz="1600" kern="1200" dirty="0"/>
        </a:p>
      </dsp:txBody>
      <dsp:txXfrm>
        <a:off x="0" y="2781997"/>
        <a:ext cx="7570787" cy="667800"/>
      </dsp:txXfrm>
    </dsp:sp>
    <dsp:sp modelId="{DDC8679B-4039-FB44-9FC5-7C0CFC8DA074}">
      <dsp:nvSpPr>
        <dsp:cNvPr id="0" name=""/>
        <dsp:cNvSpPr/>
      </dsp:nvSpPr>
      <dsp:spPr>
        <a:xfrm>
          <a:off x="378539" y="2545837"/>
          <a:ext cx="5299550" cy="472320"/>
        </a:xfrm>
        <a:prstGeom prst="roundRect">
          <a:avLst/>
        </a:prstGeom>
        <a:gradFill rotWithShape="0">
          <a:gsLst>
            <a:gs pos="17000">
              <a:srgbClr val="002060"/>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Data integrity algorithms</a:t>
          </a:r>
          <a:endParaRPr lang="en-US" sz="1600" b="1" kern="1200" dirty="0">
            <a:effectLst>
              <a:outerShdw blurRad="38100" dist="38100" dir="2700000" algn="tl">
                <a:srgbClr val="000000">
                  <a:alpha val="43137"/>
                </a:srgbClr>
              </a:outerShdw>
            </a:effectLst>
          </a:endParaRPr>
        </a:p>
      </dsp:txBody>
      <dsp:txXfrm>
        <a:off x="401596" y="2568894"/>
        <a:ext cx="5253436" cy="426206"/>
      </dsp:txXfrm>
    </dsp:sp>
    <dsp:sp modelId="{2E50E8BC-01C6-B64E-80B7-07917401575D}">
      <dsp:nvSpPr>
        <dsp:cNvPr id="0" name=""/>
        <dsp:cNvSpPr/>
      </dsp:nvSpPr>
      <dsp:spPr>
        <a:xfrm>
          <a:off x="0" y="3772357"/>
          <a:ext cx="7570787" cy="88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87577" tIns="333248" rIns="587577"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smtClean="0"/>
            <a:t>Schemes based on the use of cryptographic algorithms designed to authenticate the identity of entities</a:t>
          </a:r>
          <a:endParaRPr lang="en-US" sz="1600" kern="1200" dirty="0"/>
        </a:p>
      </dsp:txBody>
      <dsp:txXfrm>
        <a:off x="0" y="3772357"/>
        <a:ext cx="7570787" cy="882000"/>
      </dsp:txXfrm>
    </dsp:sp>
    <dsp:sp modelId="{1F18D9D3-969C-0D42-B7EB-3E3DFCC685C5}">
      <dsp:nvSpPr>
        <dsp:cNvPr id="0" name=""/>
        <dsp:cNvSpPr/>
      </dsp:nvSpPr>
      <dsp:spPr>
        <a:xfrm>
          <a:off x="378539" y="3536197"/>
          <a:ext cx="5299550" cy="472320"/>
        </a:xfrm>
        <a:prstGeom prst="roundRect">
          <a:avLst/>
        </a:prstGeom>
        <a:gradFill rotWithShape="0">
          <a:gsLst>
            <a:gs pos="17000">
              <a:srgbClr val="002060"/>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0310" tIns="0" rIns="200310" bIns="0" numCol="1" spcCol="1270" anchor="ctr" anchorCtr="0">
          <a:noAutofit/>
        </a:bodyPr>
        <a:lstStyle/>
        <a:p>
          <a:pPr lvl="0" algn="l" defTabSz="711200" rtl="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rPr>
            <a:t>Authentication protocols</a:t>
          </a:r>
          <a:endParaRPr lang="en-US" sz="1600" b="1" kern="1200" dirty="0">
            <a:effectLst>
              <a:outerShdw blurRad="38100" dist="38100" dir="2700000" algn="tl">
                <a:srgbClr val="000000">
                  <a:alpha val="43137"/>
                </a:srgbClr>
              </a:outerShdw>
            </a:effectLst>
          </a:endParaRPr>
        </a:p>
      </dsp:txBody>
      <dsp:txXfrm>
        <a:off x="401596" y="3559254"/>
        <a:ext cx="5253436"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2D17F-FDC7-5E41-913C-7320207E3EFD}">
      <dsp:nvSpPr>
        <dsp:cNvPr id="0" name=""/>
        <dsp:cNvSpPr/>
      </dsp:nvSpPr>
      <dsp:spPr>
        <a:xfrm>
          <a:off x="0" y="0"/>
          <a:ext cx="4289424" cy="4289424"/>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DE61423-D6AA-924B-BA21-65B335249D0C}">
      <dsp:nvSpPr>
        <dsp:cNvPr id="0" name=""/>
        <dsp:cNvSpPr/>
      </dsp:nvSpPr>
      <dsp:spPr>
        <a:xfrm>
          <a:off x="2144712" y="0"/>
          <a:ext cx="5426074" cy="428942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kern="1200" dirty="0" smtClean="0"/>
            <a:t>measures to deter, prevent, detect, and correct security violations that involve the transmission of information</a:t>
          </a:r>
          <a:endParaRPr lang="en-US" sz="4000" kern="1200" dirty="0"/>
        </a:p>
      </dsp:txBody>
      <dsp:txXfrm>
        <a:off x="2144712" y="0"/>
        <a:ext cx="5426074" cy="4289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98C14-EC1A-C044-AC9A-2483F9CB7F7A}">
      <dsp:nvSpPr>
        <dsp:cNvPr id="0" name=""/>
        <dsp:cNvSpPr/>
      </dsp:nvSpPr>
      <dsp:spPr>
        <a:xfrm>
          <a:off x="0" y="163499"/>
          <a:ext cx="8839200" cy="1984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6020" tIns="208280" rIns="686020"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Data confidentiality</a:t>
          </a:r>
          <a:endParaRPr lang="en-US" sz="1800" kern="1200" dirty="0"/>
        </a:p>
        <a:p>
          <a:pPr marL="342900" lvl="2" indent="-171450" algn="l" defTabSz="711200" rtl="0">
            <a:lnSpc>
              <a:spcPct val="90000"/>
            </a:lnSpc>
            <a:spcBef>
              <a:spcPct val="0"/>
            </a:spcBef>
            <a:spcAft>
              <a:spcPct val="15000"/>
            </a:spcAft>
            <a:buChar char="••"/>
          </a:pPr>
          <a:r>
            <a:rPr lang="en-US" sz="1600" kern="1200" dirty="0" smtClean="0"/>
            <a:t>Assures that private or confidential information is not made available or disclosed to unauthorized individuals</a:t>
          </a:r>
          <a:endParaRPr lang="en-US" sz="1600" kern="1200" dirty="0"/>
        </a:p>
        <a:p>
          <a:pPr marL="171450" lvl="1" indent="-171450" algn="l" defTabSz="800100" rtl="0">
            <a:lnSpc>
              <a:spcPct val="90000"/>
            </a:lnSpc>
            <a:spcBef>
              <a:spcPct val="0"/>
            </a:spcBef>
            <a:spcAft>
              <a:spcPct val="15000"/>
            </a:spcAft>
            <a:buChar char="••"/>
          </a:pPr>
          <a:r>
            <a:rPr lang="en-US" sz="1800" kern="1200" dirty="0" smtClean="0"/>
            <a:t>Privacy</a:t>
          </a:r>
          <a:endParaRPr lang="en-US" sz="1800" kern="1200" dirty="0"/>
        </a:p>
        <a:p>
          <a:pPr marL="342900" lvl="2" indent="-171450" algn="l" defTabSz="711200" rtl="0">
            <a:lnSpc>
              <a:spcPct val="90000"/>
            </a:lnSpc>
            <a:spcBef>
              <a:spcPct val="0"/>
            </a:spcBef>
            <a:spcAft>
              <a:spcPct val="15000"/>
            </a:spcAft>
            <a:buChar char="••"/>
          </a:pPr>
          <a:r>
            <a:rPr lang="en-US" sz="1600" kern="1200" dirty="0" smtClean="0"/>
            <a:t>Assures that individuals control or influence what information related to them may be collected and stored and by whom and to whom that information may be disclosed</a:t>
          </a:r>
          <a:endParaRPr lang="en-US" sz="1600" kern="1200" dirty="0"/>
        </a:p>
      </dsp:txBody>
      <dsp:txXfrm>
        <a:off x="0" y="163499"/>
        <a:ext cx="8839200" cy="1984500"/>
      </dsp:txXfrm>
    </dsp:sp>
    <dsp:sp modelId="{6049758F-6852-7E48-A5F6-439FA44B34F9}">
      <dsp:nvSpPr>
        <dsp:cNvPr id="0" name=""/>
        <dsp:cNvSpPr/>
      </dsp:nvSpPr>
      <dsp:spPr>
        <a:xfrm>
          <a:off x="441960" y="15899"/>
          <a:ext cx="6187440" cy="295200"/>
        </a:xfrm>
        <a:prstGeom prst="roundRect">
          <a:avLst/>
        </a:prstGeom>
        <a:gradFill rotWithShape="0">
          <a:gsLst>
            <a:gs pos="27000">
              <a:srgbClr val="002060"/>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3871" tIns="0" rIns="233871" bIns="0" numCol="1" spcCol="1270" anchor="ctr" anchorCtr="0">
          <a:noAutofit/>
        </a:bodyPr>
        <a:lstStyle/>
        <a:p>
          <a:pPr lvl="0" algn="l" defTabSz="1066800" rtl="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Confidentiality</a:t>
          </a:r>
          <a:endParaRPr lang="en-US" sz="2400" kern="1200" dirty="0">
            <a:effectLst>
              <a:outerShdw blurRad="38100" dist="38100" dir="2700000" algn="tl">
                <a:srgbClr val="000000">
                  <a:alpha val="43137"/>
                </a:srgbClr>
              </a:outerShdw>
            </a:effectLst>
          </a:endParaRPr>
        </a:p>
      </dsp:txBody>
      <dsp:txXfrm>
        <a:off x="456370" y="30309"/>
        <a:ext cx="6158620" cy="266380"/>
      </dsp:txXfrm>
    </dsp:sp>
    <dsp:sp modelId="{4DA3C829-4C77-2E4B-ACF0-22E49FD0F419}">
      <dsp:nvSpPr>
        <dsp:cNvPr id="0" name=""/>
        <dsp:cNvSpPr/>
      </dsp:nvSpPr>
      <dsp:spPr>
        <a:xfrm>
          <a:off x="0" y="2349600"/>
          <a:ext cx="8839200" cy="17955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6020" tIns="208280" rIns="686020"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Data integrity</a:t>
          </a:r>
          <a:endParaRPr lang="en-US" sz="1800" kern="1200" dirty="0"/>
        </a:p>
        <a:p>
          <a:pPr marL="342900" lvl="2" indent="-171450" algn="l" defTabSz="711200" rtl="0">
            <a:lnSpc>
              <a:spcPct val="90000"/>
            </a:lnSpc>
            <a:spcBef>
              <a:spcPct val="0"/>
            </a:spcBef>
            <a:spcAft>
              <a:spcPct val="15000"/>
            </a:spcAft>
            <a:buChar char="••"/>
          </a:pPr>
          <a:r>
            <a:rPr lang="en-US" sz="1600" kern="1200" dirty="0" smtClean="0"/>
            <a:t>Assures that  information and programs are changed only in a specified and authorized manner</a:t>
          </a:r>
          <a:endParaRPr lang="en-US" sz="1600" kern="1200" dirty="0"/>
        </a:p>
        <a:p>
          <a:pPr marL="171450" lvl="1" indent="-171450" algn="l" defTabSz="800100" rtl="0">
            <a:lnSpc>
              <a:spcPct val="90000"/>
            </a:lnSpc>
            <a:spcBef>
              <a:spcPct val="0"/>
            </a:spcBef>
            <a:spcAft>
              <a:spcPct val="15000"/>
            </a:spcAft>
            <a:buChar char="••"/>
          </a:pPr>
          <a:r>
            <a:rPr lang="en-US" sz="1800" kern="1200" dirty="0" smtClean="0"/>
            <a:t>System integrity</a:t>
          </a:r>
          <a:endParaRPr lang="en-US" sz="1800" kern="1200" dirty="0"/>
        </a:p>
        <a:p>
          <a:pPr marL="342900" lvl="2" indent="-171450" algn="l" defTabSz="711200" rtl="0">
            <a:lnSpc>
              <a:spcPct val="90000"/>
            </a:lnSpc>
            <a:spcBef>
              <a:spcPct val="0"/>
            </a:spcBef>
            <a:spcAft>
              <a:spcPct val="15000"/>
            </a:spcAft>
            <a:buChar char="••"/>
          </a:pPr>
          <a:r>
            <a:rPr lang="en-US" sz="1600" kern="1200" dirty="0" smtClean="0"/>
            <a:t>Assures that a system performs its intended function in an unimpaired manner, free from deliberate or inadvertent unauthorized manipulation of the system</a:t>
          </a:r>
          <a:endParaRPr lang="en-US" sz="1600" kern="1200" dirty="0"/>
        </a:p>
      </dsp:txBody>
      <dsp:txXfrm>
        <a:off x="0" y="2349600"/>
        <a:ext cx="8839200" cy="1795500"/>
      </dsp:txXfrm>
    </dsp:sp>
    <dsp:sp modelId="{D865B79C-0930-C042-ADB5-25A0D1DA2B7F}">
      <dsp:nvSpPr>
        <dsp:cNvPr id="0" name=""/>
        <dsp:cNvSpPr/>
      </dsp:nvSpPr>
      <dsp:spPr>
        <a:xfrm>
          <a:off x="441960" y="2201999"/>
          <a:ext cx="6187440" cy="295200"/>
        </a:xfrm>
        <a:prstGeom prst="roundRect">
          <a:avLst/>
        </a:prstGeom>
        <a:gradFill rotWithShape="0">
          <a:gsLst>
            <a:gs pos="27000">
              <a:srgbClr val="002060"/>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3871" tIns="0" rIns="233871" bIns="0" numCol="1" spcCol="1270" anchor="ctr" anchorCtr="0">
          <a:noAutofit/>
        </a:bodyPr>
        <a:lstStyle/>
        <a:p>
          <a:pPr lvl="0" algn="l" defTabSz="1066800" rtl="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Integrity</a:t>
          </a:r>
          <a:endParaRPr lang="en-US" sz="2400" kern="1200" dirty="0">
            <a:effectLst>
              <a:outerShdw blurRad="38100" dist="38100" dir="2700000" algn="tl">
                <a:srgbClr val="000000">
                  <a:alpha val="43137"/>
                </a:srgbClr>
              </a:outerShdw>
            </a:effectLst>
          </a:endParaRPr>
        </a:p>
      </dsp:txBody>
      <dsp:txXfrm>
        <a:off x="456370" y="2216409"/>
        <a:ext cx="6158620" cy="266380"/>
      </dsp:txXfrm>
    </dsp:sp>
    <dsp:sp modelId="{CC27436A-1E4D-D84D-A7FC-05F0DE392564}">
      <dsp:nvSpPr>
        <dsp:cNvPr id="0" name=""/>
        <dsp:cNvSpPr/>
      </dsp:nvSpPr>
      <dsp:spPr>
        <a:xfrm>
          <a:off x="0" y="4346700"/>
          <a:ext cx="8839200" cy="819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6020" tIns="208280" rIns="686020"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Assures that systems work promptly and service is not denied to authorized users</a:t>
          </a:r>
          <a:endParaRPr lang="en-US" sz="1800" kern="1200" dirty="0"/>
        </a:p>
      </dsp:txBody>
      <dsp:txXfrm>
        <a:off x="0" y="4346700"/>
        <a:ext cx="8839200" cy="819000"/>
      </dsp:txXfrm>
    </dsp:sp>
    <dsp:sp modelId="{667DCDD7-116F-2549-8EDA-F2F25FC22E3F}">
      <dsp:nvSpPr>
        <dsp:cNvPr id="0" name=""/>
        <dsp:cNvSpPr/>
      </dsp:nvSpPr>
      <dsp:spPr>
        <a:xfrm>
          <a:off x="441960" y="4199100"/>
          <a:ext cx="6187440" cy="295200"/>
        </a:xfrm>
        <a:prstGeom prst="roundRect">
          <a:avLst/>
        </a:prstGeom>
        <a:gradFill rotWithShape="0">
          <a:gsLst>
            <a:gs pos="27000">
              <a:srgbClr val="002060"/>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3871" tIns="0" rIns="233871" bIns="0" numCol="1" spcCol="1270" anchor="ctr" anchorCtr="0">
          <a:noAutofit/>
        </a:bodyPr>
        <a:lstStyle/>
        <a:p>
          <a:pPr lvl="0" algn="l" defTabSz="1066800" rtl="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Availability</a:t>
          </a:r>
          <a:endParaRPr lang="en-US" sz="2400" kern="1200" dirty="0">
            <a:effectLst>
              <a:outerShdw blurRad="38100" dist="38100" dir="2700000" algn="tl">
                <a:srgbClr val="000000">
                  <a:alpha val="43137"/>
                </a:srgbClr>
              </a:outerShdw>
            </a:effectLst>
          </a:endParaRPr>
        </a:p>
      </dsp:txBody>
      <dsp:txXfrm>
        <a:off x="456370" y="4213510"/>
        <a:ext cx="6158620" cy="2663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DBAC6-25DB-7848-AE10-A620F7695C2D}">
      <dsp:nvSpPr>
        <dsp:cNvPr id="0" name=""/>
        <dsp:cNvSpPr/>
      </dsp:nvSpPr>
      <dsp:spPr>
        <a:xfrm rot="10800000">
          <a:off x="2901696" y="0"/>
          <a:ext cx="5632704" cy="1625599"/>
        </a:xfrm>
        <a:prstGeom prst="nonIsoscelesTrapezoid">
          <a:avLst>
            <a:gd name="adj1" fmla="val 0"/>
            <a:gd name="adj2" fmla="val 595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The loss could be expected to have a severe or catastrophic adverse effect on organizational operations, organizational assets, or individuals </a:t>
          </a:r>
          <a:endParaRPr lang="en-US" sz="1500" kern="1200" dirty="0"/>
        </a:p>
      </dsp:txBody>
      <dsp:txXfrm rot="10800000">
        <a:off x="3868928" y="0"/>
        <a:ext cx="4665472" cy="1625599"/>
      </dsp:txXfrm>
    </dsp:sp>
    <dsp:sp modelId="{323F2C42-63B1-9D46-8116-55010DB641B3}">
      <dsp:nvSpPr>
        <dsp:cNvPr id="0" name=""/>
        <dsp:cNvSpPr/>
      </dsp:nvSpPr>
      <dsp:spPr>
        <a:xfrm>
          <a:off x="1934464" y="0"/>
          <a:ext cx="1934464" cy="1625599"/>
        </a:xfrm>
        <a:prstGeom prst="trapezoid">
          <a:avLst>
            <a:gd name="adj" fmla="val 59500"/>
          </a:avLst>
        </a:prstGeom>
        <a:solidFill>
          <a:schemeClr val="accent4"/>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FF0000"/>
              </a:solidFill>
            </a:rPr>
            <a:t>High</a:t>
          </a:r>
          <a:endParaRPr lang="en-US" sz="2800" kern="1200" dirty="0">
            <a:solidFill>
              <a:srgbClr val="FF0000"/>
            </a:solidFill>
          </a:endParaRPr>
        </a:p>
      </dsp:txBody>
      <dsp:txXfrm>
        <a:off x="1934464" y="0"/>
        <a:ext cx="1934464" cy="1625599"/>
      </dsp:txXfrm>
    </dsp:sp>
    <dsp:sp modelId="{EDEB3454-1F7E-594F-B14B-175BDB7A3CA0}">
      <dsp:nvSpPr>
        <dsp:cNvPr id="0" name=""/>
        <dsp:cNvSpPr/>
      </dsp:nvSpPr>
      <dsp:spPr>
        <a:xfrm rot="10800000">
          <a:off x="3868928" y="1625599"/>
          <a:ext cx="4665472" cy="1625599"/>
        </a:xfrm>
        <a:prstGeom prst="nonIsoscelesTrapezoid">
          <a:avLst>
            <a:gd name="adj1" fmla="val 0"/>
            <a:gd name="adj2" fmla="val 595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The loss could be expected to have a serious adverse effect on organizational operations, organizational assets, or individuals</a:t>
          </a:r>
          <a:endParaRPr lang="en-US" sz="1500" kern="1200" dirty="0"/>
        </a:p>
      </dsp:txBody>
      <dsp:txXfrm rot="10800000">
        <a:off x="4836160" y="1625599"/>
        <a:ext cx="3698240" cy="1625599"/>
      </dsp:txXfrm>
    </dsp:sp>
    <dsp:sp modelId="{BD8A4DA2-4774-2747-9C4E-431FEDEE116B}">
      <dsp:nvSpPr>
        <dsp:cNvPr id="0" name=""/>
        <dsp:cNvSpPr/>
      </dsp:nvSpPr>
      <dsp:spPr>
        <a:xfrm>
          <a:off x="967232" y="1625599"/>
          <a:ext cx="3868928" cy="1625599"/>
        </a:xfrm>
        <a:prstGeom prst="trapezoid">
          <a:avLst>
            <a:gd name="adj" fmla="val 59500"/>
          </a:avLst>
        </a:prstGeom>
        <a:solidFill>
          <a:schemeClr val="tx1">
            <a:lumMod val="65000"/>
            <a:lumOff val="35000"/>
          </a:schemeClr>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rtl="0">
            <a:lnSpc>
              <a:spcPct val="90000"/>
            </a:lnSpc>
            <a:spcBef>
              <a:spcPct val="0"/>
            </a:spcBef>
            <a:spcAft>
              <a:spcPct val="35000"/>
            </a:spcAft>
          </a:pPr>
          <a:r>
            <a:rPr lang="en-US" sz="3600" kern="1200" dirty="0" smtClean="0">
              <a:solidFill>
                <a:srgbClr val="FFC000"/>
              </a:solidFill>
            </a:rPr>
            <a:t>Moderate</a:t>
          </a:r>
          <a:endParaRPr lang="en-US" sz="3600" kern="1200" dirty="0">
            <a:solidFill>
              <a:srgbClr val="FFC000"/>
            </a:solidFill>
          </a:endParaRPr>
        </a:p>
      </dsp:txBody>
      <dsp:txXfrm>
        <a:off x="1644294" y="1625599"/>
        <a:ext cx="2514803" cy="1625599"/>
      </dsp:txXfrm>
    </dsp:sp>
    <dsp:sp modelId="{63798C49-604C-6D4F-B502-7E4BA45356A1}">
      <dsp:nvSpPr>
        <dsp:cNvPr id="0" name=""/>
        <dsp:cNvSpPr/>
      </dsp:nvSpPr>
      <dsp:spPr>
        <a:xfrm rot="10800000">
          <a:off x="4836160" y="3251199"/>
          <a:ext cx="3698239" cy="1625599"/>
        </a:xfrm>
        <a:prstGeom prst="nonIsoscelesTrapezoid">
          <a:avLst>
            <a:gd name="adj1" fmla="val 0"/>
            <a:gd name="adj2" fmla="val 59500"/>
          </a:avLst>
        </a:prstGeom>
        <a:solidFill>
          <a:schemeClr val="lt1">
            <a:alpha val="90000"/>
            <a:hueOff val="0"/>
            <a:satOff val="0"/>
            <a:lumOff val="0"/>
            <a:alphaOff val="0"/>
          </a:schemeClr>
        </a:solidFill>
        <a:ln w="952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The loss could be expected to have a limited adverse effect on organizational operations, organizational assets, or individuals</a:t>
          </a:r>
          <a:endParaRPr lang="en-US" sz="1500" kern="1200" dirty="0"/>
        </a:p>
        <a:p>
          <a:pPr marL="114300" lvl="1" indent="-114300" algn="l" defTabSz="666750" rtl="0">
            <a:lnSpc>
              <a:spcPct val="90000"/>
            </a:lnSpc>
            <a:spcBef>
              <a:spcPct val="0"/>
            </a:spcBef>
            <a:spcAft>
              <a:spcPct val="15000"/>
            </a:spcAft>
            <a:buChar char="••"/>
          </a:pPr>
          <a:endParaRPr lang="en-US" sz="1500" kern="1200" dirty="0"/>
        </a:p>
      </dsp:txBody>
      <dsp:txXfrm rot="10800000">
        <a:off x="5803392" y="3251199"/>
        <a:ext cx="2731007" cy="1625599"/>
      </dsp:txXfrm>
    </dsp:sp>
    <dsp:sp modelId="{680880A8-997B-A541-ADD6-12677C70DBB4}">
      <dsp:nvSpPr>
        <dsp:cNvPr id="0" name=""/>
        <dsp:cNvSpPr/>
      </dsp:nvSpPr>
      <dsp:spPr>
        <a:xfrm>
          <a:off x="0" y="3251199"/>
          <a:ext cx="5803392" cy="1625599"/>
        </a:xfrm>
        <a:prstGeom prst="trapezoid">
          <a:avLst>
            <a:gd name="adj" fmla="val 59500"/>
          </a:avLst>
        </a:prstGeom>
        <a:solidFill>
          <a:schemeClr val="bg1">
            <a:lumMod val="65000"/>
          </a:schemeClr>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0">
            <a:lnSpc>
              <a:spcPct val="90000"/>
            </a:lnSpc>
            <a:spcBef>
              <a:spcPct val="0"/>
            </a:spcBef>
            <a:spcAft>
              <a:spcPct val="35000"/>
            </a:spcAft>
          </a:pPr>
          <a:r>
            <a:rPr lang="en-US" sz="4000" kern="1200" dirty="0" smtClean="0">
              <a:solidFill>
                <a:srgbClr val="002060"/>
              </a:solidFill>
            </a:rPr>
            <a:t>Low</a:t>
          </a:r>
          <a:endParaRPr lang="en-US" sz="4000" kern="1200" dirty="0">
            <a:solidFill>
              <a:srgbClr val="002060"/>
            </a:solidFill>
          </a:endParaRPr>
        </a:p>
      </dsp:txBody>
      <dsp:txXfrm>
        <a:off x="1015593" y="3251199"/>
        <a:ext cx="3772204" cy="16255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F287F-54BE-A94E-BE50-7A86606A3A77}">
      <dsp:nvSpPr>
        <dsp:cNvPr id="0" name=""/>
        <dsp:cNvSpPr/>
      </dsp:nvSpPr>
      <dsp:spPr>
        <a:xfrm rot="5400000">
          <a:off x="2528407" y="-815643"/>
          <a:ext cx="953839" cy="282854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Takes place when one entity pretends to be a different entity</a:t>
          </a:r>
          <a:endParaRPr lang="en-US" sz="1400" kern="1200" dirty="0"/>
        </a:p>
        <a:p>
          <a:pPr marL="114300" lvl="1" indent="-114300" algn="l" defTabSz="622300" rtl="0">
            <a:lnSpc>
              <a:spcPct val="90000"/>
            </a:lnSpc>
            <a:spcBef>
              <a:spcPct val="0"/>
            </a:spcBef>
            <a:spcAft>
              <a:spcPct val="15000"/>
            </a:spcAft>
            <a:buChar char="••"/>
          </a:pPr>
          <a:r>
            <a:rPr lang="en-US" sz="1400" kern="1200" dirty="0" smtClean="0"/>
            <a:t>Usually includes one of the other forms of active attack</a:t>
          </a:r>
          <a:endParaRPr lang="en-US" sz="1400" kern="1200" dirty="0"/>
        </a:p>
      </dsp:txBody>
      <dsp:txXfrm rot="-5400000">
        <a:off x="1591056" y="168271"/>
        <a:ext cx="2781980" cy="860713"/>
      </dsp:txXfrm>
    </dsp:sp>
    <dsp:sp modelId="{44488AAB-A78F-8047-B4DF-837F0C5AD89D}">
      <dsp:nvSpPr>
        <dsp:cNvPr id="0" name=""/>
        <dsp:cNvSpPr/>
      </dsp:nvSpPr>
      <dsp:spPr>
        <a:xfrm>
          <a:off x="0" y="2478"/>
          <a:ext cx="1591055" cy="1192299"/>
        </a:xfrm>
        <a:prstGeom prst="roundRect">
          <a:avLst/>
        </a:prstGeom>
        <a:gradFill rotWithShape="0">
          <a:gsLst>
            <a:gs pos="24999">
              <a:srgbClr val="335788"/>
            </a:gs>
            <a:gs pos="21300">
              <a:srgbClr val="2B4F82"/>
            </a:gs>
            <a:gs pos="0">
              <a:srgbClr val="002060"/>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Masquerade</a:t>
          </a:r>
          <a:endParaRPr lang="en-US" sz="1800" kern="1200" dirty="0">
            <a:effectLst>
              <a:outerShdw blurRad="38100" dist="38100" dir="2700000" algn="tl">
                <a:srgbClr val="000000">
                  <a:alpha val="43137"/>
                </a:srgbClr>
              </a:outerShdw>
            </a:effectLst>
          </a:endParaRPr>
        </a:p>
      </dsp:txBody>
      <dsp:txXfrm>
        <a:off x="58203" y="60681"/>
        <a:ext cx="1474649" cy="1075893"/>
      </dsp:txXfrm>
    </dsp:sp>
    <dsp:sp modelId="{E9892E3E-9DF2-BD4B-A6CD-F416208DABBC}">
      <dsp:nvSpPr>
        <dsp:cNvPr id="0" name=""/>
        <dsp:cNvSpPr/>
      </dsp:nvSpPr>
      <dsp:spPr>
        <a:xfrm rot="5400000">
          <a:off x="2528407" y="436271"/>
          <a:ext cx="953839" cy="282854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Involves the passive capture of a data unit and its subsequent retransmission to produce an unauthorized effect</a:t>
          </a:r>
          <a:endParaRPr lang="en-US" sz="1400" kern="1200" dirty="0"/>
        </a:p>
      </dsp:txBody>
      <dsp:txXfrm rot="-5400000">
        <a:off x="1591056" y="1420186"/>
        <a:ext cx="2781980" cy="860713"/>
      </dsp:txXfrm>
    </dsp:sp>
    <dsp:sp modelId="{0E6340F7-C0A4-1F48-82F3-FF986F32634E}">
      <dsp:nvSpPr>
        <dsp:cNvPr id="0" name=""/>
        <dsp:cNvSpPr/>
      </dsp:nvSpPr>
      <dsp:spPr>
        <a:xfrm>
          <a:off x="0" y="1254393"/>
          <a:ext cx="1591055" cy="1192299"/>
        </a:xfrm>
        <a:prstGeom prst="roundRect">
          <a:avLst/>
        </a:prstGeom>
        <a:gradFill rotWithShape="0">
          <a:gsLst>
            <a:gs pos="24999">
              <a:srgbClr val="335788"/>
            </a:gs>
            <a:gs pos="21300">
              <a:srgbClr val="2B4F82"/>
            </a:gs>
            <a:gs pos="0">
              <a:srgbClr val="002060"/>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Replay</a:t>
          </a:r>
          <a:endParaRPr lang="en-US" sz="1800" kern="1200" dirty="0">
            <a:effectLst>
              <a:outerShdw blurRad="38100" dist="38100" dir="2700000" algn="tl">
                <a:srgbClr val="000000">
                  <a:alpha val="43137"/>
                </a:srgbClr>
              </a:outerShdw>
            </a:effectLst>
          </a:endParaRPr>
        </a:p>
      </dsp:txBody>
      <dsp:txXfrm>
        <a:off x="58203" y="1312596"/>
        <a:ext cx="1474649" cy="1075893"/>
      </dsp:txXfrm>
    </dsp:sp>
    <dsp:sp modelId="{9EB773CD-5155-AE49-A39A-DB646F837512}">
      <dsp:nvSpPr>
        <dsp:cNvPr id="0" name=""/>
        <dsp:cNvSpPr/>
      </dsp:nvSpPr>
      <dsp:spPr>
        <a:xfrm rot="5400000">
          <a:off x="2528407" y="1688185"/>
          <a:ext cx="953839" cy="282854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Some portion of a legitimate message is altered, or messages are delayed or reordered to produce an unauthorized effect</a:t>
          </a:r>
          <a:endParaRPr lang="en-US" sz="1400" kern="1200" dirty="0"/>
        </a:p>
      </dsp:txBody>
      <dsp:txXfrm rot="-5400000">
        <a:off x="1591056" y="2672100"/>
        <a:ext cx="2781980" cy="860713"/>
      </dsp:txXfrm>
    </dsp:sp>
    <dsp:sp modelId="{2CDB3922-7DE2-9442-911D-A27BD9574D07}">
      <dsp:nvSpPr>
        <dsp:cNvPr id="0" name=""/>
        <dsp:cNvSpPr/>
      </dsp:nvSpPr>
      <dsp:spPr>
        <a:xfrm>
          <a:off x="0" y="2506307"/>
          <a:ext cx="1591055" cy="1192299"/>
        </a:xfrm>
        <a:prstGeom prst="roundRect">
          <a:avLst/>
        </a:prstGeom>
        <a:gradFill rotWithShape="0">
          <a:gsLst>
            <a:gs pos="24999">
              <a:srgbClr val="335788"/>
            </a:gs>
            <a:gs pos="21300">
              <a:srgbClr val="2B4F82"/>
            </a:gs>
            <a:gs pos="0">
              <a:srgbClr val="002060"/>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Modification of messages </a:t>
          </a:r>
          <a:endParaRPr lang="en-US" sz="1800" kern="1200" dirty="0">
            <a:effectLst>
              <a:outerShdw blurRad="38100" dist="38100" dir="2700000" algn="tl">
                <a:srgbClr val="000000">
                  <a:alpha val="43137"/>
                </a:srgbClr>
              </a:outerShdw>
            </a:effectLst>
          </a:endParaRPr>
        </a:p>
      </dsp:txBody>
      <dsp:txXfrm>
        <a:off x="58203" y="2564510"/>
        <a:ext cx="1474649" cy="1075893"/>
      </dsp:txXfrm>
    </dsp:sp>
    <dsp:sp modelId="{AF865629-E949-B24E-AF0F-CDFF322825BD}">
      <dsp:nvSpPr>
        <dsp:cNvPr id="0" name=""/>
        <dsp:cNvSpPr/>
      </dsp:nvSpPr>
      <dsp:spPr>
        <a:xfrm rot="5400000">
          <a:off x="2528407" y="2940099"/>
          <a:ext cx="953839" cy="282854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Prevents or inhibits the normal use or management of communications facilities</a:t>
          </a:r>
          <a:endParaRPr lang="en-US" sz="1400" kern="1200" dirty="0"/>
        </a:p>
      </dsp:txBody>
      <dsp:txXfrm rot="-5400000">
        <a:off x="1591056" y="3924014"/>
        <a:ext cx="2781980" cy="860713"/>
      </dsp:txXfrm>
    </dsp:sp>
    <dsp:sp modelId="{4060CB25-2046-3047-B345-AC66DC2A7D59}">
      <dsp:nvSpPr>
        <dsp:cNvPr id="0" name=""/>
        <dsp:cNvSpPr/>
      </dsp:nvSpPr>
      <dsp:spPr>
        <a:xfrm>
          <a:off x="0" y="3758221"/>
          <a:ext cx="1591055" cy="1192299"/>
        </a:xfrm>
        <a:prstGeom prst="roundRect">
          <a:avLst/>
        </a:prstGeom>
        <a:gradFill rotWithShape="0">
          <a:gsLst>
            <a:gs pos="24999">
              <a:srgbClr val="335788"/>
            </a:gs>
            <a:gs pos="21300">
              <a:srgbClr val="2B4F82"/>
            </a:gs>
            <a:gs pos="0">
              <a:srgbClr val="002060"/>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Denial of service</a:t>
          </a:r>
          <a:endParaRPr lang="en-US" sz="1800" kern="1200" dirty="0">
            <a:effectLst>
              <a:outerShdw blurRad="38100" dist="38100" dir="2700000" algn="tl">
                <a:srgbClr val="000000">
                  <a:alpha val="43137"/>
                </a:srgbClr>
              </a:outerShdw>
            </a:effectLst>
          </a:endParaRPr>
        </a:p>
      </dsp:txBody>
      <dsp:txXfrm>
        <a:off x="58203" y="3816424"/>
        <a:ext cx="1474649" cy="10758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3D57E-BD21-BD4F-AD59-FF51C76AFE55}">
      <dsp:nvSpPr>
        <dsp:cNvPr id="0" name=""/>
        <dsp:cNvSpPr/>
      </dsp:nvSpPr>
      <dsp:spPr>
        <a:xfrm>
          <a:off x="0" y="2870"/>
          <a:ext cx="5181600" cy="561539"/>
        </a:xfrm>
        <a:prstGeom prst="rect">
          <a:avLst/>
        </a:prstGeom>
        <a:solidFill>
          <a:schemeClr val="tx2">
            <a:lumMod val="60000"/>
            <a:lumOff val="4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smtClean="0"/>
            <a:t>Two specific authentication services are defined in  X.800:</a:t>
          </a:r>
          <a:endParaRPr lang="en-US" sz="1600" kern="1200" dirty="0"/>
        </a:p>
      </dsp:txBody>
      <dsp:txXfrm>
        <a:off x="0" y="2870"/>
        <a:ext cx="5181600" cy="561539"/>
      </dsp:txXfrm>
    </dsp:sp>
    <dsp:sp modelId="{0327DD84-63DC-3D4B-88CB-97969678C59D}">
      <dsp:nvSpPr>
        <dsp:cNvPr id="0" name=""/>
        <dsp:cNvSpPr/>
      </dsp:nvSpPr>
      <dsp:spPr>
        <a:xfrm>
          <a:off x="0" y="564409"/>
          <a:ext cx="5181600" cy="7027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smtClean="0"/>
            <a:t>Peer entity authentication</a:t>
          </a:r>
          <a:endParaRPr lang="en-US" sz="1600" kern="1200" dirty="0" smtClean="0"/>
        </a:p>
        <a:p>
          <a:pPr marL="171450" lvl="1" indent="-171450" algn="l" defTabSz="711200">
            <a:lnSpc>
              <a:spcPct val="90000"/>
            </a:lnSpc>
            <a:spcBef>
              <a:spcPct val="0"/>
            </a:spcBef>
            <a:spcAft>
              <a:spcPct val="15000"/>
            </a:spcAft>
            <a:buChar char="••"/>
          </a:pPr>
          <a:r>
            <a:rPr lang="en-US" sz="1600" kern="1200" smtClean="0"/>
            <a:t>Data origin authentication</a:t>
          </a:r>
          <a:endParaRPr lang="en-US" sz="1600" kern="1200" dirty="0"/>
        </a:p>
      </dsp:txBody>
      <dsp:txXfrm>
        <a:off x="0" y="564409"/>
        <a:ext cx="5181600" cy="7027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CE519-0303-A744-892D-6CF27E5E4D64}">
      <dsp:nvSpPr>
        <dsp:cNvPr id="0" name=""/>
        <dsp:cNvSpPr/>
      </dsp:nvSpPr>
      <dsp:spPr>
        <a:xfrm>
          <a:off x="0" y="0"/>
          <a:ext cx="4791074" cy="4791074"/>
        </a:xfrm>
        <a:prstGeom prst="pie">
          <a:avLst>
            <a:gd name="adj1" fmla="val 5400000"/>
            <a:gd name="adj2" fmla="val 1620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9D8600-0FC6-CF44-8D37-7ABEE0F4BC87}">
      <dsp:nvSpPr>
        <dsp:cNvPr id="0" name=""/>
        <dsp:cNvSpPr/>
      </dsp:nvSpPr>
      <dsp:spPr>
        <a:xfrm>
          <a:off x="2395537" y="0"/>
          <a:ext cx="5757862" cy="479107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Can apply to a stream of messages, a single message, or selected fields within a message</a:t>
          </a:r>
          <a:endParaRPr lang="en-US" sz="1900" kern="1200" dirty="0"/>
        </a:p>
      </dsp:txBody>
      <dsp:txXfrm>
        <a:off x="2395537" y="0"/>
        <a:ext cx="5757862" cy="1437325"/>
      </dsp:txXfrm>
    </dsp:sp>
    <dsp:sp modelId="{460B7F3E-CECD-1E45-A060-CEEBADF883A5}">
      <dsp:nvSpPr>
        <dsp:cNvPr id="0" name=""/>
        <dsp:cNvSpPr/>
      </dsp:nvSpPr>
      <dsp:spPr>
        <a:xfrm>
          <a:off x="838439" y="1437325"/>
          <a:ext cx="3114195" cy="3114195"/>
        </a:xfrm>
        <a:prstGeom prst="pie">
          <a:avLst>
            <a:gd name="adj1" fmla="val 5400000"/>
            <a:gd name="adj2" fmla="val 1620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FEB0DB6-FA4E-CF4E-8B72-2D86613E2D39}">
      <dsp:nvSpPr>
        <dsp:cNvPr id="0" name=""/>
        <dsp:cNvSpPr/>
      </dsp:nvSpPr>
      <dsp:spPr>
        <a:xfrm>
          <a:off x="2395537" y="1437325"/>
          <a:ext cx="5757862" cy="311419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Connection-oriented integrity service, one that deals with a stream of messages, assures that messages are received as sent with no duplication, insertion, modification, reordering, or replays</a:t>
          </a:r>
          <a:endParaRPr lang="en-US" sz="1900" kern="1200" dirty="0"/>
        </a:p>
      </dsp:txBody>
      <dsp:txXfrm>
        <a:off x="2395537" y="1437325"/>
        <a:ext cx="5757862" cy="1437320"/>
      </dsp:txXfrm>
    </dsp:sp>
    <dsp:sp modelId="{D880669A-8623-EE4C-BDCE-31DE7DE25528}">
      <dsp:nvSpPr>
        <dsp:cNvPr id="0" name=""/>
        <dsp:cNvSpPr/>
      </dsp:nvSpPr>
      <dsp:spPr>
        <a:xfrm>
          <a:off x="1676876" y="2874646"/>
          <a:ext cx="1437321" cy="1437321"/>
        </a:xfrm>
        <a:prstGeom prst="pie">
          <a:avLst>
            <a:gd name="adj1" fmla="val 5400000"/>
            <a:gd name="adj2" fmla="val 16200000"/>
          </a:avLst>
        </a:prstGeom>
        <a:solidFill>
          <a:schemeClr val="accent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773C79A-A7DA-5D43-9C7B-903C427EC509}">
      <dsp:nvSpPr>
        <dsp:cNvPr id="0" name=""/>
        <dsp:cNvSpPr/>
      </dsp:nvSpPr>
      <dsp:spPr>
        <a:xfrm>
          <a:off x="2395537" y="2874646"/>
          <a:ext cx="5757862" cy="1437321"/>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t>A connectionless integrity service, one that deals with individual messages without regard to any larger context, generally provides protection against message modification only</a:t>
          </a:r>
          <a:endParaRPr lang="en-US" sz="1900" kern="1200" dirty="0"/>
        </a:p>
      </dsp:txBody>
      <dsp:txXfrm>
        <a:off x="2395537" y="2874646"/>
        <a:ext cx="5757862" cy="14373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83E651-6549-064C-9D52-FD2B41F3DAA4}">
      <dsp:nvSpPr>
        <dsp:cNvPr id="0" name=""/>
        <dsp:cNvSpPr/>
      </dsp:nvSpPr>
      <dsp:spPr>
        <a:xfrm>
          <a:off x="0" y="-3"/>
          <a:ext cx="8686800" cy="5105406"/>
        </a:xfrm>
        <a:prstGeom prst="leftRightRibbon">
          <a:avLst/>
        </a:prstGeom>
        <a:gradFill rotWithShape="0">
          <a:gsLst>
            <a:gs pos="35000">
              <a:srgbClr val="4A719A"/>
            </a:gs>
            <a:gs pos="50000">
              <a:srgbClr val="416793"/>
            </a:gs>
            <a:gs pos="69000">
              <a:srgbClr val="375C8B"/>
            </a:gs>
            <a:gs pos="0">
              <a:srgbClr val="002060"/>
            </a:gs>
            <a:gs pos="100000">
              <a:schemeClr val="accent1">
                <a:hueOff val="0"/>
                <a:satOff val="0"/>
                <a:lumOff val="0"/>
                <a:alphaOff val="0"/>
                <a:tint val="50000"/>
                <a:shade val="100000"/>
                <a:satMod val="350000"/>
              </a:schemeClr>
            </a:gs>
          </a:gsLst>
          <a:lin ang="16200000" scaled="0"/>
        </a:gradFill>
        <a:ln>
          <a:noFill/>
        </a:ln>
        <a:effectLst>
          <a:glow rad="101600">
            <a:schemeClr val="bg1">
              <a:lumMod val="75000"/>
              <a:alpha val="75000"/>
            </a:schemeClr>
          </a:glow>
          <a:softEdge rad="63500"/>
        </a:effectLst>
      </dsp:spPr>
      <dsp:style>
        <a:lnRef idx="0">
          <a:scrgbClr r="0" g="0" b="0"/>
        </a:lnRef>
        <a:fillRef idx="3">
          <a:scrgbClr r="0" g="0" b="0"/>
        </a:fillRef>
        <a:effectRef idx="2">
          <a:scrgbClr r="0" g="0" b="0"/>
        </a:effectRef>
        <a:fontRef idx="minor">
          <a:schemeClr val="lt1"/>
        </a:fontRef>
      </dsp:style>
    </dsp:sp>
    <dsp:sp modelId="{A75EB7A7-A6D0-1B4F-A513-893F77D03598}">
      <dsp:nvSpPr>
        <dsp:cNvPr id="0" name=""/>
        <dsp:cNvSpPr/>
      </dsp:nvSpPr>
      <dsp:spPr>
        <a:xfrm>
          <a:off x="1524012" y="1219204"/>
          <a:ext cx="2866644" cy="1702612"/>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9784" rIns="0" bIns="53340" numCol="1" spcCol="1270" anchor="ctr" anchorCtr="0">
          <a:noAutofit/>
        </a:bodyPr>
        <a:lstStyle/>
        <a:p>
          <a:pPr lvl="0" algn="l" defTabSz="622300" rtl="0">
            <a:lnSpc>
              <a:spcPct val="90000"/>
            </a:lnSpc>
            <a:spcBef>
              <a:spcPct val="0"/>
            </a:spcBef>
            <a:spcAft>
              <a:spcPct val="35000"/>
            </a:spcAft>
          </a:pPr>
          <a:r>
            <a:rPr lang="en-US" sz="1400" b="1" i="0" kern="1200" dirty="0" smtClean="0">
              <a:solidFill>
                <a:schemeClr val="bg1"/>
              </a:solidFill>
              <a:effectLst>
                <a:outerShdw blurRad="38100" dist="38100" dir="2700000" algn="tl">
                  <a:srgbClr val="000000">
                    <a:alpha val="43137"/>
                  </a:srgbClr>
                </a:outerShdw>
              </a:effectLst>
            </a:rPr>
            <a:t>Specific Security Mechanisms</a:t>
          </a:r>
          <a:endParaRPr lang="en-US" sz="1400" b="1" i="0" kern="1200" dirty="0">
            <a:solidFill>
              <a:schemeClr val="bg1"/>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AU" sz="1400" b="1" kern="1200" dirty="0" err="1" smtClean="0">
              <a:solidFill>
                <a:schemeClr val="bg1"/>
              </a:solidFill>
              <a:effectLst>
                <a:outerShdw blurRad="38100" dist="38100" dir="2700000" algn="tl">
                  <a:srgbClr val="000000">
                    <a:alpha val="43137"/>
                  </a:srgbClr>
                </a:outerShdw>
              </a:effectLst>
            </a:rPr>
            <a:t>Encipherment</a:t>
          </a:r>
          <a:endParaRPr lang="en-AU" sz="1400" b="1" kern="1200" dirty="0">
            <a:solidFill>
              <a:schemeClr val="bg1"/>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effectLst>
                <a:outerShdw blurRad="38100" dist="38100" dir="2700000" algn="tl">
                  <a:srgbClr val="000000">
                    <a:alpha val="43137"/>
                  </a:srgbClr>
                </a:outerShdw>
              </a:effectLst>
            </a:rPr>
            <a:t>Digital signatures</a:t>
          </a:r>
          <a:endParaRPr lang="en-US" sz="1400" b="1" kern="1200" dirty="0">
            <a:solidFill>
              <a:schemeClr val="bg1"/>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effectLst>
                <a:outerShdw blurRad="38100" dist="38100" dir="2700000" algn="tl">
                  <a:srgbClr val="000000">
                    <a:alpha val="43137"/>
                  </a:srgbClr>
                </a:outerShdw>
              </a:effectLst>
            </a:rPr>
            <a:t>Access controls</a:t>
          </a:r>
          <a:endParaRPr lang="en-US" sz="1400" b="1" kern="1200" dirty="0">
            <a:solidFill>
              <a:schemeClr val="bg1"/>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effectLst>
                <a:outerShdw blurRad="38100" dist="38100" dir="2700000" algn="tl">
                  <a:srgbClr val="000000">
                    <a:alpha val="43137"/>
                  </a:srgbClr>
                </a:outerShdw>
              </a:effectLst>
            </a:rPr>
            <a:t>Data integrity</a:t>
          </a:r>
          <a:endParaRPr lang="en-US" sz="1400" b="1" kern="1200" dirty="0">
            <a:solidFill>
              <a:schemeClr val="bg1"/>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effectLst>
                <a:outerShdw blurRad="38100" dist="38100" dir="2700000" algn="tl">
                  <a:srgbClr val="000000">
                    <a:alpha val="43137"/>
                  </a:srgbClr>
                </a:outerShdw>
              </a:effectLst>
            </a:rPr>
            <a:t>Authentication exchange</a:t>
          </a:r>
          <a:endParaRPr lang="en-US" sz="1400" b="1" kern="1200" dirty="0">
            <a:solidFill>
              <a:schemeClr val="bg1"/>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effectLst>
                <a:outerShdw blurRad="38100" dist="38100" dir="2700000" algn="tl">
                  <a:srgbClr val="000000">
                    <a:alpha val="43137"/>
                  </a:srgbClr>
                </a:outerShdw>
              </a:effectLst>
            </a:rPr>
            <a:t>Traffic padding</a:t>
          </a:r>
          <a:endParaRPr lang="en-US" sz="1400" b="1" kern="1200" dirty="0">
            <a:solidFill>
              <a:schemeClr val="bg1"/>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effectLst>
                <a:outerShdw blurRad="38100" dist="38100" dir="2700000" algn="tl">
                  <a:srgbClr val="000000">
                    <a:alpha val="43137"/>
                  </a:srgbClr>
                </a:outerShdw>
              </a:effectLst>
            </a:rPr>
            <a:t>Routing control</a:t>
          </a:r>
          <a:endParaRPr lang="en-US" sz="1400" b="1" kern="1200" dirty="0">
            <a:solidFill>
              <a:schemeClr val="bg1"/>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effectLst>
                <a:outerShdw blurRad="38100" dist="38100" dir="2700000" algn="tl">
                  <a:srgbClr val="000000">
                    <a:alpha val="43137"/>
                  </a:srgbClr>
                </a:outerShdw>
              </a:effectLst>
            </a:rPr>
            <a:t>Notarization</a:t>
          </a:r>
          <a:endParaRPr lang="en-US" sz="1400" b="1" kern="1200" dirty="0">
            <a:solidFill>
              <a:schemeClr val="bg1"/>
            </a:solidFill>
            <a:effectLst>
              <a:outerShdw blurRad="38100" dist="38100" dir="2700000" algn="tl">
                <a:srgbClr val="000000">
                  <a:alpha val="43137"/>
                </a:srgbClr>
              </a:outerShdw>
            </a:effectLst>
          </a:endParaRPr>
        </a:p>
      </dsp:txBody>
      <dsp:txXfrm>
        <a:off x="1524012" y="1219204"/>
        <a:ext cx="2866644" cy="1702612"/>
      </dsp:txXfrm>
    </dsp:sp>
    <dsp:sp modelId="{CE5350B2-C681-2649-9AD1-2BCD3ACBE439}">
      <dsp:nvSpPr>
        <dsp:cNvPr id="0" name=""/>
        <dsp:cNvSpPr/>
      </dsp:nvSpPr>
      <dsp:spPr>
        <a:xfrm>
          <a:off x="4800590" y="2057401"/>
          <a:ext cx="3387852" cy="1702612"/>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49784" rIns="0" bIns="53340" numCol="1" spcCol="1270" anchor="ctr" anchorCtr="0">
          <a:noAutofit/>
        </a:bodyPr>
        <a:lstStyle/>
        <a:p>
          <a:pPr lvl="0" algn="l" defTabSz="622300" rtl="0">
            <a:lnSpc>
              <a:spcPct val="90000"/>
            </a:lnSpc>
            <a:spcBef>
              <a:spcPct val="0"/>
            </a:spcBef>
            <a:spcAft>
              <a:spcPct val="35000"/>
            </a:spcAft>
          </a:pPr>
          <a:r>
            <a:rPr lang="en-US" sz="1400" b="1" i="0" kern="1200" dirty="0" smtClean="0">
              <a:solidFill>
                <a:schemeClr val="bg1"/>
              </a:solidFill>
              <a:effectLst>
                <a:outerShdw blurRad="38100" dist="38100" dir="2700000" algn="tl">
                  <a:srgbClr val="000000">
                    <a:alpha val="43137"/>
                  </a:srgbClr>
                </a:outerShdw>
              </a:effectLst>
            </a:rPr>
            <a:t>Pervasive Security Mechanisms</a:t>
          </a:r>
          <a:endParaRPr lang="en-US" sz="1400" b="1" i="0" kern="1200" dirty="0">
            <a:solidFill>
              <a:schemeClr val="bg1"/>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effectLst>
                <a:outerShdw blurRad="38100" dist="38100" dir="2700000" algn="tl">
                  <a:srgbClr val="000000">
                    <a:alpha val="43137"/>
                  </a:srgbClr>
                </a:outerShdw>
              </a:effectLst>
            </a:rPr>
            <a:t>Trusted functionality</a:t>
          </a:r>
          <a:endParaRPr lang="en-US" sz="1400" b="1" kern="1200" dirty="0">
            <a:solidFill>
              <a:schemeClr val="bg1"/>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effectLst>
                <a:outerShdw blurRad="38100" dist="38100" dir="2700000" algn="tl">
                  <a:srgbClr val="000000">
                    <a:alpha val="43137"/>
                  </a:srgbClr>
                </a:outerShdw>
              </a:effectLst>
            </a:rPr>
            <a:t>Security labels</a:t>
          </a:r>
          <a:endParaRPr lang="en-US" sz="1400" b="1" kern="1200" dirty="0">
            <a:solidFill>
              <a:schemeClr val="bg1"/>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effectLst>
                <a:outerShdw blurRad="38100" dist="38100" dir="2700000" algn="tl">
                  <a:srgbClr val="000000">
                    <a:alpha val="43137"/>
                  </a:srgbClr>
                </a:outerShdw>
              </a:effectLst>
            </a:rPr>
            <a:t>Event detection</a:t>
          </a:r>
          <a:endParaRPr lang="en-US" sz="1400" b="1" kern="1200" dirty="0">
            <a:solidFill>
              <a:schemeClr val="bg1"/>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effectLst>
                <a:outerShdw blurRad="38100" dist="38100" dir="2700000" algn="tl">
                  <a:srgbClr val="000000">
                    <a:alpha val="43137"/>
                  </a:srgbClr>
                </a:outerShdw>
              </a:effectLst>
            </a:rPr>
            <a:t>Security audit trails</a:t>
          </a:r>
          <a:endParaRPr lang="en-US" sz="1400" b="1" kern="1200" dirty="0">
            <a:solidFill>
              <a:schemeClr val="bg1"/>
            </a:solidFill>
            <a:effectLst>
              <a:outerShdw blurRad="38100" dist="38100" dir="2700000" algn="tl">
                <a:srgbClr val="000000">
                  <a:alpha val="43137"/>
                </a:srgbClr>
              </a:outerShdw>
            </a:effectLst>
          </a:endParaRPr>
        </a:p>
        <a:p>
          <a:pPr marL="114300" lvl="1" indent="-114300" algn="l" defTabSz="622300" rtl="0">
            <a:lnSpc>
              <a:spcPct val="90000"/>
            </a:lnSpc>
            <a:spcBef>
              <a:spcPct val="0"/>
            </a:spcBef>
            <a:spcAft>
              <a:spcPct val="15000"/>
            </a:spcAft>
            <a:buChar char="••"/>
          </a:pPr>
          <a:r>
            <a:rPr lang="en-US" sz="1400" b="1" kern="1200" dirty="0" smtClean="0">
              <a:solidFill>
                <a:schemeClr val="bg1"/>
              </a:solidFill>
              <a:effectLst>
                <a:outerShdw blurRad="38100" dist="38100" dir="2700000" algn="tl">
                  <a:srgbClr val="000000">
                    <a:alpha val="43137"/>
                  </a:srgbClr>
                </a:outerShdw>
              </a:effectLst>
            </a:rPr>
            <a:t>Security recovery</a:t>
          </a:r>
          <a:endParaRPr lang="en-AU" sz="1400" b="1" kern="1200" dirty="0">
            <a:solidFill>
              <a:schemeClr val="bg1"/>
            </a:solidFill>
            <a:effectLst>
              <a:outerShdw blurRad="38100" dist="38100" dir="2700000" algn="tl">
                <a:srgbClr val="000000">
                  <a:alpha val="43137"/>
                </a:srgbClr>
              </a:outerShdw>
            </a:effectLst>
          </a:endParaRPr>
        </a:p>
      </dsp:txBody>
      <dsp:txXfrm>
        <a:off x="4800590" y="2057401"/>
        <a:ext cx="3387852" cy="170261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pitchFamily="-107" charset="0"/>
              </a:defRPr>
            </a:lvl1pPr>
          </a:lstStyle>
          <a:p>
            <a:pPr>
              <a:defRPr/>
            </a:pPr>
            <a:endParaRPr lang="en-US"/>
          </a:p>
        </p:txBody>
      </p:sp>
      <p:sp>
        <p:nvSpPr>
          <p:cNvPr id="6553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pitchFamily="-107" charset="0"/>
              </a:defRPr>
            </a:lvl1pPr>
          </a:lstStyle>
          <a:p>
            <a:pPr>
              <a:defRPr/>
            </a:pPr>
            <a:endParaRPr lang="en-US"/>
          </a:p>
        </p:txBody>
      </p:sp>
      <p:sp>
        <p:nvSpPr>
          <p:cNvPr id="6554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pitchFamily="-107" charset="0"/>
              </a:defRPr>
            </a:lvl1pPr>
          </a:lstStyle>
          <a:p>
            <a:pPr>
              <a:defRPr/>
            </a:pPr>
            <a:endParaRPr lang="en-US"/>
          </a:p>
        </p:txBody>
      </p:sp>
      <p:sp>
        <p:nvSpPr>
          <p:cNvPr id="6554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3DBF500C-6DFE-1744-90AE-2459E34535D1}" type="slidenum">
              <a:rPr lang="en-US"/>
              <a:pPr>
                <a:defRPr/>
              </a:pPr>
              <a:t>‹#›</a:t>
            </a:fld>
            <a:endParaRPr lang="en-US" dirty="0"/>
          </a:p>
        </p:txBody>
      </p:sp>
    </p:spTree>
    <p:extLst>
      <p:ext uri="{BB962C8B-B14F-4D97-AF65-F5344CB8AC3E}">
        <p14:creationId xmlns:p14="http://schemas.microsoft.com/office/powerpoint/2010/main" val="4286621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pitchFamily="-107" charset="0"/>
              </a:defRPr>
            </a:lvl1pPr>
          </a:lstStyle>
          <a:p>
            <a:pPr>
              <a:defRPr/>
            </a:pPr>
            <a:endParaRPr lang="en-US"/>
          </a:p>
        </p:txBody>
      </p:sp>
      <p:sp>
        <p:nvSpPr>
          <p:cNvPr id="22531"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pitchFamily="-107" charset="0"/>
              </a:defRPr>
            </a:lvl1pPr>
          </a:lstStyle>
          <a:p>
            <a:pPr>
              <a:defRPr/>
            </a:pPr>
            <a:endParaRPr lang="en-US"/>
          </a:p>
        </p:txBody>
      </p:sp>
      <p:sp>
        <p:nvSpPr>
          <p:cNvPr id="1638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pitchFamily="-107" charset="0"/>
              </a:defRPr>
            </a:lvl1pPr>
          </a:lstStyle>
          <a:p>
            <a:pPr>
              <a:defRPr/>
            </a:pPr>
            <a:endParaRPr lang="en-US"/>
          </a:p>
        </p:txBody>
      </p:sp>
      <p:sp>
        <p:nvSpPr>
          <p:cNvPr id="22535"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057EF538-FAB5-E04E-9D94-DFF0DAB23243}" type="slidenum">
              <a:rPr lang="en-AU"/>
              <a:pPr>
                <a:defRPr/>
              </a:pPr>
              <a:t>‹#›</a:t>
            </a:fld>
            <a:endParaRPr lang="en-AU" dirty="0"/>
          </a:p>
        </p:txBody>
      </p:sp>
    </p:spTree>
    <p:extLst>
      <p:ext uri="{BB962C8B-B14F-4D97-AF65-F5344CB8AC3E}">
        <p14:creationId xmlns:p14="http://schemas.microsoft.com/office/powerpoint/2010/main" val="1710508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1"/>
          <p:cNvSpPr>
            <a:spLocks noGrp="1" noChangeArrowheads="1"/>
          </p:cNvSpPr>
          <p:nvPr>
            <p:ph type="sldNum" sz="quarter" idx="5"/>
          </p:nvPr>
        </p:nvSpPr>
        <p:spPr>
          <a:noFill/>
        </p:spPr>
        <p:txBody>
          <a:bodyPr/>
          <a:lstStyle/>
          <a:p>
            <a:fld id="{2D9A8BC4-EF82-2646-A9AD-F24C037D0D8D}" type="slidenum">
              <a:rPr lang="en-AU">
                <a:latin typeface="Arial" pitchFamily="-1" charset="0"/>
              </a:rPr>
              <a:pPr/>
              <a:t>5</a:t>
            </a:fld>
            <a:endParaRPr lang="en-AU">
              <a:latin typeface="Arial" pitchFamily="-1"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dirty="0" smtClean="0">
                <a:latin typeface="Times New Roman" pitchFamily="-1" charset="0"/>
                <a:ea typeface="ＭＳ Ｐゴシック" pitchFamily="-1" charset="-128"/>
                <a:cs typeface="ＭＳ Ｐゴシック" pitchFamily="-1" charset="-128"/>
              </a:rPr>
              <a:t>Lecture slides prepared for “Cryptography and Network Security”, 6/e, by William Stallings.  Chapter 1, “Overview”.</a:t>
            </a:r>
            <a:endParaRPr lang="en-AU" dirty="0" smtClean="0">
              <a:latin typeface="Times New Roman" pitchFamily="-1" charset="0"/>
              <a:ea typeface="ＭＳ Ｐゴシック" pitchFamily="-1" charset="-128"/>
              <a:cs typeface="ＭＳ Ｐゴシック" pitchFamily="-1" charset="-128"/>
            </a:endParaRPr>
          </a:p>
          <a:p>
            <a:pPr eaLnBrk="1" hangingPunct="1"/>
            <a:endParaRPr lang="en-US" dirty="0"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a:ln/>
        </p:spPr>
      </p:sp>
      <p:sp>
        <p:nvSpPr>
          <p:cNvPr id="34819"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 Although the use of the CIA triad to define security objectives is well established,</a:t>
            </a:r>
          </a:p>
          <a:p>
            <a:r>
              <a:rPr lang="en-US" smtClean="0">
                <a:latin typeface="Arial" pitchFamily="-1" charset="0"/>
                <a:ea typeface="ＭＳ Ｐゴシック" pitchFamily="-1" charset="-128"/>
                <a:cs typeface="ＭＳ Ｐゴシック" pitchFamily="-1" charset="-128"/>
              </a:rPr>
              <a:t>some in the security field feel that additional concepts are needed to present</a:t>
            </a:r>
          </a:p>
          <a:p>
            <a:r>
              <a:rPr lang="en-US" smtClean="0">
                <a:latin typeface="Arial" pitchFamily="-1" charset="0"/>
                <a:ea typeface="ＭＳ Ｐゴシック" pitchFamily="-1" charset="-128"/>
                <a:cs typeface="ＭＳ Ｐゴシック" pitchFamily="-1" charset="-128"/>
              </a:rPr>
              <a:t>a complete picture. Two of the most commonly mentioned are as follows:</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Authenticity:  The property of being genuine and being able to be verified and</a:t>
            </a:r>
          </a:p>
          <a:p>
            <a:r>
              <a:rPr lang="en-US" smtClean="0">
                <a:latin typeface="Arial" pitchFamily="-1" charset="0"/>
                <a:ea typeface="ＭＳ Ｐゴシック" pitchFamily="-1" charset="-128"/>
                <a:cs typeface="ＭＳ Ｐゴシック" pitchFamily="-1" charset="-128"/>
              </a:rPr>
              <a:t>trusted; confidence in the validity of a transmission, a message, or message</a:t>
            </a:r>
          </a:p>
          <a:p>
            <a:r>
              <a:rPr lang="en-US" smtClean="0">
                <a:latin typeface="Arial" pitchFamily="-1" charset="0"/>
                <a:ea typeface="ＭＳ Ｐゴシック" pitchFamily="-1" charset="-128"/>
                <a:cs typeface="ＭＳ Ｐゴシック" pitchFamily="-1" charset="-128"/>
              </a:rPr>
              <a:t>originator. This means verifying that users are who they say they are and that</a:t>
            </a:r>
          </a:p>
          <a:p>
            <a:r>
              <a:rPr lang="en-US" smtClean="0">
                <a:latin typeface="Arial" pitchFamily="-1" charset="0"/>
                <a:ea typeface="ＭＳ Ｐゴシック" pitchFamily="-1" charset="-128"/>
                <a:cs typeface="ＭＳ Ｐゴシック" pitchFamily="-1" charset="-128"/>
              </a:rPr>
              <a:t>each input arriving at the system came from a trusted source.</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Accountability:  The security goal that generates the requirement for actions</a:t>
            </a:r>
          </a:p>
          <a:p>
            <a:r>
              <a:rPr lang="en-US" smtClean="0">
                <a:latin typeface="Arial" pitchFamily="-1" charset="0"/>
                <a:ea typeface="ＭＳ Ｐゴシック" pitchFamily="-1" charset="-128"/>
                <a:cs typeface="ＭＳ Ｐゴシック" pitchFamily="-1" charset="-128"/>
              </a:rPr>
              <a:t>of an entity to be traced uniquely to that entity. This supports nonrepudiation,</a:t>
            </a:r>
          </a:p>
          <a:p>
            <a:r>
              <a:rPr lang="en-US" smtClean="0">
                <a:latin typeface="Arial" pitchFamily="-1" charset="0"/>
                <a:ea typeface="ＭＳ Ｐゴシック" pitchFamily="-1" charset="-128"/>
                <a:cs typeface="ＭＳ Ｐゴシック" pitchFamily="-1" charset="-128"/>
              </a:rPr>
              <a:t>deterrence, fault isolation, intrusion detection and prevention, and after action</a:t>
            </a:r>
          </a:p>
          <a:p>
            <a:r>
              <a:rPr lang="en-US" smtClean="0">
                <a:latin typeface="Arial" pitchFamily="-1" charset="0"/>
                <a:ea typeface="ＭＳ Ｐゴシック" pitchFamily="-1" charset="-128"/>
                <a:cs typeface="ＭＳ Ｐゴシック" pitchFamily="-1" charset="-128"/>
              </a:rPr>
              <a:t>recovery and legal action. Because truly secure systems are not yet an</a:t>
            </a:r>
          </a:p>
          <a:p>
            <a:r>
              <a:rPr lang="en-US" smtClean="0">
                <a:latin typeface="Arial" pitchFamily="-1" charset="0"/>
                <a:ea typeface="ＭＳ Ｐゴシック" pitchFamily="-1" charset="-128"/>
                <a:cs typeface="ＭＳ Ｐゴシック" pitchFamily="-1" charset="-128"/>
              </a:rPr>
              <a:t>achievable goal, we must be able to trace a security breach to a responsible</a:t>
            </a:r>
          </a:p>
          <a:p>
            <a:r>
              <a:rPr lang="en-US" smtClean="0">
                <a:latin typeface="Arial" pitchFamily="-1" charset="0"/>
                <a:ea typeface="ＭＳ Ｐゴシック" pitchFamily="-1" charset="-128"/>
                <a:cs typeface="ＭＳ Ｐゴシック" pitchFamily="-1" charset="-128"/>
              </a:rPr>
              <a:t>party. Systems must keep records of their activities to permit later forensic</a:t>
            </a:r>
          </a:p>
          <a:p>
            <a:r>
              <a:rPr lang="en-US" smtClean="0">
                <a:latin typeface="Arial" pitchFamily="-1" charset="0"/>
                <a:ea typeface="ＭＳ Ｐゴシック" pitchFamily="-1" charset="-128"/>
                <a:cs typeface="ＭＳ Ｐゴシック" pitchFamily="-1" charset="-128"/>
              </a:rPr>
              <a:t>analysis to trace security breaches or to aid in transaction disputes.</a:t>
            </a:r>
          </a:p>
        </p:txBody>
      </p:sp>
      <p:sp>
        <p:nvSpPr>
          <p:cNvPr id="34820" name="Slide Number Placeholder 3"/>
          <p:cNvSpPr>
            <a:spLocks noGrp="1"/>
          </p:cNvSpPr>
          <p:nvPr>
            <p:ph type="sldNum" sz="quarter" idx="5"/>
          </p:nvPr>
        </p:nvSpPr>
        <p:spPr>
          <a:noFill/>
        </p:spPr>
        <p:txBody>
          <a:bodyPr/>
          <a:lstStyle/>
          <a:p>
            <a:fld id="{9D7C9379-AB26-9343-89AB-D9ADBE6A27C2}" type="slidenum">
              <a:rPr lang="en-AU" smtClean="0">
                <a:latin typeface="Arial" pitchFamily="-1" charset="0"/>
              </a:rPr>
              <a:pPr/>
              <a:t>14</a:t>
            </a:fld>
            <a:endParaRPr lang="en-AU" smtClean="0">
              <a:latin typeface="Arial"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We use three levels of impact on organizations or</a:t>
            </a:r>
          </a:p>
          <a:p>
            <a:r>
              <a:rPr lang="en-US" smtClean="0">
                <a:latin typeface="Arial" pitchFamily="-1" charset="0"/>
                <a:ea typeface="ＭＳ Ｐゴシック" pitchFamily="-1" charset="-128"/>
                <a:cs typeface="ＭＳ Ｐゴシック" pitchFamily="-1" charset="-128"/>
              </a:rPr>
              <a:t>individuals should there be a breach of security (i.e., a loss of confidentiality, integrity,</a:t>
            </a:r>
          </a:p>
          <a:p>
            <a:r>
              <a:rPr lang="en-US" smtClean="0">
                <a:latin typeface="Arial" pitchFamily="-1" charset="0"/>
                <a:ea typeface="ＭＳ Ｐゴシック" pitchFamily="-1" charset="-128"/>
                <a:cs typeface="ＭＳ Ｐゴシック" pitchFamily="-1" charset="-128"/>
              </a:rPr>
              <a:t>or availability). These levels are defined in FIPS PUB 199:</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Low:  The loss could be expected to have a limited adverse effect on organizational</a:t>
            </a:r>
          </a:p>
          <a:p>
            <a:r>
              <a:rPr lang="en-US" smtClean="0">
                <a:latin typeface="Arial" pitchFamily="-1" charset="0"/>
                <a:ea typeface="ＭＳ Ｐゴシック" pitchFamily="-1" charset="-128"/>
                <a:cs typeface="ＭＳ Ｐゴシック" pitchFamily="-1" charset="-128"/>
              </a:rPr>
              <a:t>operations, organizational assets, or individuals. A limited adverse</a:t>
            </a:r>
          </a:p>
          <a:p>
            <a:r>
              <a:rPr lang="en-US" smtClean="0">
                <a:latin typeface="Arial" pitchFamily="-1" charset="0"/>
                <a:ea typeface="ＭＳ Ｐゴシック" pitchFamily="-1" charset="-128"/>
                <a:cs typeface="ＭＳ Ｐゴシック" pitchFamily="-1" charset="-128"/>
              </a:rPr>
              <a:t>effect means that, for example, the loss of confidentiality, integrity, or availability</a:t>
            </a:r>
          </a:p>
          <a:p>
            <a:r>
              <a:rPr lang="en-US" smtClean="0">
                <a:latin typeface="Arial" pitchFamily="-1" charset="0"/>
                <a:ea typeface="ＭＳ Ｐゴシック" pitchFamily="-1" charset="-128"/>
                <a:cs typeface="ＭＳ Ｐゴシック" pitchFamily="-1" charset="-128"/>
              </a:rPr>
              <a:t>might (i) cause a degradation in mission capability to an extent and</a:t>
            </a:r>
          </a:p>
          <a:p>
            <a:r>
              <a:rPr lang="en-US" smtClean="0">
                <a:latin typeface="Arial" pitchFamily="-1" charset="0"/>
                <a:ea typeface="ＭＳ Ｐゴシック" pitchFamily="-1" charset="-128"/>
                <a:cs typeface="ＭＳ Ｐゴシック" pitchFamily="-1" charset="-128"/>
              </a:rPr>
              <a:t>duration that the organization is able to perform its primary functions, but the</a:t>
            </a:r>
          </a:p>
          <a:p>
            <a:r>
              <a:rPr lang="en-US" smtClean="0">
                <a:latin typeface="Arial" pitchFamily="-1" charset="0"/>
                <a:ea typeface="ＭＳ Ｐゴシック" pitchFamily="-1" charset="-128"/>
                <a:cs typeface="ＭＳ Ｐゴシック" pitchFamily="-1" charset="-128"/>
              </a:rPr>
              <a:t>effectiveness of the functions is noticeably reduced; (ii) result in minor damage</a:t>
            </a:r>
          </a:p>
          <a:p>
            <a:r>
              <a:rPr lang="en-US" smtClean="0">
                <a:latin typeface="Arial" pitchFamily="-1" charset="0"/>
                <a:ea typeface="ＭＳ Ｐゴシック" pitchFamily="-1" charset="-128"/>
                <a:cs typeface="ＭＳ Ｐゴシック" pitchFamily="-1" charset="-128"/>
              </a:rPr>
              <a:t>to organizational assets; (iii) result in minor financial loss; or (iv) result in</a:t>
            </a:r>
          </a:p>
          <a:p>
            <a:r>
              <a:rPr lang="en-US" smtClean="0">
                <a:latin typeface="Arial" pitchFamily="-1" charset="0"/>
                <a:ea typeface="ＭＳ Ｐゴシック" pitchFamily="-1" charset="-128"/>
                <a:cs typeface="ＭＳ Ｐゴシック" pitchFamily="-1" charset="-128"/>
              </a:rPr>
              <a:t>minor harm to individuals.</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Moderate:  The loss could be expected to have a serious adverse effect on</a:t>
            </a:r>
          </a:p>
          <a:p>
            <a:r>
              <a:rPr lang="en-US" smtClean="0">
                <a:latin typeface="Arial" pitchFamily="-1" charset="0"/>
                <a:ea typeface="ＭＳ Ｐゴシック" pitchFamily="-1" charset="-128"/>
                <a:cs typeface="ＭＳ Ｐゴシック" pitchFamily="-1" charset="-128"/>
              </a:rPr>
              <a:t>organizational operations, organizational assets, or individuals. A serious</a:t>
            </a:r>
          </a:p>
          <a:p>
            <a:r>
              <a:rPr lang="en-US" smtClean="0">
                <a:latin typeface="Arial" pitchFamily="-1" charset="0"/>
                <a:ea typeface="ＭＳ Ｐゴシック" pitchFamily="-1" charset="-128"/>
                <a:cs typeface="ＭＳ Ｐゴシック" pitchFamily="-1" charset="-128"/>
              </a:rPr>
              <a:t>adverse effect means that, for example, the loss might (i) cause a significant</a:t>
            </a:r>
          </a:p>
          <a:p>
            <a:r>
              <a:rPr lang="en-US" smtClean="0">
                <a:latin typeface="Arial" pitchFamily="-1" charset="0"/>
                <a:ea typeface="ＭＳ Ｐゴシック" pitchFamily="-1" charset="-128"/>
                <a:cs typeface="ＭＳ Ｐゴシック" pitchFamily="-1" charset="-128"/>
              </a:rPr>
              <a:t>degradation in mission capability to an extent and duration that the</a:t>
            </a:r>
          </a:p>
          <a:p>
            <a:r>
              <a:rPr lang="en-US" smtClean="0">
                <a:latin typeface="Arial" pitchFamily="-1" charset="0"/>
                <a:ea typeface="ＭＳ Ｐゴシック" pitchFamily="-1" charset="-128"/>
                <a:cs typeface="ＭＳ Ｐゴシック" pitchFamily="-1" charset="-128"/>
              </a:rPr>
              <a:t>organization is able to perform its primary functions, but the effectiveness</a:t>
            </a:r>
          </a:p>
          <a:p>
            <a:r>
              <a:rPr lang="en-US" smtClean="0">
                <a:latin typeface="Arial" pitchFamily="-1" charset="0"/>
                <a:ea typeface="ＭＳ Ｐゴシック" pitchFamily="-1" charset="-128"/>
                <a:cs typeface="ＭＳ Ｐゴシック" pitchFamily="-1" charset="-128"/>
              </a:rPr>
              <a:t>of the functions is significantly reduced; (ii) result in significant damage to</a:t>
            </a:r>
          </a:p>
          <a:p>
            <a:r>
              <a:rPr lang="en-US" smtClean="0">
                <a:latin typeface="Arial" pitchFamily="-1" charset="0"/>
                <a:ea typeface="ＭＳ Ｐゴシック" pitchFamily="-1" charset="-128"/>
                <a:cs typeface="ＭＳ Ｐゴシック" pitchFamily="-1" charset="-128"/>
              </a:rPr>
              <a:t>organizational assets; (iii) result in significant financial loss; or (iv) result in</a:t>
            </a:r>
          </a:p>
          <a:p>
            <a:r>
              <a:rPr lang="en-US" smtClean="0">
                <a:latin typeface="Arial" pitchFamily="-1" charset="0"/>
                <a:ea typeface="ＭＳ Ｐゴシック" pitchFamily="-1" charset="-128"/>
                <a:cs typeface="ＭＳ Ｐゴシック" pitchFamily="-1" charset="-128"/>
              </a:rPr>
              <a:t>significant harm to individuals that does not involve loss of life or serious,</a:t>
            </a:r>
          </a:p>
          <a:p>
            <a:r>
              <a:rPr lang="en-US" smtClean="0">
                <a:latin typeface="Arial" pitchFamily="-1" charset="0"/>
                <a:ea typeface="ＭＳ Ｐゴシック" pitchFamily="-1" charset="-128"/>
                <a:cs typeface="ＭＳ Ｐゴシック" pitchFamily="-1" charset="-128"/>
              </a:rPr>
              <a:t>life-threatening injuries.</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High:  The loss could be expected to have a severe or catastrophic adverse</a:t>
            </a:r>
          </a:p>
          <a:p>
            <a:r>
              <a:rPr lang="en-US" smtClean="0">
                <a:latin typeface="Arial" pitchFamily="-1" charset="0"/>
                <a:ea typeface="ＭＳ Ｐゴシック" pitchFamily="-1" charset="-128"/>
                <a:cs typeface="ＭＳ Ｐゴシック" pitchFamily="-1" charset="-128"/>
              </a:rPr>
              <a:t>effect on organizational operations, organizational assets, or individuals.</a:t>
            </a:r>
          </a:p>
          <a:p>
            <a:r>
              <a:rPr lang="en-US" smtClean="0">
                <a:latin typeface="Arial" pitchFamily="-1" charset="0"/>
                <a:ea typeface="ＭＳ Ｐゴシック" pitchFamily="-1" charset="-128"/>
                <a:cs typeface="ＭＳ Ｐゴシック" pitchFamily="-1" charset="-128"/>
              </a:rPr>
              <a:t>A severe or catastrophic adverse effect means that, for example, the loss might</a:t>
            </a:r>
          </a:p>
          <a:p>
            <a:r>
              <a:rPr lang="en-US" smtClean="0">
                <a:latin typeface="Arial" pitchFamily="-1" charset="0"/>
                <a:ea typeface="ＭＳ Ｐゴシック" pitchFamily="-1" charset="-128"/>
                <a:cs typeface="ＭＳ Ｐゴシック" pitchFamily="-1" charset="-128"/>
              </a:rPr>
              <a:t>(i) cause a severe degradation in or loss of mission capability to an extent and</a:t>
            </a:r>
          </a:p>
          <a:p>
            <a:r>
              <a:rPr lang="en-US" smtClean="0">
                <a:latin typeface="Arial" pitchFamily="-1" charset="0"/>
                <a:ea typeface="ＭＳ Ｐゴシック" pitchFamily="-1" charset="-128"/>
                <a:cs typeface="ＭＳ Ｐゴシック" pitchFamily="-1" charset="-128"/>
              </a:rPr>
              <a:t>duration that the organization is not able to perform one or more of its primary</a:t>
            </a:r>
          </a:p>
          <a:p>
            <a:r>
              <a:rPr lang="en-US" smtClean="0">
                <a:latin typeface="Arial" pitchFamily="-1" charset="0"/>
                <a:ea typeface="ＭＳ Ｐゴシック" pitchFamily="-1" charset="-128"/>
                <a:cs typeface="ＭＳ Ｐゴシック" pitchFamily="-1" charset="-128"/>
              </a:rPr>
              <a:t>functions; (ii) result in major damage to organizational assets; (iii) result</a:t>
            </a:r>
          </a:p>
          <a:p>
            <a:r>
              <a:rPr lang="en-US" smtClean="0">
                <a:latin typeface="Arial" pitchFamily="-1" charset="0"/>
                <a:ea typeface="ＭＳ Ｐゴシック" pitchFamily="-1" charset="-128"/>
                <a:cs typeface="ＭＳ Ｐゴシック" pitchFamily="-1" charset="-128"/>
              </a:rPr>
              <a:t>in major financial loss; or (iv) result in severe or catastrophic harm to individuals</a:t>
            </a:r>
          </a:p>
          <a:p>
            <a:r>
              <a:rPr lang="en-US" smtClean="0">
                <a:latin typeface="Arial" pitchFamily="-1" charset="0"/>
                <a:ea typeface="ＭＳ Ｐゴシック" pitchFamily="-1" charset="-128"/>
                <a:cs typeface="ＭＳ Ｐゴシック" pitchFamily="-1" charset="-128"/>
              </a:rPr>
              <a:t>involving loss of life or serious, life-threatening injuries.</a:t>
            </a:r>
            <a:endParaRPr lang="en-US" sz="1100" smtClean="0">
              <a:latin typeface="Arial" pitchFamily="-1" charset="0"/>
              <a:ea typeface="Arial" pitchFamily="-1" charset="0"/>
              <a:cs typeface="Arial" pitchFamily="-1" charset="0"/>
            </a:endParaRPr>
          </a:p>
        </p:txBody>
      </p:sp>
      <p:sp>
        <p:nvSpPr>
          <p:cNvPr id="36868" name="Slide Number Placeholder 3"/>
          <p:cNvSpPr>
            <a:spLocks noGrp="1"/>
          </p:cNvSpPr>
          <p:nvPr>
            <p:ph type="sldNum" sz="quarter" idx="5"/>
          </p:nvPr>
        </p:nvSpPr>
        <p:spPr>
          <a:noFill/>
        </p:spPr>
        <p:txBody>
          <a:bodyPr/>
          <a:lstStyle/>
          <a:p>
            <a:fld id="{1DE7144E-C404-374C-B551-1749F4BA0FB2}" type="slidenum">
              <a:rPr lang="en-AU" smtClean="0">
                <a:latin typeface="Arial" pitchFamily="-1" charset="0"/>
              </a:rPr>
              <a:pPr/>
              <a:t>15</a:t>
            </a:fld>
            <a:endParaRPr lang="en-AU" smtClean="0">
              <a:latin typeface="Arial"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a:ln/>
        </p:spPr>
      </p:sp>
      <p:sp>
        <p:nvSpPr>
          <p:cNvPr id="38915"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 Computer and network security is both fascinating and complex. Some of the</a:t>
            </a:r>
          </a:p>
          <a:p>
            <a:r>
              <a:rPr lang="en-US" smtClean="0">
                <a:latin typeface="Arial" pitchFamily="-1" charset="0"/>
                <a:ea typeface="ＭＳ Ｐゴシック" pitchFamily="-1" charset="-128"/>
                <a:cs typeface="ＭＳ Ｐゴシック" pitchFamily="-1" charset="-128"/>
              </a:rPr>
              <a:t>reasons follow:</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1.  Security is not as simple as it might first appear to the novice. The requirements</a:t>
            </a:r>
          </a:p>
          <a:p>
            <a:r>
              <a:rPr lang="en-US" smtClean="0">
                <a:latin typeface="Arial" pitchFamily="-1" charset="0"/>
                <a:ea typeface="ＭＳ Ｐゴシック" pitchFamily="-1" charset="-128"/>
                <a:cs typeface="ＭＳ Ｐゴシック" pitchFamily="-1" charset="-128"/>
              </a:rPr>
              <a:t>seem to be straightforward; indeed, most of the major requirements</a:t>
            </a:r>
          </a:p>
          <a:p>
            <a:r>
              <a:rPr lang="en-US" smtClean="0">
                <a:latin typeface="Arial" pitchFamily="-1" charset="0"/>
                <a:ea typeface="ＭＳ Ｐゴシック" pitchFamily="-1" charset="-128"/>
                <a:cs typeface="ＭＳ Ｐゴシック" pitchFamily="-1" charset="-128"/>
              </a:rPr>
              <a:t>for security services can be given self-explanatory, one-word labels: confidentiality,</a:t>
            </a:r>
          </a:p>
          <a:p>
            <a:r>
              <a:rPr lang="en-US" smtClean="0">
                <a:latin typeface="Arial" pitchFamily="-1" charset="0"/>
                <a:ea typeface="ＭＳ Ｐゴシック" pitchFamily="-1" charset="-128"/>
                <a:cs typeface="ＭＳ Ｐゴシック" pitchFamily="-1" charset="-128"/>
              </a:rPr>
              <a:t>authentication, nonrepudiation, or integrity. But the mechanisms used</a:t>
            </a:r>
          </a:p>
          <a:p>
            <a:r>
              <a:rPr lang="en-US" smtClean="0">
                <a:latin typeface="Arial" pitchFamily="-1" charset="0"/>
                <a:ea typeface="ＭＳ Ｐゴシック" pitchFamily="-1" charset="-128"/>
                <a:cs typeface="ＭＳ Ｐゴシック" pitchFamily="-1" charset="-128"/>
              </a:rPr>
              <a:t> to meet those requirements can be quite complex, and understanding them</a:t>
            </a:r>
          </a:p>
          <a:p>
            <a:r>
              <a:rPr lang="en-US" smtClean="0">
                <a:latin typeface="Arial" pitchFamily="-1" charset="0"/>
                <a:ea typeface="ＭＳ Ｐゴシック" pitchFamily="-1" charset="-128"/>
                <a:cs typeface="ＭＳ Ｐゴシック" pitchFamily="-1" charset="-128"/>
              </a:rPr>
              <a:t>may involve rather subtle reasoning.</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2.  In developing a particular security mechanism or algorithm, one must always</a:t>
            </a:r>
          </a:p>
          <a:p>
            <a:r>
              <a:rPr lang="en-US" smtClean="0">
                <a:latin typeface="Arial" pitchFamily="-1" charset="0"/>
                <a:ea typeface="ＭＳ Ｐゴシック" pitchFamily="-1" charset="-128"/>
                <a:cs typeface="ＭＳ Ｐゴシック" pitchFamily="-1" charset="-128"/>
              </a:rPr>
              <a:t>consider potential attacks on those security features. In many cases, successful</a:t>
            </a:r>
          </a:p>
          <a:p>
            <a:r>
              <a:rPr lang="en-US" smtClean="0">
                <a:latin typeface="Arial" pitchFamily="-1" charset="0"/>
                <a:ea typeface="ＭＳ Ｐゴシック" pitchFamily="-1" charset="-128"/>
                <a:cs typeface="ＭＳ Ｐゴシック" pitchFamily="-1" charset="-128"/>
              </a:rPr>
              <a:t>attacks are designed by looking at the problem in a completely different way,</a:t>
            </a:r>
          </a:p>
          <a:p>
            <a:r>
              <a:rPr lang="en-US" smtClean="0">
                <a:latin typeface="Arial" pitchFamily="-1" charset="0"/>
                <a:ea typeface="ＭＳ Ｐゴシック" pitchFamily="-1" charset="-128"/>
                <a:cs typeface="ＭＳ Ｐゴシック" pitchFamily="-1" charset="-128"/>
              </a:rPr>
              <a:t>therefore exploiting an unexpected weakness in the mechanism.</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3.  Because of point 2, the procedures used to provide particular services are</a:t>
            </a:r>
          </a:p>
          <a:p>
            <a:r>
              <a:rPr lang="en-US" smtClean="0">
                <a:latin typeface="Arial" pitchFamily="-1" charset="0"/>
                <a:ea typeface="ＭＳ Ｐゴシック" pitchFamily="-1" charset="-128"/>
                <a:cs typeface="ＭＳ Ｐゴシック" pitchFamily="-1" charset="-128"/>
              </a:rPr>
              <a:t>often counterintuitive. Typically, a security mechanism is complex, and it is</a:t>
            </a:r>
          </a:p>
          <a:p>
            <a:r>
              <a:rPr lang="en-US" smtClean="0">
                <a:latin typeface="Arial" pitchFamily="-1" charset="0"/>
                <a:ea typeface="ＭＳ Ｐゴシック" pitchFamily="-1" charset="-128"/>
                <a:cs typeface="ＭＳ Ｐゴシック" pitchFamily="-1" charset="-128"/>
              </a:rPr>
              <a:t>not obvious from the statement of a particular requirement that such elaborate</a:t>
            </a:r>
          </a:p>
          <a:p>
            <a:r>
              <a:rPr lang="en-US" smtClean="0">
                <a:latin typeface="Arial" pitchFamily="-1" charset="0"/>
                <a:ea typeface="ＭＳ Ｐゴシック" pitchFamily="-1" charset="-128"/>
                <a:cs typeface="ＭＳ Ｐゴシック" pitchFamily="-1" charset="-128"/>
              </a:rPr>
              <a:t>measures are needed. It is only when the various aspects of the threat are</a:t>
            </a:r>
          </a:p>
          <a:p>
            <a:r>
              <a:rPr lang="en-US" smtClean="0">
                <a:latin typeface="Arial" pitchFamily="-1" charset="0"/>
                <a:ea typeface="ＭＳ Ｐゴシック" pitchFamily="-1" charset="-128"/>
                <a:cs typeface="ＭＳ Ｐゴシック" pitchFamily="-1" charset="-128"/>
              </a:rPr>
              <a:t>considered that elaborate security mechanisms make sense.</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4.  Having designed various security mechanisms, it is necessary to decide where</a:t>
            </a:r>
          </a:p>
          <a:p>
            <a:r>
              <a:rPr lang="en-US" smtClean="0">
                <a:latin typeface="Arial" pitchFamily="-1" charset="0"/>
                <a:ea typeface="ＭＳ Ｐゴシック" pitchFamily="-1" charset="-128"/>
                <a:cs typeface="ＭＳ Ｐゴシック" pitchFamily="-1" charset="-128"/>
              </a:rPr>
              <a:t>to use them. This is true both in terms of physical placement (e.g., at what points</a:t>
            </a:r>
          </a:p>
          <a:p>
            <a:r>
              <a:rPr lang="en-US" smtClean="0">
                <a:latin typeface="Arial" pitchFamily="-1" charset="0"/>
                <a:ea typeface="ＭＳ Ｐゴシック" pitchFamily="-1" charset="-128"/>
                <a:cs typeface="ＭＳ Ｐゴシック" pitchFamily="-1" charset="-128"/>
              </a:rPr>
              <a:t>in a network are certain security mechanisms needed) and in a logical sense</a:t>
            </a:r>
          </a:p>
          <a:p>
            <a:r>
              <a:rPr lang="en-US" smtClean="0">
                <a:latin typeface="Arial" pitchFamily="-1" charset="0"/>
                <a:ea typeface="ＭＳ Ｐゴシック" pitchFamily="-1" charset="-128"/>
                <a:cs typeface="ＭＳ Ｐゴシック" pitchFamily="-1" charset="-128"/>
              </a:rPr>
              <a:t>(e.g., at what layer or layers of an architecture such as TCP/IP [Transmission</a:t>
            </a:r>
          </a:p>
          <a:p>
            <a:r>
              <a:rPr lang="en-US" smtClean="0">
                <a:latin typeface="Arial" pitchFamily="-1" charset="0"/>
                <a:ea typeface="ＭＳ Ｐゴシック" pitchFamily="-1" charset="-128"/>
                <a:cs typeface="ＭＳ Ｐゴシック" pitchFamily="-1" charset="-128"/>
              </a:rPr>
              <a:t>Control Protocol/Internet Protocol] should mechanisms be placed).</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5.  Security mechanisms typically involve more than a particular algorithm or</a:t>
            </a:r>
          </a:p>
          <a:p>
            <a:r>
              <a:rPr lang="en-US" smtClean="0">
                <a:latin typeface="Arial" pitchFamily="-1" charset="0"/>
                <a:ea typeface="ＭＳ Ｐゴシック" pitchFamily="-1" charset="-128"/>
                <a:cs typeface="ＭＳ Ｐゴシック" pitchFamily="-1" charset="-128"/>
              </a:rPr>
              <a:t>protocol. They also require that participants be in possession of some secret</a:t>
            </a:r>
          </a:p>
          <a:p>
            <a:r>
              <a:rPr lang="en-US" smtClean="0">
                <a:latin typeface="Arial" pitchFamily="-1" charset="0"/>
                <a:ea typeface="ＭＳ Ｐゴシック" pitchFamily="-1" charset="-128"/>
                <a:cs typeface="ＭＳ Ｐゴシック" pitchFamily="-1" charset="-128"/>
              </a:rPr>
              <a:t>information (e.g., an encryption key), which raises questions about the creation,</a:t>
            </a:r>
          </a:p>
          <a:p>
            <a:r>
              <a:rPr lang="en-US" smtClean="0">
                <a:latin typeface="Arial" pitchFamily="-1" charset="0"/>
                <a:ea typeface="ＭＳ Ｐゴシック" pitchFamily="-1" charset="-128"/>
                <a:cs typeface="ＭＳ Ｐゴシック" pitchFamily="-1" charset="-128"/>
              </a:rPr>
              <a:t>distribution, and protection of that secret information. There also may</a:t>
            </a:r>
          </a:p>
          <a:p>
            <a:r>
              <a:rPr lang="en-US" smtClean="0">
                <a:latin typeface="Arial" pitchFamily="-1" charset="0"/>
                <a:ea typeface="ＭＳ Ｐゴシック" pitchFamily="-1" charset="-128"/>
                <a:cs typeface="ＭＳ Ｐゴシック" pitchFamily="-1" charset="-128"/>
              </a:rPr>
              <a:t>be a reliance on communications protocols whose behavior may complicate</a:t>
            </a:r>
          </a:p>
          <a:p>
            <a:r>
              <a:rPr lang="en-US" smtClean="0">
                <a:latin typeface="Arial" pitchFamily="-1" charset="0"/>
                <a:ea typeface="ＭＳ Ｐゴシック" pitchFamily="-1" charset="-128"/>
                <a:cs typeface="ＭＳ Ｐゴシック" pitchFamily="-1" charset="-128"/>
              </a:rPr>
              <a:t>the task of developing the security mechanism. For example, if the proper</a:t>
            </a:r>
          </a:p>
          <a:p>
            <a:r>
              <a:rPr lang="en-US" smtClean="0">
                <a:latin typeface="Arial" pitchFamily="-1" charset="0"/>
                <a:ea typeface="ＭＳ Ｐゴシック" pitchFamily="-1" charset="-128"/>
                <a:cs typeface="ＭＳ Ｐゴシック" pitchFamily="-1" charset="-128"/>
              </a:rPr>
              <a:t>functioning of the security mechanism requires setting time limits on the transit</a:t>
            </a:r>
          </a:p>
          <a:p>
            <a:r>
              <a:rPr lang="en-US" smtClean="0">
                <a:latin typeface="Arial" pitchFamily="-1" charset="0"/>
                <a:ea typeface="ＭＳ Ｐゴシック" pitchFamily="-1" charset="-128"/>
                <a:cs typeface="ＭＳ Ｐゴシック" pitchFamily="-1" charset="-128"/>
              </a:rPr>
              <a:t>time of a message from sender to receiver, then any protocol or network</a:t>
            </a:r>
          </a:p>
          <a:p>
            <a:r>
              <a:rPr lang="en-US" smtClean="0">
                <a:latin typeface="Arial" pitchFamily="-1" charset="0"/>
                <a:ea typeface="ＭＳ Ｐゴシック" pitchFamily="-1" charset="-128"/>
                <a:cs typeface="ＭＳ Ｐゴシック" pitchFamily="-1" charset="-128"/>
              </a:rPr>
              <a:t>that introduces variable, unpredictable delays may render such time limits</a:t>
            </a:r>
          </a:p>
          <a:p>
            <a:r>
              <a:rPr lang="en-US" smtClean="0">
                <a:latin typeface="Arial" pitchFamily="-1" charset="0"/>
                <a:ea typeface="ＭＳ Ｐゴシック" pitchFamily="-1" charset="-128"/>
                <a:cs typeface="ＭＳ Ｐゴシック" pitchFamily="-1" charset="-128"/>
              </a:rPr>
              <a:t>meaningless.</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6.  Computer and network security is essentially a battle of wits between a perpetrator</a:t>
            </a:r>
          </a:p>
          <a:p>
            <a:r>
              <a:rPr lang="en-US" smtClean="0">
                <a:latin typeface="Arial" pitchFamily="-1" charset="0"/>
                <a:ea typeface="ＭＳ Ｐゴシック" pitchFamily="-1" charset="-128"/>
                <a:cs typeface="ＭＳ Ｐゴシック" pitchFamily="-1" charset="-128"/>
              </a:rPr>
              <a:t>who tries to find holes and the designer or administrator who tries to</a:t>
            </a:r>
          </a:p>
          <a:p>
            <a:r>
              <a:rPr lang="en-US" smtClean="0">
                <a:latin typeface="Arial" pitchFamily="-1" charset="0"/>
                <a:ea typeface="ＭＳ Ｐゴシック" pitchFamily="-1" charset="-128"/>
                <a:cs typeface="ＭＳ Ｐゴシック" pitchFamily="-1" charset="-128"/>
              </a:rPr>
              <a:t>close them. The great advantage that the attacker has is that he or she need</a:t>
            </a:r>
          </a:p>
          <a:p>
            <a:r>
              <a:rPr lang="en-US" smtClean="0">
                <a:latin typeface="Arial" pitchFamily="-1" charset="0"/>
                <a:ea typeface="ＭＳ Ｐゴシック" pitchFamily="-1" charset="-128"/>
                <a:cs typeface="ＭＳ Ｐゴシック" pitchFamily="-1" charset="-128"/>
              </a:rPr>
              <a:t>only find a single weakness, while the designer must find and eliminate all</a:t>
            </a:r>
          </a:p>
          <a:p>
            <a:r>
              <a:rPr lang="en-US" smtClean="0">
                <a:latin typeface="Arial" pitchFamily="-1" charset="0"/>
                <a:ea typeface="ＭＳ Ｐゴシック" pitchFamily="-1" charset="-128"/>
                <a:cs typeface="ＭＳ Ｐゴシック" pitchFamily="-1" charset="-128"/>
              </a:rPr>
              <a:t>weaknesses to achieve perfect security.</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7.  There is a natural tendency on the part of users and system managers to perceive</a:t>
            </a:r>
          </a:p>
          <a:p>
            <a:r>
              <a:rPr lang="en-US" smtClean="0">
                <a:latin typeface="Arial" pitchFamily="-1" charset="0"/>
                <a:ea typeface="ＭＳ Ｐゴシック" pitchFamily="-1" charset="-128"/>
                <a:cs typeface="ＭＳ Ｐゴシック" pitchFamily="-1" charset="-128"/>
              </a:rPr>
              <a:t>little benefit from security investment until a security failure occurs.</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8.  Security requires regular, even constant, monitoring, and this is difficult in</a:t>
            </a:r>
          </a:p>
          <a:p>
            <a:r>
              <a:rPr lang="en-US" smtClean="0">
                <a:latin typeface="Arial" pitchFamily="-1" charset="0"/>
                <a:ea typeface="ＭＳ Ｐゴシック" pitchFamily="-1" charset="-128"/>
                <a:cs typeface="ＭＳ Ｐゴシック" pitchFamily="-1" charset="-128"/>
              </a:rPr>
              <a:t>today’s short-term, overloaded environment.</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9.  Security is still too often an afterthought to be incorporated into a system</a:t>
            </a:r>
          </a:p>
          <a:p>
            <a:r>
              <a:rPr lang="en-US" smtClean="0">
                <a:latin typeface="Arial" pitchFamily="-1" charset="0"/>
                <a:ea typeface="ＭＳ Ｐゴシック" pitchFamily="-1" charset="-128"/>
                <a:cs typeface="ＭＳ Ｐゴシック" pitchFamily="-1" charset="-128"/>
              </a:rPr>
              <a:t>after the design is complete rather than being an integral part of the design</a:t>
            </a:r>
          </a:p>
          <a:p>
            <a:r>
              <a:rPr lang="en-US" smtClean="0">
                <a:latin typeface="Arial" pitchFamily="-1" charset="0"/>
                <a:ea typeface="ＭＳ Ｐゴシック" pitchFamily="-1" charset="-128"/>
                <a:cs typeface="ＭＳ Ｐゴシック" pitchFamily="-1" charset="-128"/>
              </a:rPr>
              <a:t>process.</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10.  Many users and even security administrators view strong security as an impediment</a:t>
            </a:r>
          </a:p>
          <a:p>
            <a:r>
              <a:rPr lang="en-US" smtClean="0">
                <a:latin typeface="Arial" pitchFamily="-1" charset="0"/>
                <a:ea typeface="ＭＳ Ｐゴシック" pitchFamily="-1" charset="-128"/>
                <a:cs typeface="ＭＳ Ｐゴシック" pitchFamily="-1" charset="-128"/>
              </a:rPr>
              <a:t>to efficient and user-friendly operation of an information system or use of</a:t>
            </a:r>
          </a:p>
          <a:p>
            <a:r>
              <a:rPr lang="en-US" smtClean="0">
                <a:latin typeface="Arial" pitchFamily="-1" charset="0"/>
                <a:ea typeface="ＭＳ Ｐゴシック" pitchFamily="-1" charset="-128"/>
                <a:cs typeface="ＭＳ Ｐゴシック" pitchFamily="-1" charset="-128"/>
              </a:rPr>
              <a:t>information.</a:t>
            </a:r>
            <a:endParaRPr lang="en-US" sz="1100" smtClean="0">
              <a:latin typeface="Arial" pitchFamily="-1" charset="0"/>
              <a:ea typeface="Arial" pitchFamily="-1" charset="0"/>
              <a:cs typeface="Arial" pitchFamily="-1" charset="0"/>
            </a:endParaRPr>
          </a:p>
        </p:txBody>
      </p:sp>
      <p:sp>
        <p:nvSpPr>
          <p:cNvPr id="38916" name="Slide Number Placeholder 3"/>
          <p:cNvSpPr>
            <a:spLocks noGrp="1"/>
          </p:cNvSpPr>
          <p:nvPr>
            <p:ph type="sldNum" sz="quarter" idx="5"/>
          </p:nvPr>
        </p:nvSpPr>
        <p:spPr>
          <a:noFill/>
        </p:spPr>
        <p:txBody>
          <a:bodyPr/>
          <a:lstStyle/>
          <a:p>
            <a:fld id="{02FD9470-FBC7-1048-AC44-0596CC964AFC}" type="slidenum">
              <a:rPr lang="en-AU" smtClean="0">
                <a:latin typeface="Arial" pitchFamily="-1" charset="0"/>
              </a:rPr>
              <a:pPr/>
              <a:t>16</a:t>
            </a:fld>
            <a:endParaRPr lang="en-AU" smtClean="0">
              <a:latin typeface="Arial"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p:spPr>
        <p:txBody>
          <a:bodyPr/>
          <a:lstStyle/>
          <a:p>
            <a:fld id="{3D85A7B9-F726-604D-8C93-775DA8F1DA02}" type="slidenum">
              <a:rPr lang="en-AU">
                <a:latin typeface="Arial" pitchFamily="-1" charset="0"/>
              </a:rPr>
              <a:pPr/>
              <a:t>17</a:t>
            </a:fld>
            <a:endParaRPr lang="en-AU">
              <a:latin typeface="Arial" pitchFamily="-1"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To assess effectively the security needs of an organization and to evaluate and</a:t>
            </a:r>
          </a:p>
          <a:p>
            <a:r>
              <a:rPr lang="en-US" smtClean="0">
                <a:latin typeface="Arial" pitchFamily="-1" charset="0"/>
                <a:ea typeface="ＭＳ Ｐゴシック" pitchFamily="-1" charset="-128"/>
                <a:cs typeface="ＭＳ Ｐゴシック" pitchFamily="-1" charset="-128"/>
              </a:rPr>
              <a:t>choose various security products and policies, the manager responsible for security</a:t>
            </a:r>
          </a:p>
          <a:p>
            <a:r>
              <a:rPr lang="en-US" smtClean="0">
                <a:latin typeface="Arial" pitchFamily="-1" charset="0"/>
                <a:ea typeface="ＭＳ Ｐゴシック" pitchFamily="-1" charset="-128"/>
                <a:cs typeface="ＭＳ Ｐゴシック" pitchFamily="-1" charset="-128"/>
              </a:rPr>
              <a:t>needs some systematic way of defining the requirements for security and characterizing</a:t>
            </a:r>
          </a:p>
          <a:p>
            <a:r>
              <a:rPr lang="en-US" smtClean="0">
                <a:latin typeface="Arial" pitchFamily="-1" charset="0"/>
                <a:ea typeface="ＭＳ Ｐゴシック" pitchFamily="-1" charset="-128"/>
                <a:cs typeface="ＭＳ Ｐゴシック" pitchFamily="-1" charset="-128"/>
              </a:rPr>
              <a:t>the approaches to satisfying those requirements. This is difficult enough in a</a:t>
            </a:r>
          </a:p>
          <a:p>
            <a:r>
              <a:rPr lang="en-US" smtClean="0">
                <a:latin typeface="Arial" pitchFamily="-1" charset="0"/>
                <a:ea typeface="ＭＳ Ｐゴシック" pitchFamily="-1" charset="-128"/>
                <a:cs typeface="ＭＳ Ｐゴシック" pitchFamily="-1" charset="-128"/>
              </a:rPr>
              <a:t>centralized data processing environment; with the use of local and wide area networks,</a:t>
            </a:r>
          </a:p>
          <a:p>
            <a:r>
              <a:rPr lang="en-US" smtClean="0">
                <a:latin typeface="Arial" pitchFamily="-1" charset="0"/>
                <a:ea typeface="ＭＳ Ｐゴシック" pitchFamily="-1" charset="-128"/>
                <a:cs typeface="ＭＳ Ｐゴシック" pitchFamily="-1" charset="-128"/>
              </a:rPr>
              <a:t>the problems are compounded.</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ITU-T  Recommendation X.800, Security Architecture for OSI , defines such a</a:t>
            </a:r>
          </a:p>
          <a:p>
            <a:r>
              <a:rPr lang="en-US" smtClean="0">
                <a:latin typeface="Arial" pitchFamily="-1" charset="0"/>
                <a:ea typeface="ＭＳ Ｐゴシック" pitchFamily="-1" charset="-128"/>
                <a:cs typeface="ＭＳ Ｐゴシック" pitchFamily="-1" charset="-128"/>
              </a:rPr>
              <a:t>systematic approach.  The OSI security architecture is useful to managers as a way</a:t>
            </a:r>
          </a:p>
          <a:p>
            <a:r>
              <a:rPr lang="en-US" smtClean="0">
                <a:latin typeface="Arial" pitchFamily="-1" charset="0"/>
                <a:ea typeface="ＭＳ Ｐゴシック" pitchFamily="-1" charset="-128"/>
                <a:cs typeface="ＭＳ Ｐゴシック" pitchFamily="-1" charset="-128"/>
              </a:rPr>
              <a:t>of organizing the task of providing security. Furthermore, because this architecture</a:t>
            </a:r>
          </a:p>
          <a:p>
            <a:r>
              <a:rPr lang="en-US" smtClean="0">
                <a:latin typeface="Arial" pitchFamily="-1" charset="0"/>
                <a:ea typeface="ＭＳ Ｐゴシック" pitchFamily="-1" charset="-128"/>
                <a:cs typeface="ＭＳ Ｐゴシック" pitchFamily="-1" charset="-128"/>
              </a:rPr>
              <a:t>was developed as an international standard, computer and communications vendors</a:t>
            </a:r>
          </a:p>
          <a:p>
            <a:r>
              <a:rPr lang="en-US" smtClean="0">
                <a:latin typeface="Arial" pitchFamily="-1" charset="0"/>
                <a:ea typeface="ＭＳ Ｐゴシック" pitchFamily="-1" charset="-128"/>
                <a:cs typeface="ＭＳ Ｐゴシック" pitchFamily="-1" charset="-128"/>
              </a:rPr>
              <a:t>have developed security features for their products and services that relate to this</a:t>
            </a:r>
          </a:p>
          <a:p>
            <a:r>
              <a:rPr lang="en-US" smtClean="0">
                <a:latin typeface="Arial" pitchFamily="-1" charset="0"/>
                <a:ea typeface="ＭＳ Ｐゴシック" pitchFamily="-1" charset="-128"/>
                <a:cs typeface="ＭＳ Ｐゴシック" pitchFamily="-1" charset="-128"/>
              </a:rPr>
              <a:t>structured definition of services and mechanisms.</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For our purposes, the OSI security architecture provides a useful, if abstract,</a:t>
            </a:r>
          </a:p>
          <a:p>
            <a:r>
              <a:rPr lang="en-US" smtClean="0">
                <a:latin typeface="Arial" pitchFamily="-1" charset="0"/>
                <a:ea typeface="ＭＳ Ｐゴシック" pitchFamily="-1" charset="-128"/>
                <a:cs typeface="ＭＳ Ｐゴシック" pitchFamily="-1" charset="-128"/>
              </a:rPr>
              <a:t>overview of many of the concepts that this book deals with. The OSI security architecture</a:t>
            </a:r>
          </a:p>
          <a:p>
            <a:r>
              <a:rPr lang="en-US" smtClean="0">
                <a:latin typeface="Arial" pitchFamily="-1" charset="0"/>
                <a:ea typeface="ＭＳ Ｐゴシック" pitchFamily="-1" charset="-128"/>
                <a:cs typeface="ＭＳ Ｐゴシック" pitchFamily="-1" charset="-128"/>
              </a:rPr>
              <a:t>focuses on security attacks, mechanisms, and services. These can be defined</a:t>
            </a:r>
          </a:p>
          <a:p>
            <a:r>
              <a:rPr lang="en-US" smtClean="0">
                <a:latin typeface="Arial" pitchFamily="-1" charset="0"/>
                <a:ea typeface="ＭＳ Ｐゴシック" pitchFamily="-1" charset="-128"/>
                <a:cs typeface="ＭＳ Ｐゴシック" pitchFamily="-1" charset="-128"/>
              </a:rPr>
              <a:t>briefly as</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Security attack:  Any action that compromises the security of information</a:t>
            </a:r>
          </a:p>
          <a:p>
            <a:r>
              <a:rPr lang="en-US" smtClean="0">
                <a:latin typeface="Arial" pitchFamily="-1" charset="0"/>
                <a:ea typeface="ＭＳ Ｐゴシック" pitchFamily="-1" charset="-128"/>
                <a:cs typeface="ＭＳ Ｐゴシック" pitchFamily="-1" charset="-128"/>
              </a:rPr>
              <a:t>owned by an organization.</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Security mechanism:  A process (or a device incorporating such a process) that</a:t>
            </a:r>
          </a:p>
          <a:p>
            <a:r>
              <a:rPr lang="en-US" smtClean="0">
                <a:latin typeface="Arial" pitchFamily="-1" charset="0"/>
                <a:ea typeface="ＭＳ Ｐゴシック" pitchFamily="-1" charset="-128"/>
                <a:cs typeface="ＭＳ Ｐゴシック" pitchFamily="-1" charset="-128"/>
              </a:rPr>
              <a:t>is designed to detect, prevent, or recover from a security attack.</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Security service:  A processing or communication service that enhances the</a:t>
            </a:r>
          </a:p>
          <a:p>
            <a:r>
              <a:rPr lang="en-US" smtClean="0">
                <a:latin typeface="Arial" pitchFamily="-1" charset="0"/>
                <a:ea typeface="ＭＳ Ｐゴシック" pitchFamily="-1" charset="-128"/>
                <a:cs typeface="ＭＳ Ｐゴシック" pitchFamily="-1" charset="-128"/>
              </a:rPr>
              <a:t>security of the data processing systems and the information transfers of an</a:t>
            </a:r>
          </a:p>
          <a:p>
            <a:r>
              <a:rPr lang="en-US" smtClean="0">
                <a:latin typeface="Arial" pitchFamily="-1" charset="0"/>
                <a:ea typeface="ＭＳ Ｐゴシック" pitchFamily="-1" charset="-128"/>
                <a:cs typeface="ＭＳ Ｐゴシック" pitchFamily="-1" charset="-128"/>
              </a:rPr>
              <a:t>organization. The services are intended to counter security attacks, and they</a:t>
            </a:r>
          </a:p>
          <a:p>
            <a:r>
              <a:rPr lang="en-US" smtClean="0">
                <a:latin typeface="Arial" pitchFamily="-1" charset="0"/>
                <a:ea typeface="ＭＳ Ｐゴシック" pitchFamily="-1" charset="-128"/>
                <a:cs typeface="ＭＳ Ｐゴシック" pitchFamily="-1" charset="-128"/>
              </a:rPr>
              <a:t>make use of one or more security mechanisms to provide the service.</a:t>
            </a:r>
            <a:endParaRPr lang="en-US" smtClean="0">
              <a:latin typeface="Arial" pitchFamily="-1" charset="0"/>
              <a:ea typeface="Arial" pitchFamily="-1" charset="0"/>
              <a:cs typeface="Arial" pitchFamily="-1"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43011"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 In the literature, the terms threat  and attack  are commonly used to mean more</a:t>
            </a:r>
          </a:p>
          <a:p>
            <a:r>
              <a:rPr lang="en-US" smtClean="0">
                <a:latin typeface="Arial" pitchFamily="-1" charset="0"/>
                <a:ea typeface="ＭＳ Ｐゴシック" pitchFamily="-1" charset="-128"/>
                <a:cs typeface="ＭＳ Ｐゴシック" pitchFamily="-1" charset="-128"/>
              </a:rPr>
              <a:t>or less the same thing. Table 1.1 provides definitions taken from RFC 4949, Internet</a:t>
            </a:r>
          </a:p>
          <a:p>
            <a:r>
              <a:rPr lang="en-US" smtClean="0">
                <a:latin typeface="Arial" pitchFamily="-1" charset="0"/>
                <a:ea typeface="ＭＳ Ｐゴシック" pitchFamily="-1" charset="-128"/>
                <a:cs typeface="ＭＳ Ｐゴシック" pitchFamily="-1" charset="-128"/>
              </a:rPr>
              <a:t>Security Glossary.</a:t>
            </a:r>
          </a:p>
        </p:txBody>
      </p:sp>
      <p:sp>
        <p:nvSpPr>
          <p:cNvPr id="43012" name="Slide Number Placeholder 3"/>
          <p:cNvSpPr>
            <a:spLocks noGrp="1"/>
          </p:cNvSpPr>
          <p:nvPr>
            <p:ph type="sldNum" sz="quarter" idx="5"/>
          </p:nvPr>
        </p:nvSpPr>
        <p:spPr>
          <a:noFill/>
        </p:spPr>
        <p:txBody>
          <a:bodyPr/>
          <a:lstStyle/>
          <a:p>
            <a:fld id="{4B683967-C9E4-FC47-9B2F-BF1BE9D7C548}" type="slidenum">
              <a:rPr lang="en-AU" smtClean="0">
                <a:latin typeface="Arial" pitchFamily="-1" charset="0"/>
              </a:rPr>
              <a:pPr/>
              <a:t>18</a:t>
            </a:fld>
            <a:endParaRPr lang="en-AU" smtClean="0">
              <a:latin typeface="Arial" pitchFamily="-1"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9880484F-2602-2542-B3D2-6D7AE2CF424B}" type="slidenum">
              <a:rPr lang="en-AU">
                <a:latin typeface="Arial" pitchFamily="-1" charset="0"/>
              </a:rPr>
              <a:pPr/>
              <a:t>19</a:t>
            </a:fld>
            <a:endParaRPr lang="en-AU">
              <a:latin typeface="Arial" pitchFamily="-1"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 A useful means of classifying security attacks, used both in X.800 and RFC 4949, is in</a:t>
            </a:r>
          </a:p>
          <a:p>
            <a:r>
              <a:rPr lang="en-US" smtClean="0">
                <a:latin typeface="Arial" pitchFamily="-1" charset="0"/>
                <a:ea typeface="ＭＳ Ｐゴシック" pitchFamily="-1" charset="-128"/>
                <a:cs typeface="ＭＳ Ｐゴシック" pitchFamily="-1" charset="-128"/>
              </a:rPr>
              <a:t>terms of passive attacks  and active attacks  (Figure 1.1). A passive attack attempts to</a:t>
            </a:r>
          </a:p>
          <a:p>
            <a:r>
              <a:rPr lang="en-US" smtClean="0">
                <a:latin typeface="Arial" pitchFamily="-1" charset="0"/>
                <a:ea typeface="ＭＳ Ｐゴシック" pitchFamily="-1" charset="-128"/>
                <a:cs typeface="ＭＳ Ｐゴシック" pitchFamily="-1" charset="-128"/>
              </a:rPr>
              <a:t>learn or make use of information from the system but does not affect system resources.</a:t>
            </a:r>
          </a:p>
          <a:p>
            <a:r>
              <a:rPr lang="en-US" smtClean="0">
                <a:latin typeface="Arial" pitchFamily="-1" charset="0"/>
                <a:ea typeface="ＭＳ Ｐゴシック" pitchFamily="-1" charset="-128"/>
                <a:cs typeface="ＭＳ Ｐゴシック" pitchFamily="-1" charset="-128"/>
              </a:rPr>
              <a:t>An active attack attempts to alter system resources or affect their operation.</a:t>
            </a:r>
            <a:endParaRPr lang="en-US" smtClean="0">
              <a:latin typeface="Arial" pitchFamily="-1" charset="0"/>
              <a:ea typeface="Arial" pitchFamily="-1" charset="0"/>
              <a:cs typeface="Arial" pitchFamily="-1"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smtClean="0"/>
              <a:t> Passive attacks (Figure 1.1) are in the nature of eavesdropping on, or monitoring</a:t>
            </a:r>
          </a:p>
          <a:p>
            <a:pPr>
              <a:defRPr/>
            </a:pPr>
            <a:r>
              <a:rPr lang="en-US" dirty="0" smtClean="0"/>
              <a:t>of, transmissions. The goal of the opponent is to obtain information that is being</a:t>
            </a:r>
          </a:p>
          <a:p>
            <a:pPr>
              <a:defRPr/>
            </a:pPr>
            <a:r>
              <a:rPr lang="en-US" dirty="0" smtClean="0"/>
              <a:t>transmitted. Two types of passive attacks are the release of message contents and</a:t>
            </a:r>
          </a:p>
          <a:p>
            <a:pPr>
              <a:defRPr/>
            </a:pPr>
            <a:r>
              <a:rPr lang="en-US" dirty="0" smtClean="0"/>
              <a:t>traffic analysis.</a:t>
            </a:r>
          </a:p>
          <a:p>
            <a:pPr>
              <a:defRPr/>
            </a:pPr>
            <a:endParaRPr lang="en-US" dirty="0" smtClean="0"/>
          </a:p>
          <a:p>
            <a:pPr>
              <a:defRPr/>
            </a:pPr>
            <a:r>
              <a:rPr lang="en-US" dirty="0" smtClean="0"/>
              <a:t>The release of message contents  is easily understood. A telephone conversation,</a:t>
            </a:r>
          </a:p>
          <a:p>
            <a:pPr>
              <a:defRPr/>
            </a:pPr>
            <a:r>
              <a:rPr lang="en-US" dirty="0" smtClean="0"/>
              <a:t>an electronic mail message, and a transferred file may contain sensitive or</a:t>
            </a:r>
          </a:p>
          <a:p>
            <a:pPr>
              <a:defRPr/>
            </a:pPr>
            <a:r>
              <a:rPr lang="en-US" dirty="0" smtClean="0"/>
              <a:t>confidential information. We would like to prevent an opponent from learning the</a:t>
            </a:r>
          </a:p>
          <a:p>
            <a:pPr>
              <a:defRPr/>
            </a:pPr>
            <a:r>
              <a:rPr lang="en-US" dirty="0" smtClean="0"/>
              <a:t>contents of these transmissions.</a:t>
            </a:r>
          </a:p>
          <a:p>
            <a:pPr>
              <a:defRPr/>
            </a:pPr>
            <a:endParaRPr lang="en-US" dirty="0" smtClean="0"/>
          </a:p>
          <a:p>
            <a:pPr>
              <a:defRPr/>
            </a:pPr>
            <a:r>
              <a:rPr lang="en-US" dirty="0" smtClean="0"/>
              <a:t>A second type of passive attack, traffic analysis , is subtler. Suppose that we</a:t>
            </a:r>
          </a:p>
          <a:p>
            <a:pPr>
              <a:defRPr/>
            </a:pPr>
            <a:r>
              <a:rPr lang="en-US" dirty="0" smtClean="0"/>
              <a:t>had a way of masking the contents of messages or other information traffic so that</a:t>
            </a:r>
          </a:p>
          <a:p>
            <a:pPr>
              <a:defRPr/>
            </a:pPr>
            <a:r>
              <a:rPr lang="en-US" dirty="0" smtClean="0"/>
              <a:t>opponents, even if they captured the message, could not extract the information</a:t>
            </a:r>
          </a:p>
          <a:p>
            <a:pPr>
              <a:defRPr/>
            </a:pPr>
            <a:r>
              <a:rPr lang="en-US" dirty="0" smtClean="0"/>
              <a:t>from the message. The common technique for masking contents is encryption. If we</a:t>
            </a:r>
          </a:p>
          <a:p>
            <a:pPr>
              <a:defRPr/>
            </a:pPr>
            <a:r>
              <a:rPr lang="en-US" dirty="0" smtClean="0"/>
              <a:t>had encryption protection in place, an opponent might still be able to observe the</a:t>
            </a:r>
          </a:p>
          <a:p>
            <a:pPr>
              <a:defRPr/>
            </a:pPr>
            <a:r>
              <a:rPr lang="en-US" dirty="0" smtClean="0"/>
              <a:t>pattern of these messages. The opponent could determine the location and identity</a:t>
            </a:r>
          </a:p>
          <a:p>
            <a:pPr>
              <a:defRPr/>
            </a:pPr>
            <a:r>
              <a:rPr lang="en-US" dirty="0" smtClean="0"/>
              <a:t>of communicating hosts and could observe the frequency and length of messages</a:t>
            </a:r>
          </a:p>
          <a:p>
            <a:pPr>
              <a:defRPr/>
            </a:pPr>
            <a:r>
              <a:rPr lang="en-US" dirty="0" smtClean="0"/>
              <a:t>being exchanged. This information might be useful in guessing the nature of the</a:t>
            </a:r>
          </a:p>
          <a:p>
            <a:pPr>
              <a:defRPr/>
            </a:pPr>
            <a:r>
              <a:rPr lang="en-US" dirty="0" smtClean="0"/>
              <a:t>communication that was taking place.</a:t>
            </a:r>
          </a:p>
          <a:p>
            <a:pPr>
              <a:defRPr/>
            </a:pPr>
            <a:endParaRPr lang="en-US" dirty="0" smtClean="0"/>
          </a:p>
          <a:p>
            <a:pPr>
              <a:defRPr/>
            </a:pPr>
            <a:r>
              <a:rPr lang="en-US" dirty="0" smtClean="0"/>
              <a:t>Passive attacks are very difficult to detect, because they do not involve any</a:t>
            </a:r>
          </a:p>
          <a:p>
            <a:pPr>
              <a:defRPr/>
            </a:pPr>
            <a:r>
              <a:rPr lang="en-US" dirty="0" smtClean="0"/>
              <a:t>alteration of the data. Typically, the message traffic is sent and received in an apparently</a:t>
            </a:r>
          </a:p>
          <a:p>
            <a:pPr>
              <a:defRPr/>
            </a:pPr>
            <a:r>
              <a:rPr lang="en-US" dirty="0" smtClean="0"/>
              <a:t>normal fashion, and neither the sender nor receiver is aware that a third party</a:t>
            </a:r>
          </a:p>
          <a:p>
            <a:pPr>
              <a:defRPr/>
            </a:pPr>
            <a:r>
              <a:rPr lang="en-US" dirty="0" smtClean="0"/>
              <a:t>has read the messages or observed the traffic pattern. However, it is feasible to prevent</a:t>
            </a:r>
          </a:p>
          <a:p>
            <a:pPr>
              <a:defRPr/>
            </a:pPr>
            <a:r>
              <a:rPr lang="en-US" dirty="0" smtClean="0"/>
              <a:t>the success of these attacks, usually by means of encryption. Thus, the emphasis</a:t>
            </a:r>
          </a:p>
          <a:p>
            <a:pPr>
              <a:defRPr/>
            </a:pPr>
            <a:r>
              <a:rPr lang="en-US" dirty="0" smtClean="0"/>
              <a:t>in dealing with passive attacks is on prevention rather than detection.</a:t>
            </a:r>
            <a:endParaRPr lang="en-US" dirty="0"/>
          </a:p>
        </p:txBody>
      </p:sp>
      <p:sp>
        <p:nvSpPr>
          <p:cNvPr id="47108" name="Slide Number Placeholder 3"/>
          <p:cNvSpPr>
            <a:spLocks noGrp="1"/>
          </p:cNvSpPr>
          <p:nvPr>
            <p:ph type="sldNum" sz="quarter" idx="5"/>
          </p:nvPr>
        </p:nvSpPr>
        <p:spPr>
          <a:noFill/>
        </p:spPr>
        <p:txBody>
          <a:bodyPr/>
          <a:lstStyle/>
          <a:p>
            <a:fld id="{3C883CC4-D73D-3E4C-AB70-A7B1F609C4BF}" type="slidenum">
              <a:rPr lang="en-AU" smtClean="0">
                <a:latin typeface="Arial" pitchFamily="-1" charset="0"/>
              </a:rPr>
              <a:pPr/>
              <a:t>20</a:t>
            </a:fld>
            <a:endParaRPr lang="en-AU" smtClean="0">
              <a:latin typeface="Arial"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p>
            <a:fld id="{97038990-C12F-384A-882E-43CA630AF8DC}" type="slidenum">
              <a:rPr lang="en-AU">
                <a:latin typeface="Arial" pitchFamily="-1" charset="0"/>
              </a:rPr>
              <a:pPr/>
              <a:t>21</a:t>
            </a:fld>
            <a:endParaRPr lang="en-AU">
              <a:latin typeface="Arial" pitchFamily="-1"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 Active attacks (Figure 1.1b) involve some modification of the data stream or the</a:t>
            </a:r>
          </a:p>
          <a:p>
            <a:r>
              <a:rPr lang="en-US" smtClean="0">
                <a:latin typeface="Arial" pitchFamily="-1" charset="0"/>
                <a:ea typeface="ＭＳ Ｐゴシック" pitchFamily="-1" charset="-128"/>
                <a:cs typeface="ＭＳ Ｐゴシック" pitchFamily="-1" charset="-128"/>
              </a:rPr>
              <a:t>creation of a false stream and can be subdivided into four categories: masquerade,</a:t>
            </a:r>
          </a:p>
          <a:p>
            <a:r>
              <a:rPr lang="en-US" smtClean="0">
                <a:latin typeface="Arial" pitchFamily="-1" charset="0"/>
                <a:ea typeface="ＭＳ Ｐゴシック" pitchFamily="-1" charset="-128"/>
                <a:cs typeface="ＭＳ Ｐゴシック" pitchFamily="-1" charset="-128"/>
              </a:rPr>
              <a:t>replay, modification of messages, and denial of service.</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A masquerade  takes place when one entity pretends to be a different entity</a:t>
            </a:r>
          </a:p>
          <a:p>
            <a:r>
              <a:rPr lang="en-US" smtClean="0">
                <a:latin typeface="Arial" pitchFamily="-1" charset="0"/>
                <a:ea typeface="ＭＳ Ｐゴシック" pitchFamily="-1" charset="-128"/>
                <a:cs typeface="ＭＳ Ｐゴシック" pitchFamily="-1" charset="-128"/>
              </a:rPr>
              <a:t>(path 2 of Figure 1.1b is active). A masquerade attack usually includes one of the</a:t>
            </a:r>
          </a:p>
          <a:p>
            <a:r>
              <a:rPr lang="en-US" smtClean="0">
                <a:latin typeface="Arial" pitchFamily="-1" charset="0"/>
                <a:ea typeface="ＭＳ Ｐゴシック" pitchFamily="-1" charset="-128"/>
                <a:cs typeface="ＭＳ Ｐゴシック" pitchFamily="-1" charset="-128"/>
              </a:rPr>
              <a:t>other forms of active attack. For example, authentication sequences can be captured</a:t>
            </a:r>
          </a:p>
          <a:p>
            <a:r>
              <a:rPr lang="en-US" smtClean="0">
                <a:latin typeface="Arial" pitchFamily="-1" charset="0"/>
                <a:ea typeface="ＭＳ Ｐゴシック" pitchFamily="-1" charset="-128"/>
                <a:cs typeface="ＭＳ Ｐゴシック" pitchFamily="-1" charset="-128"/>
              </a:rPr>
              <a:t>and replayed after a valid authentication sequence has taken place, thus enabling an</a:t>
            </a:r>
          </a:p>
          <a:p>
            <a:r>
              <a:rPr lang="en-US" smtClean="0">
                <a:latin typeface="Arial" pitchFamily="-1" charset="0"/>
                <a:ea typeface="ＭＳ Ｐゴシック" pitchFamily="-1" charset="-128"/>
                <a:cs typeface="ＭＳ Ｐゴシック" pitchFamily="-1" charset="-128"/>
              </a:rPr>
              <a:t>authorized entity with few privileges to obtain extra privileges by impersonating an</a:t>
            </a:r>
          </a:p>
          <a:p>
            <a:r>
              <a:rPr lang="en-US" smtClean="0">
                <a:latin typeface="Arial" pitchFamily="-1" charset="0"/>
                <a:ea typeface="ＭＳ Ｐゴシック" pitchFamily="-1" charset="-128"/>
                <a:cs typeface="ＭＳ Ｐゴシック" pitchFamily="-1" charset="-128"/>
              </a:rPr>
              <a:t>entity that has those privileges.</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Replay  involves the passive capture of a data unit and its subsequent retransmission</a:t>
            </a:r>
          </a:p>
          <a:p>
            <a:r>
              <a:rPr lang="en-US" smtClean="0">
                <a:latin typeface="Arial" pitchFamily="-1" charset="0"/>
                <a:ea typeface="ＭＳ Ｐゴシック" pitchFamily="-1" charset="-128"/>
                <a:cs typeface="ＭＳ Ｐゴシック" pitchFamily="-1" charset="-128"/>
              </a:rPr>
              <a:t>to produce an unauthorized effect (paths 1, 2, and 3 active).</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Modification of messages  simply means that some portion of a legitimate</a:t>
            </a:r>
          </a:p>
          <a:p>
            <a:r>
              <a:rPr lang="en-US" smtClean="0">
                <a:latin typeface="Arial" pitchFamily="-1" charset="0"/>
                <a:ea typeface="ＭＳ Ｐゴシック" pitchFamily="-1" charset="-128"/>
                <a:cs typeface="ＭＳ Ｐゴシック" pitchFamily="-1" charset="-128"/>
              </a:rPr>
              <a:t>message is altered, or that messages are delayed or reordered, to produce an</a:t>
            </a:r>
          </a:p>
          <a:p>
            <a:r>
              <a:rPr lang="en-US" smtClean="0">
                <a:latin typeface="Arial" pitchFamily="-1" charset="0"/>
                <a:ea typeface="ＭＳ Ｐゴシック" pitchFamily="-1" charset="-128"/>
                <a:cs typeface="ＭＳ Ｐゴシック" pitchFamily="-1" charset="-128"/>
              </a:rPr>
              <a:t>unauthorized effect (paths 1 and 2 active). For example, a message meaning “Allow</a:t>
            </a:r>
          </a:p>
          <a:p>
            <a:r>
              <a:rPr lang="en-US" smtClean="0">
                <a:latin typeface="Arial" pitchFamily="-1" charset="0"/>
                <a:ea typeface="ＭＳ Ｐゴシック" pitchFamily="-1" charset="-128"/>
                <a:cs typeface="ＭＳ Ｐゴシック" pitchFamily="-1" charset="-128"/>
              </a:rPr>
              <a:t>John Smith to read confidential file accounts ” is modified to mean “Allow Fred</a:t>
            </a:r>
          </a:p>
          <a:p>
            <a:r>
              <a:rPr lang="en-US" smtClean="0">
                <a:latin typeface="Arial" pitchFamily="-1" charset="0"/>
                <a:ea typeface="ＭＳ Ｐゴシック" pitchFamily="-1" charset="-128"/>
                <a:cs typeface="ＭＳ Ｐゴシック" pitchFamily="-1" charset="-128"/>
              </a:rPr>
              <a:t>Brown to read confidential file accounts. ”</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The denial of service  prevents or inhibits the normal use or management of</a:t>
            </a:r>
          </a:p>
          <a:p>
            <a:r>
              <a:rPr lang="en-US" smtClean="0">
                <a:latin typeface="Arial" pitchFamily="-1" charset="0"/>
                <a:ea typeface="ＭＳ Ｐゴシック" pitchFamily="-1" charset="-128"/>
                <a:cs typeface="ＭＳ Ｐゴシック" pitchFamily="-1" charset="-128"/>
              </a:rPr>
              <a:t>communications facilities (path 3 active). This attack may have a specific target; for</a:t>
            </a:r>
          </a:p>
          <a:p>
            <a:r>
              <a:rPr lang="en-US" smtClean="0">
                <a:latin typeface="Arial" pitchFamily="-1" charset="0"/>
                <a:ea typeface="ＭＳ Ｐゴシック" pitchFamily="-1" charset="-128"/>
                <a:cs typeface="ＭＳ Ｐゴシック" pitchFamily="-1" charset="-128"/>
              </a:rPr>
              <a:t>example, an entity may suppress all messages directed to a particular destination</a:t>
            </a:r>
          </a:p>
          <a:p>
            <a:r>
              <a:rPr lang="en-US" smtClean="0">
                <a:latin typeface="Arial" pitchFamily="-1" charset="0"/>
                <a:ea typeface="ＭＳ Ｐゴシック" pitchFamily="-1" charset="-128"/>
                <a:cs typeface="ＭＳ Ｐゴシック" pitchFamily="-1" charset="-128"/>
              </a:rPr>
              <a:t>(e.g., the security audit service). Another form of service denial is the disruption</a:t>
            </a:r>
          </a:p>
          <a:p>
            <a:r>
              <a:rPr lang="en-US" smtClean="0">
                <a:latin typeface="Arial" pitchFamily="-1" charset="0"/>
                <a:ea typeface="ＭＳ Ｐゴシック" pitchFamily="-1" charset="-128"/>
                <a:cs typeface="ＭＳ Ｐゴシック" pitchFamily="-1" charset="-128"/>
              </a:rPr>
              <a:t>of an entire network, either by disabling the network or by overloading it with</a:t>
            </a:r>
          </a:p>
          <a:p>
            <a:r>
              <a:rPr lang="en-US" smtClean="0">
                <a:latin typeface="Arial" pitchFamily="-1" charset="0"/>
                <a:ea typeface="ＭＳ Ｐゴシック" pitchFamily="-1" charset="-128"/>
                <a:cs typeface="ＭＳ Ｐゴシック" pitchFamily="-1" charset="-128"/>
              </a:rPr>
              <a:t>messages so as to degrade performance.</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Active attacks present the opposite characteristics of passive attacks. Whereas</a:t>
            </a:r>
          </a:p>
          <a:p>
            <a:r>
              <a:rPr lang="en-US" smtClean="0">
                <a:latin typeface="Arial" pitchFamily="-1" charset="0"/>
                <a:ea typeface="ＭＳ Ｐゴシック" pitchFamily="-1" charset="-128"/>
                <a:cs typeface="ＭＳ Ｐゴシック" pitchFamily="-1" charset="-128"/>
              </a:rPr>
              <a:t>passive attacks are difficult to detect, measures are available to prevent their success.</a:t>
            </a:r>
          </a:p>
          <a:p>
            <a:r>
              <a:rPr lang="en-US" smtClean="0">
                <a:latin typeface="Arial" pitchFamily="-1" charset="0"/>
                <a:ea typeface="ＭＳ Ｐゴシック" pitchFamily="-1" charset="-128"/>
                <a:cs typeface="ＭＳ Ｐゴシック" pitchFamily="-1" charset="-128"/>
              </a:rPr>
              <a:t>On the other hand, it is quite difficult to prevent active attacks absolutely</a:t>
            </a:r>
          </a:p>
          <a:p>
            <a:r>
              <a:rPr lang="en-US" smtClean="0">
                <a:latin typeface="Arial" pitchFamily="-1" charset="0"/>
                <a:ea typeface="ＭＳ Ｐゴシック" pitchFamily="-1" charset="-128"/>
                <a:cs typeface="ＭＳ Ｐゴシック" pitchFamily="-1" charset="-128"/>
              </a:rPr>
              <a:t> because of the wide variety of potential physical, software, and network vulnerabilities.</a:t>
            </a:r>
          </a:p>
          <a:p>
            <a:r>
              <a:rPr lang="en-US" smtClean="0">
                <a:latin typeface="Arial" pitchFamily="-1" charset="0"/>
                <a:ea typeface="ＭＳ Ｐゴシック" pitchFamily="-1" charset="-128"/>
                <a:cs typeface="ＭＳ Ｐゴシック" pitchFamily="-1" charset="-128"/>
              </a:rPr>
              <a:t>Instead, the goal is to detect active attacks and to recover from any disruption</a:t>
            </a:r>
          </a:p>
          <a:p>
            <a:r>
              <a:rPr lang="en-US" smtClean="0">
                <a:latin typeface="Arial" pitchFamily="-1" charset="0"/>
                <a:ea typeface="ＭＳ Ｐゴシック" pitchFamily="-1" charset="-128"/>
                <a:cs typeface="ＭＳ Ｐゴシック" pitchFamily="-1" charset="-128"/>
              </a:rPr>
              <a:t>or delays caused by them. If the detection has a deterrent effect, it may also</a:t>
            </a:r>
          </a:p>
          <a:p>
            <a:r>
              <a:rPr lang="en-US" smtClean="0">
                <a:latin typeface="Arial" pitchFamily="-1" charset="0"/>
                <a:ea typeface="ＭＳ Ｐゴシック" pitchFamily="-1" charset="-128"/>
                <a:cs typeface="ＭＳ Ｐゴシック" pitchFamily="-1" charset="-128"/>
              </a:rPr>
              <a:t>contribute to prevention.</a:t>
            </a:r>
            <a:endParaRPr lang="en-US" smtClean="0">
              <a:latin typeface="Arial" pitchFamily="-1" charset="0"/>
              <a:ea typeface="Arial" pitchFamily="-1" charset="0"/>
              <a:cs typeface="Arial"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p:spPr>
        <p:txBody>
          <a:bodyPr/>
          <a:lstStyle/>
          <a:p>
            <a:fld id="{417404D0-5512-DA46-AC9A-89250F476031}" type="slidenum">
              <a:rPr lang="en-AU">
                <a:latin typeface="Arial" pitchFamily="-1" charset="0"/>
              </a:rPr>
              <a:pPr/>
              <a:t>22</a:t>
            </a:fld>
            <a:endParaRPr lang="en-AU">
              <a:latin typeface="Arial" pitchFamily="-1"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 X.800 defines a security service as a service that is provided by a protocol layer of</a:t>
            </a:r>
          </a:p>
          <a:p>
            <a:r>
              <a:rPr lang="en-US" dirty="0" smtClean="0">
                <a:latin typeface="Arial" pitchFamily="-1" charset="0"/>
                <a:ea typeface="ＭＳ Ｐゴシック" pitchFamily="-1" charset="-128"/>
                <a:cs typeface="ＭＳ Ｐゴシック" pitchFamily="-1" charset="-128"/>
              </a:rPr>
              <a:t>communicating open systems and that ensures adequate security of the systems</a:t>
            </a:r>
          </a:p>
          <a:p>
            <a:r>
              <a:rPr lang="en-US" dirty="0" smtClean="0">
                <a:latin typeface="Arial" pitchFamily="-1" charset="0"/>
                <a:ea typeface="ＭＳ Ｐゴシック" pitchFamily="-1" charset="-128"/>
                <a:cs typeface="ＭＳ Ｐゴシック" pitchFamily="-1" charset="-128"/>
              </a:rPr>
              <a:t>or of data transfers. Perhaps a clearer definition is found in RFC 4949, which</a:t>
            </a:r>
          </a:p>
          <a:p>
            <a:r>
              <a:rPr lang="en-US" dirty="0" smtClean="0">
                <a:latin typeface="Arial" pitchFamily="-1" charset="0"/>
                <a:ea typeface="ＭＳ Ｐゴシック" pitchFamily="-1" charset="-128"/>
                <a:cs typeface="ＭＳ Ｐゴシック" pitchFamily="-1" charset="-128"/>
              </a:rPr>
              <a:t>provides the following definition: a processing or communication service that is</a:t>
            </a:r>
          </a:p>
          <a:p>
            <a:r>
              <a:rPr lang="en-US" dirty="0" smtClean="0">
                <a:latin typeface="Arial" pitchFamily="-1" charset="0"/>
                <a:ea typeface="ＭＳ Ｐゴシック" pitchFamily="-1" charset="-128"/>
                <a:cs typeface="ＭＳ Ｐゴシック" pitchFamily="-1" charset="-128"/>
              </a:rPr>
              <a:t>provided by a system to give a specific kind of protection to system resources;</a:t>
            </a:r>
          </a:p>
          <a:p>
            <a:r>
              <a:rPr lang="en-US" dirty="0" smtClean="0">
                <a:latin typeface="Arial" pitchFamily="-1" charset="0"/>
                <a:ea typeface="ＭＳ Ｐゴシック" pitchFamily="-1" charset="-128"/>
                <a:cs typeface="ＭＳ Ｐゴシック" pitchFamily="-1" charset="-128"/>
              </a:rPr>
              <a:t>security services implement security policies and are implemented by security</a:t>
            </a:r>
          </a:p>
          <a:p>
            <a:r>
              <a:rPr lang="en-US" dirty="0" smtClean="0">
                <a:latin typeface="Arial" pitchFamily="-1" charset="0"/>
                <a:ea typeface="ＭＳ Ｐゴシック" pitchFamily="-1" charset="-128"/>
                <a:cs typeface="ＭＳ Ｐゴシック" pitchFamily="-1" charset="-128"/>
              </a:rPr>
              <a:t>mechanisms.</a:t>
            </a:r>
            <a:endParaRPr lang="en-US" dirty="0" smtClean="0">
              <a:solidFill>
                <a:srgbClr val="000000"/>
              </a:solidFill>
              <a:latin typeface="Arial" pitchFamily="-1" charset="0"/>
              <a:ea typeface="Arial" pitchFamily="-1" charset="0"/>
              <a:cs typeface="Arial"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 X.800 divides these services into five categories.</a:t>
            </a:r>
          </a:p>
        </p:txBody>
      </p:sp>
      <p:sp>
        <p:nvSpPr>
          <p:cNvPr id="53252" name="Slide Number Placeholder 3"/>
          <p:cNvSpPr>
            <a:spLocks noGrp="1"/>
          </p:cNvSpPr>
          <p:nvPr>
            <p:ph type="sldNum" sz="quarter" idx="5"/>
          </p:nvPr>
        </p:nvSpPr>
        <p:spPr>
          <a:noFill/>
        </p:spPr>
        <p:txBody>
          <a:bodyPr/>
          <a:lstStyle/>
          <a:p>
            <a:fld id="{593E1D98-73F4-5145-9B7C-A83BB5848644}" type="slidenum">
              <a:rPr lang="en-AU" smtClean="0">
                <a:latin typeface="Arial" pitchFamily="-1" charset="0"/>
              </a:rPr>
              <a:pPr/>
              <a:t>23</a:t>
            </a:fld>
            <a:endParaRPr lang="en-AU" smtClean="0">
              <a:latin typeface="Arial"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 This book focuses on two broad areas: cryptographic algorithms and protocols, which</a:t>
            </a:r>
          </a:p>
          <a:p>
            <a:r>
              <a:rPr lang="en-US" smtClean="0">
                <a:latin typeface="Arial" pitchFamily="-1" charset="0"/>
                <a:ea typeface="ＭＳ Ｐゴシック" pitchFamily="-1" charset="-128"/>
                <a:cs typeface="ＭＳ Ｐゴシック" pitchFamily="-1" charset="-128"/>
              </a:rPr>
              <a:t>have a broad range of applications; and network and Internet security, which rely</a:t>
            </a:r>
          </a:p>
          <a:p>
            <a:r>
              <a:rPr lang="en-US" smtClean="0">
                <a:latin typeface="Arial" pitchFamily="-1" charset="0"/>
                <a:ea typeface="ＭＳ Ｐゴシック" pitchFamily="-1" charset="-128"/>
                <a:cs typeface="ＭＳ Ｐゴシック" pitchFamily="-1" charset="-128"/>
              </a:rPr>
              <a:t>heavily on cryptographic techniques.</a:t>
            </a: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6</a:t>
            </a:fld>
            <a:endParaRPr lang="en-AU" smtClean="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p>
            <a:fld id="{011F3F1D-B589-A248-AC5A-025B71A77324}" type="slidenum">
              <a:rPr lang="en-AU">
                <a:latin typeface="Arial" pitchFamily="-1" charset="0"/>
              </a:rPr>
              <a:pPr/>
              <a:t>24</a:t>
            </a:fld>
            <a:endParaRPr lang="en-AU">
              <a:latin typeface="Arial" pitchFamily="-1"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The authentication service is concerned with assuring that a communication is</a:t>
            </a:r>
          </a:p>
          <a:p>
            <a:r>
              <a:rPr lang="en-US" smtClean="0">
                <a:latin typeface="Arial" pitchFamily="-1" charset="0"/>
                <a:ea typeface="ＭＳ Ｐゴシック" pitchFamily="-1" charset="-128"/>
                <a:cs typeface="ＭＳ Ｐゴシック" pitchFamily="-1" charset="-128"/>
              </a:rPr>
              <a:t>authentic. In the case of a single message, such as a warning or alarm signal, the</a:t>
            </a:r>
          </a:p>
          <a:p>
            <a:r>
              <a:rPr lang="en-US" smtClean="0">
                <a:latin typeface="Arial" pitchFamily="-1" charset="0"/>
                <a:ea typeface="ＭＳ Ｐゴシック" pitchFamily="-1" charset="-128"/>
                <a:cs typeface="ＭＳ Ｐゴシック" pitchFamily="-1" charset="-128"/>
              </a:rPr>
              <a:t>function of the authentication service is to assure the recipient that the message</a:t>
            </a:r>
          </a:p>
          <a:p>
            <a:r>
              <a:rPr lang="en-US" smtClean="0">
                <a:latin typeface="Arial" pitchFamily="-1" charset="0"/>
                <a:ea typeface="ＭＳ Ｐゴシック" pitchFamily="-1" charset="-128"/>
                <a:cs typeface="ＭＳ Ｐゴシック" pitchFamily="-1" charset="-128"/>
              </a:rPr>
              <a:t>is from the source that it claims to be from. In the case of an ongoing interaction,</a:t>
            </a:r>
          </a:p>
          <a:p>
            <a:r>
              <a:rPr lang="en-US" smtClean="0">
                <a:latin typeface="Arial" pitchFamily="-1" charset="0"/>
                <a:ea typeface="ＭＳ Ｐゴシック" pitchFamily="-1" charset="-128"/>
                <a:cs typeface="ＭＳ Ｐゴシック" pitchFamily="-1" charset="-128"/>
              </a:rPr>
              <a:t>such as the connection of a terminal to a host, two aspects are involved. First,</a:t>
            </a:r>
          </a:p>
          <a:p>
            <a:r>
              <a:rPr lang="en-US" smtClean="0">
                <a:latin typeface="Arial" pitchFamily="-1" charset="0"/>
                <a:ea typeface="ＭＳ Ｐゴシック" pitchFamily="-1" charset="-128"/>
                <a:cs typeface="ＭＳ Ｐゴシック" pitchFamily="-1" charset="-128"/>
              </a:rPr>
              <a:t>at the time of connection initiation, the service assures that the two entities are</a:t>
            </a:r>
          </a:p>
          <a:p>
            <a:r>
              <a:rPr lang="en-US" smtClean="0">
                <a:latin typeface="Arial" pitchFamily="-1" charset="0"/>
                <a:ea typeface="ＭＳ Ｐゴシック" pitchFamily="-1" charset="-128"/>
                <a:cs typeface="ＭＳ Ｐゴシック" pitchFamily="-1" charset="-128"/>
              </a:rPr>
              <a:t>authentic, that is, that each is the entity that it claims to be. Second, the service</a:t>
            </a:r>
          </a:p>
          <a:p>
            <a:r>
              <a:rPr lang="en-US" smtClean="0">
                <a:latin typeface="Arial" pitchFamily="-1" charset="0"/>
                <a:ea typeface="ＭＳ Ｐゴシック" pitchFamily="-1" charset="-128"/>
                <a:cs typeface="ＭＳ Ｐゴシック" pitchFamily="-1" charset="-128"/>
              </a:rPr>
              <a:t>must assure that the connection is not interfered with in such a way that a third</a:t>
            </a:r>
          </a:p>
          <a:p>
            <a:r>
              <a:rPr lang="en-US" smtClean="0">
                <a:latin typeface="Arial" pitchFamily="-1" charset="0"/>
                <a:ea typeface="ＭＳ Ｐゴシック" pitchFamily="-1" charset="-128"/>
                <a:cs typeface="ＭＳ Ｐゴシック" pitchFamily="-1" charset="-128"/>
              </a:rPr>
              <a:t>party can masquerade as one of the two legitimate parties for the purposes of</a:t>
            </a:r>
          </a:p>
          <a:p>
            <a:r>
              <a:rPr lang="en-US" smtClean="0">
                <a:latin typeface="Arial" pitchFamily="-1" charset="0"/>
                <a:ea typeface="ＭＳ Ｐゴシック" pitchFamily="-1" charset="-128"/>
                <a:cs typeface="ＭＳ Ｐゴシック" pitchFamily="-1" charset="-128"/>
              </a:rPr>
              <a:t>unauthorized transmission or reception.</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Two specific authentication services are defined in X.800:</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Peer entity authentication:  Provides for the corroboration of the identity</a:t>
            </a:r>
          </a:p>
          <a:p>
            <a:r>
              <a:rPr lang="en-US" smtClean="0">
                <a:latin typeface="Arial" pitchFamily="-1" charset="0"/>
                <a:ea typeface="ＭＳ Ｐゴシック" pitchFamily="-1" charset="-128"/>
                <a:cs typeface="ＭＳ Ｐゴシック" pitchFamily="-1" charset="-128"/>
              </a:rPr>
              <a:t>of a peer entity in an association. Two entities are considered peers if they</a:t>
            </a:r>
          </a:p>
          <a:p>
            <a:r>
              <a:rPr lang="en-US" smtClean="0">
                <a:latin typeface="Arial" pitchFamily="-1" charset="0"/>
                <a:ea typeface="ＭＳ Ｐゴシック" pitchFamily="-1" charset="-128"/>
                <a:cs typeface="ＭＳ Ｐゴシック" pitchFamily="-1" charset="-128"/>
              </a:rPr>
              <a:t>implement to same protocol in different systems; for example two TCP modules</a:t>
            </a:r>
          </a:p>
          <a:p>
            <a:r>
              <a:rPr lang="en-US" smtClean="0">
                <a:latin typeface="Arial" pitchFamily="-1" charset="0"/>
                <a:ea typeface="ＭＳ Ｐゴシック" pitchFamily="-1" charset="-128"/>
                <a:cs typeface="ＭＳ Ｐゴシック" pitchFamily="-1" charset="-128"/>
              </a:rPr>
              <a:t>in two communicating systems. Peer entity authentication is provided for</a:t>
            </a:r>
          </a:p>
          <a:p>
            <a:r>
              <a:rPr lang="en-US" smtClean="0">
                <a:latin typeface="Arial" pitchFamily="-1" charset="0"/>
                <a:ea typeface="ＭＳ Ｐゴシック" pitchFamily="-1" charset="-128"/>
                <a:cs typeface="ＭＳ Ｐゴシック" pitchFamily="-1" charset="-128"/>
              </a:rPr>
              <a:t>use at the establishment of, or at times during the data transfer phase of, a</a:t>
            </a:r>
          </a:p>
          <a:p>
            <a:r>
              <a:rPr lang="en-US" smtClean="0">
                <a:latin typeface="Arial" pitchFamily="-1" charset="0"/>
                <a:ea typeface="ＭＳ Ｐゴシック" pitchFamily="-1" charset="-128"/>
                <a:cs typeface="ＭＳ Ｐゴシック" pitchFamily="-1" charset="-128"/>
              </a:rPr>
              <a:t>connection. It attempts to provide confidence that an entity is not performing</a:t>
            </a:r>
          </a:p>
          <a:p>
            <a:r>
              <a:rPr lang="en-US" smtClean="0">
                <a:latin typeface="Arial" pitchFamily="-1" charset="0"/>
                <a:ea typeface="ＭＳ Ｐゴシック" pitchFamily="-1" charset="-128"/>
                <a:cs typeface="ＭＳ Ｐゴシック" pitchFamily="-1" charset="-128"/>
              </a:rPr>
              <a:t>either a masquerade or an unauthorized replay of a previous connection.</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Data origin authentication:  Provides for the corroboration of the source of a</a:t>
            </a:r>
          </a:p>
          <a:p>
            <a:r>
              <a:rPr lang="en-US" smtClean="0">
                <a:latin typeface="Arial" pitchFamily="-1" charset="0"/>
                <a:ea typeface="ＭＳ Ｐゴシック" pitchFamily="-1" charset="-128"/>
                <a:cs typeface="ＭＳ Ｐゴシック" pitchFamily="-1" charset="-128"/>
              </a:rPr>
              <a:t>data unit. It does not provide protection against the duplication or modification</a:t>
            </a:r>
          </a:p>
          <a:p>
            <a:r>
              <a:rPr lang="en-US" smtClean="0">
                <a:latin typeface="Arial" pitchFamily="-1" charset="0"/>
                <a:ea typeface="ＭＳ Ｐゴシック" pitchFamily="-1" charset="-128"/>
                <a:cs typeface="ＭＳ Ｐゴシック" pitchFamily="-1" charset="-128"/>
              </a:rPr>
              <a:t>of data units. This type of service supports applications like electronic mail,</a:t>
            </a:r>
          </a:p>
          <a:p>
            <a:r>
              <a:rPr lang="en-US" smtClean="0">
                <a:latin typeface="Arial" pitchFamily="-1" charset="0"/>
                <a:ea typeface="ＭＳ Ｐゴシック" pitchFamily="-1" charset="-128"/>
                <a:cs typeface="ＭＳ Ｐゴシック" pitchFamily="-1" charset="-128"/>
              </a:rPr>
              <a:t>where there are no prior interactions between the communicating entities.</a:t>
            </a:r>
            <a:endParaRPr lang="en-US" smtClean="0">
              <a:solidFill>
                <a:srgbClr val="0000FF"/>
              </a:solidFill>
              <a:latin typeface="Arial" pitchFamily="-1" charset="0"/>
              <a:ea typeface="Arial" pitchFamily="-1" charset="0"/>
              <a:cs typeface="Arial"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a:ln/>
        </p:spPr>
      </p:sp>
      <p:sp>
        <p:nvSpPr>
          <p:cNvPr id="57347"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 In the context of network security, access control is the ability to limit and control</a:t>
            </a:r>
          </a:p>
          <a:p>
            <a:r>
              <a:rPr lang="en-US" smtClean="0">
                <a:latin typeface="Arial" pitchFamily="-1" charset="0"/>
                <a:ea typeface="ＭＳ Ｐゴシック" pitchFamily="-1" charset="-128"/>
                <a:cs typeface="ＭＳ Ｐゴシック" pitchFamily="-1" charset="-128"/>
              </a:rPr>
              <a:t>the access to host systems and applications via communications links. To achieve</a:t>
            </a:r>
          </a:p>
          <a:p>
            <a:r>
              <a:rPr lang="en-US" smtClean="0">
                <a:latin typeface="Arial" pitchFamily="-1" charset="0"/>
                <a:ea typeface="ＭＳ Ｐゴシック" pitchFamily="-1" charset="-128"/>
                <a:cs typeface="ＭＳ Ｐゴシック" pitchFamily="-1" charset="-128"/>
              </a:rPr>
              <a:t>this, each entity trying to gain access must first be identified, or authenticated, so</a:t>
            </a:r>
          </a:p>
          <a:p>
            <a:r>
              <a:rPr lang="en-US" smtClean="0">
                <a:latin typeface="Arial" pitchFamily="-1" charset="0"/>
                <a:ea typeface="ＭＳ Ｐゴシック" pitchFamily="-1" charset="-128"/>
                <a:cs typeface="ＭＳ Ｐゴシック" pitchFamily="-1" charset="-128"/>
              </a:rPr>
              <a:t>that access rights can be tailored to the individual.</a:t>
            </a:r>
          </a:p>
        </p:txBody>
      </p:sp>
      <p:sp>
        <p:nvSpPr>
          <p:cNvPr id="57348" name="Slide Number Placeholder 3"/>
          <p:cNvSpPr>
            <a:spLocks noGrp="1"/>
          </p:cNvSpPr>
          <p:nvPr>
            <p:ph type="sldNum" sz="quarter" idx="5"/>
          </p:nvPr>
        </p:nvSpPr>
        <p:spPr>
          <a:noFill/>
        </p:spPr>
        <p:txBody>
          <a:bodyPr/>
          <a:lstStyle/>
          <a:p>
            <a:fld id="{F7C6BD38-4819-7042-847F-AF1C98E2C12E}" type="slidenum">
              <a:rPr lang="en-AU" smtClean="0">
                <a:latin typeface="Arial" pitchFamily="-1" charset="0"/>
              </a:rPr>
              <a:pPr/>
              <a:t>25</a:t>
            </a:fld>
            <a:endParaRPr lang="en-AU" smtClean="0">
              <a:latin typeface="Arial"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 Confidentiality is the protection of transmitted data from passive attacks. With</a:t>
            </a:r>
          </a:p>
          <a:p>
            <a:pPr>
              <a:defRPr/>
            </a:pPr>
            <a:r>
              <a:rPr lang="en-US" dirty="0" smtClean="0"/>
              <a:t>respect to the content of a data transmission, several levels of protection can be</a:t>
            </a:r>
          </a:p>
          <a:p>
            <a:pPr>
              <a:defRPr/>
            </a:pPr>
            <a:r>
              <a:rPr lang="en-US" dirty="0" smtClean="0"/>
              <a:t>identified. The broadest service protects all user data transmitted between two</a:t>
            </a:r>
          </a:p>
          <a:p>
            <a:pPr>
              <a:defRPr/>
            </a:pPr>
            <a:r>
              <a:rPr lang="en-US" dirty="0" smtClean="0"/>
              <a:t>users over a period of time. For example, when a TCP connection is set up between</a:t>
            </a:r>
          </a:p>
          <a:p>
            <a:pPr>
              <a:defRPr/>
            </a:pPr>
            <a:r>
              <a:rPr lang="en-US" dirty="0" smtClean="0"/>
              <a:t>two systems, this broad protection prevents the release of any user data transmitted</a:t>
            </a:r>
          </a:p>
          <a:p>
            <a:pPr>
              <a:defRPr/>
            </a:pPr>
            <a:r>
              <a:rPr lang="en-US" dirty="0" smtClean="0"/>
              <a:t>over the TCP connection. Narrower forms of this service can also be defined,</a:t>
            </a:r>
          </a:p>
          <a:p>
            <a:pPr>
              <a:defRPr/>
            </a:pPr>
            <a:r>
              <a:rPr lang="en-US" dirty="0" smtClean="0"/>
              <a:t>including the protection of a single message or even specific fields within a message.</a:t>
            </a:r>
          </a:p>
          <a:p>
            <a:pPr>
              <a:defRPr/>
            </a:pPr>
            <a:r>
              <a:rPr lang="en-US" dirty="0" smtClean="0"/>
              <a:t>These refinements are less useful than the broad approach and may even be more</a:t>
            </a:r>
          </a:p>
          <a:p>
            <a:pPr>
              <a:defRPr/>
            </a:pPr>
            <a:r>
              <a:rPr lang="en-US" dirty="0" smtClean="0"/>
              <a:t>complex and expensive to implement.</a:t>
            </a:r>
          </a:p>
          <a:p>
            <a:pPr>
              <a:defRPr/>
            </a:pPr>
            <a:endParaRPr lang="en-US" dirty="0" smtClean="0"/>
          </a:p>
          <a:p>
            <a:pPr>
              <a:defRPr/>
            </a:pPr>
            <a:r>
              <a:rPr lang="en-US" dirty="0" smtClean="0"/>
              <a:t>The other aspect of confidentiality is the protection of traffic flow from analysis.</a:t>
            </a:r>
          </a:p>
          <a:p>
            <a:pPr>
              <a:defRPr/>
            </a:pPr>
            <a:r>
              <a:rPr lang="en-US" dirty="0" smtClean="0"/>
              <a:t>This requires that an attacker not be able to observe the source and destination, frequency,</a:t>
            </a:r>
          </a:p>
          <a:p>
            <a:pPr>
              <a:defRPr/>
            </a:pPr>
            <a:r>
              <a:rPr lang="en-US" dirty="0" smtClean="0"/>
              <a:t>length, or other characteristics of the traffic on a communications facility.</a:t>
            </a:r>
            <a:endParaRPr lang="en-US" dirty="0"/>
          </a:p>
        </p:txBody>
      </p:sp>
      <p:sp>
        <p:nvSpPr>
          <p:cNvPr id="59396" name="Slide Number Placeholder 3"/>
          <p:cNvSpPr>
            <a:spLocks noGrp="1"/>
          </p:cNvSpPr>
          <p:nvPr>
            <p:ph type="sldNum" sz="quarter" idx="5"/>
          </p:nvPr>
        </p:nvSpPr>
        <p:spPr>
          <a:noFill/>
        </p:spPr>
        <p:txBody>
          <a:bodyPr/>
          <a:lstStyle/>
          <a:p>
            <a:fld id="{CF2D6F4C-B4B5-7644-961A-A67DD654DBED}" type="slidenum">
              <a:rPr lang="en-AU" smtClean="0">
                <a:latin typeface="Arial" pitchFamily="-1" charset="0"/>
              </a:rPr>
              <a:pPr/>
              <a:t>26</a:t>
            </a:fld>
            <a:endParaRPr lang="en-AU" smtClean="0">
              <a:latin typeface="Arial" pitchFamily="-1"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smtClean="0"/>
              <a:t> As with confidentiality, integrity can apply to a stream of messages, a single message,</a:t>
            </a:r>
          </a:p>
          <a:p>
            <a:pPr>
              <a:defRPr/>
            </a:pPr>
            <a:r>
              <a:rPr lang="en-US" dirty="0" smtClean="0"/>
              <a:t>or selected fields within a message. Again, the most useful and straightforward</a:t>
            </a:r>
          </a:p>
          <a:p>
            <a:pPr>
              <a:defRPr/>
            </a:pPr>
            <a:r>
              <a:rPr lang="en-US" dirty="0" smtClean="0"/>
              <a:t>approach is total stream protection.</a:t>
            </a:r>
          </a:p>
          <a:p>
            <a:pPr>
              <a:defRPr/>
            </a:pPr>
            <a:endParaRPr lang="en-US" dirty="0" smtClean="0"/>
          </a:p>
          <a:p>
            <a:pPr>
              <a:defRPr/>
            </a:pPr>
            <a:r>
              <a:rPr lang="en-US" dirty="0" smtClean="0"/>
              <a:t>A connection-oriented integrity service, one that deals with a stream of messages,</a:t>
            </a:r>
          </a:p>
          <a:p>
            <a:pPr>
              <a:defRPr/>
            </a:pPr>
            <a:r>
              <a:rPr lang="en-US" dirty="0" smtClean="0"/>
              <a:t>assures that messages are received as sent with no duplication, insertion,</a:t>
            </a:r>
          </a:p>
          <a:p>
            <a:pPr>
              <a:defRPr/>
            </a:pPr>
            <a:r>
              <a:rPr lang="en-US" dirty="0" smtClean="0"/>
              <a:t>modification, reordering, or replays. The destruction of data is also covered under</a:t>
            </a:r>
          </a:p>
          <a:p>
            <a:pPr>
              <a:defRPr/>
            </a:pPr>
            <a:r>
              <a:rPr lang="en-US" dirty="0" smtClean="0"/>
              <a:t>this service. Thus, the connection-oriented integrity service addresses both message</a:t>
            </a:r>
          </a:p>
          <a:p>
            <a:pPr>
              <a:defRPr/>
            </a:pPr>
            <a:r>
              <a:rPr lang="en-US" dirty="0" smtClean="0"/>
              <a:t>stream modification and denial of service. On the other hand, a connectionless integrity</a:t>
            </a:r>
          </a:p>
          <a:p>
            <a:pPr>
              <a:defRPr/>
            </a:pPr>
            <a:r>
              <a:rPr lang="en-US" dirty="0" smtClean="0"/>
              <a:t>service, one that deals with individual messages without regard to any larger</a:t>
            </a:r>
          </a:p>
          <a:p>
            <a:pPr>
              <a:defRPr/>
            </a:pPr>
            <a:r>
              <a:rPr lang="en-US" dirty="0" smtClean="0"/>
              <a:t>context, generally provides protection against message modification only.</a:t>
            </a:r>
          </a:p>
          <a:p>
            <a:pPr>
              <a:defRPr/>
            </a:pPr>
            <a:endParaRPr lang="en-US" dirty="0" smtClean="0"/>
          </a:p>
          <a:p>
            <a:pPr>
              <a:defRPr/>
            </a:pPr>
            <a:r>
              <a:rPr lang="en-US" dirty="0" smtClean="0"/>
              <a:t>We can make a distinction between service with and without recovery.</a:t>
            </a:r>
          </a:p>
          <a:p>
            <a:pPr>
              <a:defRPr/>
            </a:pPr>
            <a:r>
              <a:rPr lang="en-US" dirty="0" smtClean="0"/>
              <a:t>Because the integrity service relates to active attacks, we are concerned with detection</a:t>
            </a:r>
          </a:p>
          <a:p>
            <a:pPr>
              <a:defRPr/>
            </a:pPr>
            <a:r>
              <a:rPr lang="en-US" dirty="0" smtClean="0"/>
              <a:t>rather than prevention. If a violation of integrity is detected, then the service</a:t>
            </a:r>
          </a:p>
          <a:p>
            <a:pPr>
              <a:defRPr/>
            </a:pPr>
            <a:r>
              <a:rPr lang="en-US" dirty="0" smtClean="0"/>
              <a:t>may simply report this violation, and some other portion of software or human</a:t>
            </a:r>
          </a:p>
          <a:p>
            <a:pPr>
              <a:defRPr/>
            </a:pPr>
            <a:r>
              <a:rPr lang="en-US" dirty="0" smtClean="0"/>
              <a:t>intervention is required to recover from the violation. Alternatively, there are</a:t>
            </a:r>
          </a:p>
          <a:p>
            <a:pPr>
              <a:defRPr/>
            </a:pPr>
            <a:r>
              <a:rPr lang="en-US" dirty="0" smtClean="0"/>
              <a:t>mechanisms available to recover from the loss of integrity of data, as we will review</a:t>
            </a:r>
          </a:p>
          <a:p>
            <a:pPr>
              <a:defRPr/>
            </a:pPr>
            <a:r>
              <a:rPr lang="en-US" dirty="0" smtClean="0"/>
              <a:t>subsequently. The incorporation of automated recovery mechanisms is, in general,</a:t>
            </a:r>
          </a:p>
          <a:p>
            <a:pPr>
              <a:defRPr/>
            </a:pPr>
            <a:r>
              <a:rPr lang="en-US" dirty="0" smtClean="0"/>
              <a:t>the more attractive alternative.</a:t>
            </a:r>
            <a:endParaRPr lang="en-US" dirty="0"/>
          </a:p>
        </p:txBody>
      </p:sp>
      <p:sp>
        <p:nvSpPr>
          <p:cNvPr id="61444" name="Slide Number Placeholder 3"/>
          <p:cNvSpPr>
            <a:spLocks noGrp="1"/>
          </p:cNvSpPr>
          <p:nvPr>
            <p:ph type="sldNum" sz="quarter" idx="5"/>
          </p:nvPr>
        </p:nvSpPr>
        <p:spPr>
          <a:noFill/>
        </p:spPr>
        <p:txBody>
          <a:bodyPr/>
          <a:lstStyle/>
          <a:p>
            <a:fld id="{0BA6E834-723F-AA41-954F-3AC841D8E517}" type="slidenum">
              <a:rPr lang="en-AU" smtClean="0">
                <a:latin typeface="Arial" pitchFamily="-1" charset="0"/>
              </a:rPr>
              <a:pPr/>
              <a:t>27</a:t>
            </a:fld>
            <a:endParaRPr lang="en-AU" smtClean="0">
              <a:latin typeface="Arial" pitchFamily="-1"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ln/>
        </p:spPr>
      </p:sp>
      <p:sp>
        <p:nvSpPr>
          <p:cNvPr id="63491"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 Nonrepudiation prevents either sender or receiver from denying a transmitted message.</a:t>
            </a:r>
          </a:p>
          <a:p>
            <a:r>
              <a:rPr lang="en-US" smtClean="0">
                <a:latin typeface="Arial" pitchFamily="-1" charset="0"/>
                <a:ea typeface="ＭＳ Ｐゴシック" pitchFamily="-1" charset="-128"/>
                <a:cs typeface="ＭＳ Ｐゴシック" pitchFamily="-1" charset="-128"/>
              </a:rPr>
              <a:t>Thus, when a message is sent, the receiver can prove that the alleged sender in</a:t>
            </a:r>
          </a:p>
          <a:p>
            <a:r>
              <a:rPr lang="en-US" smtClean="0">
                <a:latin typeface="Arial" pitchFamily="-1" charset="0"/>
                <a:ea typeface="ＭＳ Ｐゴシック" pitchFamily="-1" charset="-128"/>
                <a:cs typeface="ＭＳ Ｐゴシック" pitchFamily="-1" charset="-128"/>
              </a:rPr>
              <a:t>fact sent the message. Similarly, when a message is received, the sender can prove</a:t>
            </a:r>
          </a:p>
          <a:p>
            <a:r>
              <a:rPr lang="en-US" smtClean="0">
                <a:latin typeface="Arial" pitchFamily="-1" charset="0"/>
                <a:ea typeface="ＭＳ Ｐゴシック" pitchFamily="-1" charset="-128"/>
                <a:cs typeface="ＭＳ Ｐゴシック" pitchFamily="-1" charset="-128"/>
              </a:rPr>
              <a:t>that the alleged receiver in fact received the message.</a:t>
            </a:r>
          </a:p>
        </p:txBody>
      </p:sp>
      <p:sp>
        <p:nvSpPr>
          <p:cNvPr id="63492" name="Slide Number Placeholder 3"/>
          <p:cNvSpPr>
            <a:spLocks noGrp="1"/>
          </p:cNvSpPr>
          <p:nvPr>
            <p:ph type="sldNum" sz="quarter" idx="5"/>
          </p:nvPr>
        </p:nvSpPr>
        <p:spPr>
          <a:noFill/>
        </p:spPr>
        <p:txBody>
          <a:bodyPr/>
          <a:lstStyle/>
          <a:p>
            <a:fld id="{DD1060AD-E45F-6A4E-A812-942E6DA02CC7}" type="slidenum">
              <a:rPr lang="en-AU" smtClean="0">
                <a:latin typeface="Arial" pitchFamily="-1" charset="0"/>
              </a:rPr>
              <a:pPr/>
              <a:t>28</a:t>
            </a:fld>
            <a:endParaRPr lang="en-AU" smtClean="0">
              <a:latin typeface="Arial"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a:ln/>
        </p:spPr>
      </p:sp>
      <p:sp>
        <p:nvSpPr>
          <p:cNvPr id="65539"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 X.800 divides these services into five categories and fourteen specific services</a:t>
            </a:r>
          </a:p>
          <a:p>
            <a:r>
              <a:rPr lang="en-US" smtClean="0">
                <a:latin typeface="Arial" pitchFamily="-1" charset="0"/>
                <a:ea typeface="ＭＳ Ｐゴシック" pitchFamily="-1" charset="-128"/>
                <a:cs typeface="ＭＳ Ｐゴシック" pitchFamily="-1" charset="-128"/>
              </a:rPr>
              <a:t>(Table 1.2).</a:t>
            </a:r>
          </a:p>
        </p:txBody>
      </p:sp>
      <p:sp>
        <p:nvSpPr>
          <p:cNvPr id="65540" name="Slide Number Placeholder 3"/>
          <p:cNvSpPr>
            <a:spLocks noGrp="1"/>
          </p:cNvSpPr>
          <p:nvPr>
            <p:ph type="sldNum" sz="quarter" idx="5"/>
          </p:nvPr>
        </p:nvSpPr>
        <p:spPr>
          <a:noFill/>
        </p:spPr>
        <p:txBody>
          <a:bodyPr/>
          <a:lstStyle/>
          <a:p>
            <a:fld id="{985DE770-AB8F-A040-8A67-2EF0035AA0BA}" type="slidenum">
              <a:rPr lang="en-AU" smtClean="0">
                <a:latin typeface="Arial" pitchFamily="-1" charset="0"/>
              </a:rPr>
              <a:pPr/>
              <a:t>29</a:t>
            </a:fld>
            <a:endParaRPr lang="en-AU" smtClean="0">
              <a:latin typeface="Arial" pitchFamily="-1"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fld id="{59F7D44B-0B27-E547-A605-CCB35D84F2D3}" type="slidenum">
              <a:rPr lang="en-AU">
                <a:latin typeface="Arial" pitchFamily="-1" charset="0"/>
              </a:rPr>
              <a:pPr/>
              <a:t>30</a:t>
            </a:fld>
            <a:endParaRPr lang="en-AU">
              <a:latin typeface="Arial" pitchFamily="-1"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latin typeface="Arial" pitchFamily="-1" charset="0"/>
                <a:ea typeface="ＭＳ Ｐゴシック" pitchFamily="-1" charset="-128"/>
                <a:cs typeface="ＭＳ Ｐゴシック" pitchFamily="-1" charset="-128"/>
              </a:rPr>
              <a:t>X.800 security mechanisms.</a:t>
            </a:r>
            <a:endParaRPr lang="en-AU"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p>
            <a:fld id="{85075787-43E7-BB4D-8EF0-D4AA9275B0C1}" type="slidenum">
              <a:rPr lang="en-AU">
                <a:latin typeface="Arial" pitchFamily="-1" charset="0"/>
              </a:rPr>
              <a:pPr/>
              <a:t>31</a:t>
            </a:fld>
            <a:endParaRPr lang="en-AU">
              <a:latin typeface="Arial" pitchFamily="-1"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 Table 1.3 lists the security mechanisms defined in X.800. The mechanisms are</a:t>
            </a:r>
          </a:p>
          <a:p>
            <a:r>
              <a:rPr lang="en-US" smtClean="0">
                <a:latin typeface="Arial" pitchFamily="-1" charset="0"/>
                <a:ea typeface="ＭＳ Ｐゴシック" pitchFamily="-1" charset="-128"/>
                <a:cs typeface="ＭＳ Ｐゴシック" pitchFamily="-1" charset="-128"/>
              </a:rPr>
              <a:t>divided into those that are implemented in a specific protocol layer, such as TCP</a:t>
            </a:r>
          </a:p>
          <a:p>
            <a:r>
              <a:rPr lang="en-US" smtClean="0">
                <a:latin typeface="Arial" pitchFamily="-1" charset="0"/>
                <a:ea typeface="ＭＳ Ｐゴシック" pitchFamily="-1" charset="-128"/>
                <a:cs typeface="ＭＳ Ｐゴシック" pitchFamily="-1" charset="-128"/>
              </a:rPr>
              <a:t>or an application-layer protocol, and those that are not specific to any particular</a:t>
            </a:r>
          </a:p>
          <a:p>
            <a:r>
              <a:rPr lang="en-US" smtClean="0">
                <a:latin typeface="Arial" pitchFamily="-1" charset="0"/>
                <a:ea typeface="ＭＳ Ｐゴシック" pitchFamily="-1" charset="-128"/>
                <a:cs typeface="ＭＳ Ｐゴシック" pitchFamily="-1" charset="-128"/>
              </a:rPr>
              <a:t>protocol layer or security service. These mechanisms will be covered in the</a:t>
            </a:r>
          </a:p>
          <a:p>
            <a:r>
              <a:rPr lang="en-US" smtClean="0">
                <a:latin typeface="Arial" pitchFamily="-1" charset="0"/>
                <a:ea typeface="ＭＳ Ｐゴシック" pitchFamily="-1" charset="-128"/>
                <a:cs typeface="ＭＳ Ｐゴシック" pitchFamily="-1" charset="-128"/>
              </a:rPr>
              <a:t>appropriate places in the book. So we do not elaborate now, except to comment</a:t>
            </a:r>
          </a:p>
          <a:p>
            <a:r>
              <a:rPr lang="en-US" smtClean="0">
                <a:latin typeface="Arial" pitchFamily="-1" charset="0"/>
                <a:ea typeface="ＭＳ Ｐゴシック" pitchFamily="-1" charset="-128"/>
                <a:cs typeface="ＭＳ Ｐゴシック" pitchFamily="-1" charset="-128"/>
              </a:rPr>
              <a:t>on the definition of encipherment. X.800 distinguishes between reversible encipherment</a:t>
            </a:r>
          </a:p>
          <a:p>
            <a:r>
              <a:rPr lang="en-US" smtClean="0">
                <a:latin typeface="Arial" pitchFamily="-1" charset="0"/>
                <a:ea typeface="ＭＳ Ｐゴシック" pitchFamily="-1" charset="-128"/>
                <a:cs typeface="ＭＳ Ｐゴシック" pitchFamily="-1" charset="-128"/>
              </a:rPr>
              <a:t>mechanisms and irreversible encipherment mechanisms. A reversible</a:t>
            </a:r>
          </a:p>
          <a:p>
            <a:r>
              <a:rPr lang="en-US" smtClean="0">
                <a:latin typeface="Arial" pitchFamily="-1" charset="0"/>
                <a:ea typeface="ＭＳ Ｐゴシック" pitchFamily="-1" charset="-128"/>
                <a:cs typeface="ＭＳ Ｐゴシック" pitchFamily="-1" charset="-128"/>
              </a:rPr>
              <a:t> encipherment mechanism is simply an encryption algorithm that allows data to</a:t>
            </a:r>
          </a:p>
          <a:p>
            <a:r>
              <a:rPr lang="en-US" smtClean="0">
                <a:latin typeface="Arial" pitchFamily="-1" charset="0"/>
                <a:ea typeface="ＭＳ Ｐゴシック" pitchFamily="-1" charset="-128"/>
                <a:cs typeface="ＭＳ Ｐゴシック" pitchFamily="-1" charset="-128"/>
              </a:rPr>
              <a:t>be encrypted and subsequently decrypted. Irreversible encipherment mechanisms</a:t>
            </a:r>
          </a:p>
          <a:p>
            <a:r>
              <a:rPr lang="en-US" smtClean="0">
                <a:latin typeface="Arial" pitchFamily="-1" charset="0"/>
                <a:ea typeface="ＭＳ Ｐゴシック" pitchFamily="-1" charset="-128"/>
                <a:cs typeface="ＭＳ Ｐゴシック" pitchFamily="-1" charset="-128"/>
              </a:rPr>
              <a:t>include hash algorithms and message authentication codes, which are used in digital</a:t>
            </a:r>
          </a:p>
          <a:p>
            <a:r>
              <a:rPr lang="en-US" smtClean="0">
                <a:latin typeface="Arial" pitchFamily="-1" charset="0"/>
                <a:ea typeface="ＭＳ Ｐゴシック" pitchFamily="-1" charset="-128"/>
                <a:cs typeface="ＭＳ Ｐゴシック" pitchFamily="-1" charset="-128"/>
              </a:rPr>
              <a:t>signature and message authentication applications.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p:spPr>
        <p:txBody>
          <a:bodyPr/>
          <a:lstStyle/>
          <a:p>
            <a:fld id="{D7A896FB-C67D-694F-AB19-4BF09E693C14}" type="slidenum">
              <a:rPr lang="en-AU">
                <a:latin typeface="Arial" pitchFamily="-1" charset="0"/>
              </a:rPr>
              <a:pPr/>
              <a:t>32</a:t>
            </a:fld>
            <a:endParaRPr lang="en-AU">
              <a:latin typeface="Arial" pitchFamily="-1"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 A model for much of what we will be discussing is captured, in very general terms, in</a:t>
            </a:r>
          </a:p>
          <a:p>
            <a:r>
              <a:rPr lang="en-US" smtClean="0">
                <a:latin typeface="Arial" pitchFamily="-1" charset="0"/>
                <a:ea typeface="ＭＳ Ｐゴシック" pitchFamily="-1" charset="-128"/>
                <a:cs typeface="ＭＳ Ｐゴシック" pitchFamily="-1" charset="-128"/>
              </a:rPr>
              <a:t>Figure 1.2. A message is to be transferred from one party to another across some sort</a:t>
            </a:r>
          </a:p>
          <a:p>
            <a:r>
              <a:rPr lang="en-US" smtClean="0">
                <a:latin typeface="Arial" pitchFamily="-1" charset="0"/>
                <a:ea typeface="ＭＳ Ｐゴシック" pitchFamily="-1" charset="-128"/>
                <a:cs typeface="ＭＳ Ｐゴシック" pitchFamily="-1" charset="-128"/>
              </a:rPr>
              <a:t>of Internet service. The two parties, who are the principals  in this transaction, must</a:t>
            </a:r>
          </a:p>
          <a:p>
            <a:r>
              <a:rPr lang="en-US" smtClean="0">
                <a:latin typeface="Arial" pitchFamily="-1" charset="0"/>
                <a:ea typeface="ＭＳ Ｐゴシック" pitchFamily="-1" charset="-128"/>
                <a:cs typeface="ＭＳ Ｐゴシック" pitchFamily="-1" charset="-128"/>
              </a:rPr>
              <a:t>cooperate for the exchange to take place. A logical information channel is established</a:t>
            </a:r>
          </a:p>
          <a:p>
            <a:r>
              <a:rPr lang="en-US" smtClean="0">
                <a:latin typeface="Arial" pitchFamily="-1" charset="0"/>
                <a:ea typeface="ＭＳ Ｐゴシック" pitchFamily="-1" charset="-128"/>
                <a:cs typeface="ＭＳ Ｐゴシック" pitchFamily="-1" charset="-128"/>
              </a:rPr>
              <a:t>by defining a route through the Internet from source to destination and by the cooperative</a:t>
            </a:r>
          </a:p>
          <a:p>
            <a:r>
              <a:rPr lang="en-US" smtClean="0">
                <a:latin typeface="Arial" pitchFamily="-1" charset="0"/>
                <a:ea typeface="ＭＳ Ｐゴシック" pitchFamily="-1" charset="-128"/>
                <a:cs typeface="ＭＳ Ｐゴシック" pitchFamily="-1" charset="-128"/>
              </a:rPr>
              <a:t>use of communication protocols (e.g., TCP/IP) by the two principals.</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Security aspects come into play when it is necessary or desirable to protect the information</a:t>
            </a:r>
          </a:p>
          <a:p>
            <a:r>
              <a:rPr lang="en-US" smtClean="0">
                <a:latin typeface="Arial" pitchFamily="-1" charset="0"/>
                <a:ea typeface="ＭＳ Ｐゴシック" pitchFamily="-1" charset="-128"/>
                <a:cs typeface="ＭＳ Ｐゴシック" pitchFamily="-1" charset="-128"/>
              </a:rPr>
              <a:t>transmission from an opponent who may present a threat to confidentiality,</a:t>
            </a:r>
          </a:p>
          <a:p>
            <a:r>
              <a:rPr lang="en-US" smtClean="0">
                <a:latin typeface="Arial" pitchFamily="-1" charset="0"/>
                <a:ea typeface="ＭＳ Ｐゴシック" pitchFamily="-1" charset="-128"/>
                <a:cs typeface="ＭＳ Ｐゴシック" pitchFamily="-1" charset="-128"/>
              </a:rPr>
              <a:t>authenticity, and so on. All the techniques for providing security have two components:</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A security-related transformation on the information to be sent. Examples</a:t>
            </a:r>
          </a:p>
          <a:p>
            <a:r>
              <a:rPr lang="en-US" smtClean="0">
                <a:latin typeface="Arial" pitchFamily="-1" charset="0"/>
                <a:ea typeface="ＭＳ Ｐゴシック" pitchFamily="-1" charset="-128"/>
                <a:cs typeface="ＭＳ Ｐゴシック" pitchFamily="-1" charset="-128"/>
              </a:rPr>
              <a:t>include the encryption of the message, which scrambles the message so that it</a:t>
            </a:r>
          </a:p>
          <a:p>
            <a:r>
              <a:rPr lang="en-US" smtClean="0">
                <a:latin typeface="Arial" pitchFamily="-1" charset="0"/>
                <a:ea typeface="ＭＳ Ｐゴシック" pitchFamily="-1" charset="-128"/>
                <a:cs typeface="ＭＳ Ｐゴシック" pitchFamily="-1" charset="-128"/>
              </a:rPr>
              <a:t>is unreadable by the opponent, and the addition of a code based on the contents</a:t>
            </a:r>
          </a:p>
          <a:p>
            <a:r>
              <a:rPr lang="en-US" smtClean="0">
                <a:latin typeface="Arial" pitchFamily="-1" charset="0"/>
                <a:ea typeface="ＭＳ Ｐゴシック" pitchFamily="-1" charset="-128"/>
                <a:cs typeface="ＭＳ Ｐゴシック" pitchFamily="-1" charset="-128"/>
              </a:rPr>
              <a:t>of the message, which can be used to verify the identity of the sender.</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Some secret information shared by the two principals and, it is hoped, unknown</a:t>
            </a:r>
          </a:p>
          <a:p>
            <a:r>
              <a:rPr lang="en-US" smtClean="0">
                <a:latin typeface="Arial" pitchFamily="-1" charset="0"/>
                <a:ea typeface="ＭＳ Ｐゴシック" pitchFamily="-1" charset="-128"/>
                <a:cs typeface="ＭＳ Ｐゴシック" pitchFamily="-1" charset="-128"/>
              </a:rPr>
              <a:t>to the opponent. An example is an encryption key used in conjunction with the</a:t>
            </a:r>
          </a:p>
          <a:p>
            <a:r>
              <a:rPr lang="en-US" smtClean="0">
                <a:latin typeface="Arial" pitchFamily="-1" charset="0"/>
                <a:ea typeface="ＭＳ Ｐゴシック" pitchFamily="-1" charset="-128"/>
                <a:cs typeface="ＭＳ Ｐゴシック" pitchFamily="-1" charset="-128"/>
              </a:rPr>
              <a:t>transformation to scramble the message before transmission and unscramble it</a:t>
            </a:r>
          </a:p>
          <a:p>
            <a:r>
              <a:rPr lang="en-US" smtClean="0">
                <a:latin typeface="Arial" pitchFamily="-1" charset="0"/>
                <a:ea typeface="ＭＳ Ｐゴシック" pitchFamily="-1" charset="-128"/>
                <a:cs typeface="ＭＳ Ｐゴシック" pitchFamily="-1" charset="-128"/>
              </a:rPr>
              <a:t>on reception.</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A trusted third party may be needed to achieve secure transmission. For</a:t>
            </a:r>
          </a:p>
          <a:p>
            <a:r>
              <a:rPr lang="en-US" smtClean="0">
                <a:latin typeface="Arial" pitchFamily="-1" charset="0"/>
                <a:ea typeface="ＭＳ Ｐゴシック" pitchFamily="-1" charset="-128"/>
                <a:cs typeface="ＭＳ Ｐゴシック" pitchFamily="-1" charset="-128"/>
              </a:rPr>
              <a:t>example, a third party may be responsible for distributing the secret information</a:t>
            </a:r>
          </a:p>
          <a:p>
            <a:r>
              <a:rPr lang="en-US" smtClean="0">
                <a:latin typeface="Arial" pitchFamily="-1" charset="0"/>
                <a:ea typeface="ＭＳ Ｐゴシック" pitchFamily="-1" charset="-128"/>
                <a:cs typeface="ＭＳ Ｐゴシック" pitchFamily="-1" charset="-128"/>
              </a:rPr>
              <a:t> to the two principals while keeping it from any opponent. Or a third party may be</a:t>
            </a:r>
          </a:p>
          <a:p>
            <a:r>
              <a:rPr lang="en-US" smtClean="0">
                <a:latin typeface="Arial" pitchFamily="-1" charset="0"/>
                <a:ea typeface="ＭＳ Ｐゴシック" pitchFamily="-1" charset="-128"/>
                <a:cs typeface="ＭＳ Ｐゴシック" pitchFamily="-1" charset="-128"/>
              </a:rPr>
              <a:t>needed to arbitrate disputes between the two principals concerning the authenticity</a:t>
            </a:r>
          </a:p>
          <a:p>
            <a:r>
              <a:rPr lang="en-US" smtClean="0">
                <a:latin typeface="Arial" pitchFamily="-1" charset="0"/>
                <a:ea typeface="ＭＳ Ｐゴシック" pitchFamily="-1" charset="-128"/>
                <a:cs typeface="ＭＳ Ｐゴシック" pitchFamily="-1" charset="-128"/>
              </a:rPr>
              <a:t>of a message transmission.</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This general model shows that there are four basic tasks in designing a particular</a:t>
            </a:r>
          </a:p>
          <a:p>
            <a:r>
              <a:rPr lang="en-US" smtClean="0">
                <a:latin typeface="Arial" pitchFamily="-1" charset="0"/>
                <a:ea typeface="ＭＳ Ｐゴシック" pitchFamily="-1" charset="-128"/>
                <a:cs typeface="ＭＳ Ｐゴシック" pitchFamily="-1" charset="-128"/>
              </a:rPr>
              <a:t>security service:</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1.  Design an algorithm for performing the security-related transformation. The</a:t>
            </a:r>
          </a:p>
          <a:p>
            <a:r>
              <a:rPr lang="en-US" smtClean="0">
                <a:latin typeface="Arial" pitchFamily="-1" charset="0"/>
                <a:ea typeface="ＭＳ Ｐゴシック" pitchFamily="-1" charset="-128"/>
                <a:cs typeface="ＭＳ Ｐゴシック" pitchFamily="-1" charset="-128"/>
              </a:rPr>
              <a:t>algorithm should be such that an opponent cannot defeat its purpose.</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2.  Generate the secret information to be used with the algorithm.</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3.  Develop methods for the distribution and sharing of the secret information.</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4.  Specify a protocol to be used by the two principals that makes use of the security</a:t>
            </a:r>
          </a:p>
          <a:p>
            <a:r>
              <a:rPr lang="en-US" smtClean="0">
                <a:latin typeface="Arial" pitchFamily="-1" charset="0"/>
                <a:ea typeface="ＭＳ Ｐゴシック" pitchFamily="-1" charset="-128"/>
                <a:cs typeface="ＭＳ Ｐゴシック" pitchFamily="-1" charset="-128"/>
              </a:rPr>
              <a:t>algorithm and the secret information to achieve a particular security service.</a:t>
            </a:r>
            <a:endParaRPr lang="en-AU" smtClean="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 Parts One through Five of this book concentrate on the types of security mechanisms</a:t>
            </a:r>
          </a:p>
          <a:p>
            <a:pPr>
              <a:defRPr/>
            </a:pPr>
            <a:r>
              <a:rPr lang="en-US" dirty="0" smtClean="0"/>
              <a:t>and services that fit into the model shown in Figure 1.2. However, there are</a:t>
            </a:r>
          </a:p>
          <a:p>
            <a:pPr>
              <a:defRPr/>
            </a:pPr>
            <a:r>
              <a:rPr lang="en-US" dirty="0" smtClean="0"/>
              <a:t>other security-related situations of interest that do not neatly fit this model but are</a:t>
            </a:r>
          </a:p>
          <a:p>
            <a:pPr>
              <a:defRPr/>
            </a:pPr>
            <a:r>
              <a:rPr lang="en-US" dirty="0" smtClean="0"/>
              <a:t>considered in this book. A general model of these other situations is illustrated in</a:t>
            </a:r>
          </a:p>
          <a:p>
            <a:pPr>
              <a:defRPr/>
            </a:pPr>
            <a:r>
              <a:rPr lang="en-US" dirty="0" smtClean="0"/>
              <a:t>Figure 1.3, which reflects a concern for protecting an information system from unwanted</a:t>
            </a:r>
          </a:p>
          <a:p>
            <a:pPr>
              <a:defRPr/>
            </a:pPr>
            <a:r>
              <a:rPr lang="en-US" dirty="0" smtClean="0"/>
              <a:t>access. Most readers are familiar with the concerns caused by the existence</a:t>
            </a:r>
          </a:p>
          <a:p>
            <a:pPr>
              <a:defRPr/>
            </a:pPr>
            <a:r>
              <a:rPr lang="en-US" dirty="0" smtClean="0"/>
              <a:t>of hackers, who attempt to penetrate systems that can be accessed over a network.</a:t>
            </a:r>
          </a:p>
          <a:p>
            <a:pPr>
              <a:defRPr/>
            </a:pPr>
            <a:r>
              <a:rPr lang="en-US" dirty="0" smtClean="0"/>
              <a:t>The hacker can be someone who, with no malign intent, simply gets satisfaction</a:t>
            </a:r>
          </a:p>
          <a:p>
            <a:pPr>
              <a:defRPr/>
            </a:pPr>
            <a:r>
              <a:rPr lang="en-US" dirty="0" smtClean="0"/>
              <a:t>from breaking and entering a computer system. The intruder can be a disgruntled</a:t>
            </a:r>
          </a:p>
          <a:p>
            <a:pPr>
              <a:defRPr/>
            </a:pPr>
            <a:r>
              <a:rPr lang="en-US" dirty="0" smtClean="0"/>
              <a:t>employee who wishes to do damage or a criminal who seeks to exploit computer</a:t>
            </a:r>
          </a:p>
          <a:p>
            <a:pPr>
              <a:defRPr/>
            </a:pPr>
            <a:r>
              <a:rPr lang="en-US" dirty="0" smtClean="0"/>
              <a:t>assets for financial gain (e.g., obtaining credit card numbers or performing illegal</a:t>
            </a:r>
          </a:p>
          <a:p>
            <a:pPr>
              <a:defRPr/>
            </a:pPr>
            <a:r>
              <a:rPr lang="en-US" dirty="0" smtClean="0"/>
              <a:t>money transfers).</a:t>
            </a:r>
            <a:endParaRPr lang="en-US" dirty="0"/>
          </a:p>
        </p:txBody>
      </p:sp>
      <p:sp>
        <p:nvSpPr>
          <p:cNvPr id="73732" name="Slide Number Placeholder 3"/>
          <p:cNvSpPr>
            <a:spLocks noGrp="1"/>
          </p:cNvSpPr>
          <p:nvPr>
            <p:ph type="sldNum" sz="quarter" idx="5"/>
          </p:nvPr>
        </p:nvSpPr>
        <p:spPr>
          <a:noFill/>
        </p:spPr>
        <p:txBody>
          <a:bodyPr/>
          <a:lstStyle/>
          <a:p>
            <a:fld id="{2617559F-AEC0-5A41-A400-F4C7356D2B21}" type="slidenum">
              <a:rPr lang="en-AU" smtClean="0">
                <a:latin typeface="Arial" pitchFamily="-1" charset="0"/>
              </a:rPr>
              <a:pPr/>
              <a:t>33</a:t>
            </a:fld>
            <a:endParaRPr lang="en-AU" smtClean="0">
              <a:latin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p:spPr>
        <p:txBody>
          <a:bodyPr/>
          <a:lstStyle/>
          <a:p>
            <a:fld id="{3D935DF3-F9AD-7841-BB5A-F7E6BBEDD9FB}" type="slidenum">
              <a:rPr lang="en-AU">
                <a:latin typeface="Arial" pitchFamily="-1" charset="0"/>
              </a:rPr>
              <a:pPr/>
              <a:t>7</a:t>
            </a:fld>
            <a:endParaRPr lang="en-AU">
              <a:latin typeface="Arial" pitchFamily="-1" charset="0"/>
            </a:endParaRPr>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p:spPr>
        <p:txBody>
          <a:bodyPr/>
          <a:lstStyle/>
          <a:p>
            <a:pPr eaLnBrk="1" hangingPunct="1"/>
            <a:r>
              <a:rPr lang="en-US" dirty="0">
                <a:latin typeface="Arial" pitchFamily="-1" charset="0"/>
                <a:ea typeface="ＭＳ Ｐゴシック" pitchFamily="-1" charset="-128"/>
                <a:cs typeface="ＭＳ Ｐゴシック" pitchFamily="-1" charset="-128"/>
              </a:rPr>
              <a:t>This quote from the start of </a:t>
            </a:r>
            <a:r>
              <a:rPr lang="en-US" dirty="0" smtClean="0">
                <a:latin typeface="Arial" pitchFamily="-1" charset="0"/>
                <a:ea typeface="ＭＳ Ｐゴシック" pitchFamily="-1" charset="-128"/>
                <a:cs typeface="ＭＳ Ｐゴシック" pitchFamily="-1" charset="-128"/>
              </a:rPr>
              <a:t>Chapter </a:t>
            </a:r>
            <a:r>
              <a:rPr lang="en-US" dirty="0">
                <a:latin typeface="Arial" pitchFamily="-1" charset="0"/>
                <a:ea typeface="ＭＳ Ｐゴシック" pitchFamily="-1" charset="-128"/>
                <a:cs typeface="ＭＳ Ｐゴシック" pitchFamily="-1" charset="-128"/>
              </a:rPr>
              <a:t>1 reflects a fundamental principle that we must understand the strength of the algorithms we use in order to have a suitable level of security.</a:t>
            </a: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smtClean="0"/>
              <a:t>Another type of unwanted access is the placement in a computer system</a:t>
            </a:r>
          </a:p>
          <a:p>
            <a:pPr>
              <a:defRPr/>
            </a:pPr>
            <a:r>
              <a:rPr lang="en-US" dirty="0" smtClean="0"/>
              <a:t>of logic that exploits vulnerabilities in the system and that can affect application</a:t>
            </a:r>
          </a:p>
          <a:p>
            <a:pPr>
              <a:defRPr/>
            </a:pPr>
            <a:r>
              <a:rPr lang="en-US" dirty="0" smtClean="0"/>
              <a:t>programs as well as utility programs, such as editors and compilers. Programs can</a:t>
            </a:r>
          </a:p>
          <a:p>
            <a:pPr>
              <a:defRPr/>
            </a:pPr>
            <a:r>
              <a:rPr lang="en-US" dirty="0" smtClean="0"/>
              <a:t>present two kinds of threats:</a:t>
            </a:r>
          </a:p>
          <a:p>
            <a:pPr>
              <a:defRPr/>
            </a:pPr>
            <a:endParaRPr lang="en-US" dirty="0" smtClean="0"/>
          </a:p>
          <a:p>
            <a:pPr>
              <a:defRPr/>
            </a:pPr>
            <a:r>
              <a:rPr lang="en-US" dirty="0" smtClean="0"/>
              <a:t>• Information access threats:  Intercept or modify data on behalf of users who</a:t>
            </a:r>
          </a:p>
          <a:p>
            <a:pPr>
              <a:defRPr/>
            </a:pPr>
            <a:r>
              <a:rPr lang="en-US" dirty="0" smtClean="0"/>
              <a:t>should not have access to that data.</a:t>
            </a:r>
          </a:p>
          <a:p>
            <a:pPr>
              <a:defRPr/>
            </a:pPr>
            <a:endParaRPr lang="en-US" dirty="0" smtClean="0"/>
          </a:p>
          <a:p>
            <a:pPr>
              <a:defRPr/>
            </a:pPr>
            <a:r>
              <a:rPr lang="en-US" dirty="0" smtClean="0"/>
              <a:t>• Service threats:  Exploit service flaws in computers to inhibit use by legitimate</a:t>
            </a:r>
          </a:p>
          <a:p>
            <a:pPr>
              <a:defRPr/>
            </a:pPr>
            <a:r>
              <a:rPr lang="en-US" dirty="0" smtClean="0"/>
              <a:t>users.</a:t>
            </a:r>
          </a:p>
          <a:p>
            <a:pPr>
              <a:defRPr/>
            </a:pPr>
            <a:endParaRPr lang="en-US" dirty="0" smtClean="0"/>
          </a:p>
          <a:p>
            <a:pPr>
              <a:defRPr/>
            </a:pPr>
            <a:r>
              <a:rPr lang="en-US" dirty="0" smtClean="0"/>
              <a:t>Viruses and worms are two examples of software attacks. Such attacks can be</a:t>
            </a:r>
          </a:p>
          <a:p>
            <a:pPr>
              <a:defRPr/>
            </a:pPr>
            <a:r>
              <a:rPr lang="en-US" dirty="0" smtClean="0"/>
              <a:t>introduced into a system by means of a disk that contains the unwanted logic concealed</a:t>
            </a:r>
          </a:p>
          <a:p>
            <a:pPr>
              <a:defRPr/>
            </a:pPr>
            <a:r>
              <a:rPr lang="en-US" dirty="0" smtClean="0"/>
              <a:t>in otherwise useful software. They can also be inserted into a system across a</a:t>
            </a:r>
          </a:p>
          <a:p>
            <a:pPr>
              <a:defRPr/>
            </a:pPr>
            <a:r>
              <a:rPr lang="en-US" dirty="0" smtClean="0"/>
              <a:t>network; this latter mechanism is of more concern in network security.</a:t>
            </a:r>
          </a:p>
          <a:p>
            <a:pPr>
              <a:defRPr/>
            </a:pPr>
            <a:endParaRPr lang="en-US" dirty="0" smtClean="0"/>
          </a:p>
          <a:p>
            <a:pPr>
              <a:defRPr/>
            </a:pPr>
            <a:r>
              <a:rPr lang="en-US" dirty="0" smtClean="0"/>
              <a:t>The security mechanisms needed to cope with unwanted access fall into</a:t>
            </a:r>
          </a:p>
          <a:p>
            <a:pPr>
              <a:defRPr/>
            </a:pPr>
            <a:r>
              <a:rPr lang="en-US" dirty="0" smtClean="0"/>
              <a:t>two broad categories (see Figure 1.3). The first category might be termed a gatekeeper</a:t>
            </a:r>
          </a:p>
          <a:p>
            <a:pPr>
              <a:defRPr/>
            </a:pPr>
            <a:r>
              <a:rPr lang="en-US" dirty="0" smtClean="0"/>
              <a:t>function. It includes password-based login procedures that are designed</a:t>
            </a:r>
          </a:p>
          <a:p>
            <a:pPr>
              <a:defRPr/>
            </a:pPr>
            <a:r>
              <a:rPr lang="en-US" dirty="0" smtClean="0"/>
              <a:t>to deny access to all but authorized users and screening logic that is designed</a:t>
            </a:r>
          </a:p>
          <a:p>
            <a:pPr>
              <a:defRPr/>
            </a:pPr>
            <a:r>
              <a:rPr lang="en-US" dirty="0" smtClean="0"/>
              <a:t>to detect and reject worms, viruses, and other similar attacks. Once either an</a:t>
            </a:r>
          </a:p>
          <a:p>
            <a:pPr>
              <a:defRPr/>
            </a:pPr>
            <a:r>
              <a:rPr lang="en-US" dirty="0" smtClean="0"/>
              <a:t>unwanted user or unwanted software gains access, the second line of defense</a:t>
            </a:r>
          </a:p>
          <a:p>
            <a:pPr>
              <a:defRPr/>
            </a:pPr>
            <a:r>
              <a:rPr lang="en-US" dirty="0" smtClean="0"/>
              <a:t>consists of a variety of internal controls that monitor activity and analyze stored</a:t>
            </a:r>
          </a:p>
          <a:p>
            <a:pPr>
              <a:defRPr/>
            </a:pPr>
            <a:r>
              <a:rPr lang="en-US" dirty="0" smtClean="0"/>
              <a:t>information in an attempt to detect the presence of unwanted intruders. These</a:t>
            </a:r>
          </a:p>
          <a:p>
            <a:pPr>
              <a:defRPr/>
            </a:pPr>
            <a:r>
              <a:rPr lang="en-US" dirty="0" smtClean="0"/>
              <a:t>issues are explored in Part Six.</a:t>
            </a:r>
            <a:endParaRPr lang="en-US" dirty="0"/>
          </a:p>
        </p:txBody>
      </p:sp>
      <p:sp>
        <p:nvSpPr>
          <p:cNvPr id="75780" name="Slide Number Placeholder 3"/>
          <p:cNvSpPr>
            <a:spLocks noGrp="1"/>
          </p:cNvSpPr>
          <p:nvPr>
            <p:ph type="sldNum" sz="quarter" idx="5"/>
          </p:nvPr>
        </p:nvSpPr>
        <p:spPr>
          <a:noFill/>
        </p:spPr>
        <p:txBody>
          <a:bodyPr/>
          <a:lstStyle/>
          <a:p>
            <a:fld id="{7D411C90-DB8E-0046-B07A-C92FBC285BB4}" type="slidenum">
              <a:rPr lang="en-AU" smtClean="0">
                <a:latin typeface="Arial" pitchFamily="-1" charset="0"/>
              </a:rPr>
              <a:pPr/>
              <a:t>34</a:t>
            </a:fld>
            <a:endParaRPr lang="en-AU" smtClean="0">
              <a:latin typeface="Arial" pitchFamily="-1"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p:spPr>
        <p:txBody>
          <a:bodyPr/>
          <a:lstStyle/>
          <a:p>
            <a:fld id="{A53F3990-6FDE-6B4F-8BD1-A8E22DC5497A}" type="slidenum">
              <a:rPr lang="en-AU">
                <a:latin typeface="Arial" pitchFamily="-1" charset="0"/>
              </a:rPr>
              <a:pPr/>
              <a:t>35</a:t>
            </a:fld>
            <a:endParaRPr lang="en-AU">
              <a:latin typeface="Arial" pitchFamily="-1"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a:latin typeface="Arial" pitchFamily="-1" charset="0"/>
                <a:ea typeface="ＭＳ Ｐゴシック" pitchFamily="-1" charset="-128"/>
                <a:cs typeface="ＭＳ Ｐゴシック" pitchFamily="-1" charset="-128"/>
              </a:rPr>
              <a:t>Chapter 1 summary.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fld id="{924BF2DC-0872-4235-80E8-20FD600C515C}" type="slidenum">
              <a:rPr lang="en-AU" altLang="en-US" sz="1200"/>
              <a:pPr eaLnBrk="1" hangingPunct="1"/>
              <a:t>8</a:t>
            </a:fld>
            <a:endParaRPr lang="en-AU"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ea typeface="ＭＳ Ｐゴシック" pitchFamily="-107" charset="-128"/>
                <a:cs typeface="Arial" charset="0"/>
              </a:rPr>
              <a:t>The NIST Computer Security Handbook [NIST95] defines the term </a:t>
            </a:r>
            <a:r>
              <a:rPr lang="en-US" altLang="en-US" i="1" smtClean="0">
                <a:ea typeface="ＭＳ Ｐゴシック" pitchFamily="-107" charset="-128"/>
                <a:cs typeface="Arial" charset="0"/>
              </a:rPr>
              <a:t>computer security </a:t>
            </a:r>
            <a:r>
              <a:rPr lang="en-US" altLang="en-US" smtClean="0">
                <a:ea typeface="ＭＳ Ｐゴシック" pitchFamily="-107" charset="-128"/>
                <a:cs typeface="Arial" charset="0"/>
              </a:rPr>
              <a:t>as shown on this slide. This definition introduces three key objectives that are at the heart of computer security as we see on the next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a:ln/>
        </p:spPr>
      </p:sp>
      <p:sp>
        <p:nvSpPr>
          <p:cNvPr id="24579"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 Cryptographic algorithms and protocols can be grouped into four main areas:</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  Symmetric encryption: Used to conceal the contents of blocks or streams of</a:t>
            </a:r>
          </a:p>
          <a:p>
            <a:r>
              <a:rPr lang="en-US" dirty="0" smtClean="0">
                <a:latin typeface="Arial" pitchFamily="-1" charset="0"/>
                <a:ea typeface="ＭＳ Ｐゴシック" pitchFamily="-1" charset="-128"/>
                <a:cs typeface="ＭＳ Ｐゴシック" pitchFamily="-1" charset="-128"/>
              </a:rPr>
              <a:t>data of any size, including messages, files, encryption keys, and passwords.</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  Asymmetric encryption: Used to conceal small blocks of data, such as encryption</a:t>
            </a:r>
          </a:p>
          <a:p>
            <a:r>
              <a:rPr lang="en-US" dirty="0" smtClean="0">
                <a:latin typeface="Arial" pitchFamily="-1" charset="0"/>
                <a:ea typeface="ＭＳ Ｐゴシック" pitchFamily="-1" charset="-128"/>
                <a:cs typeface="ＭＳ Ｐゴシック" pitchFamily="-1" charset="-128"/>
              </a:rPr>
              <a:t>keys and hash function values, which are used in digital signatures.</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  Data integrity algorithms: Used to protect blocks of data, such as messages,</a:t>
            </a:r>
          </a:p>
          <a:p>
            <a:r>
              <a:rPr lang="en-US" dirty="0" smtClean="0">
                <a:latin typeface="Arial" pitchFamily="-1" charset="0"/>
                <a:ea typeface="ＭＳ Ｐゴシック" pitchFamily="-1" charset="-128"/>
                <a:cs typeface="ＭＳ Ｐゴシック" pitchFamily="-1" charset="-128"/>
              </a:rPr>
              <a:t>from alteration.</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  Authentication protocols: These are schemes based on the use of cryptographic</a:t>
            </a:r>
          </a:p>
          <a:p>
            <a:r>
              <a:rPr lang="en-US" dirty="0" smtClean="0">
                <a:latin typeface="Arial" pitchFamily="-1" charset="0"/>
                <a:ea typeface="ＭＳ Ｐゴシック" pitchFamily="-1" charset="-128"/>
                <a:cs typeface="ＭＳ Ｐゴシック" pitchFamily="-1" charset="-128"/>
              </a:rPr>
              <a:t>algorithms designed to authenticate the identity of entities.</a:t>
            </a:r>
          </a:p>
        </p:txBody>
      </p:sp>
      <p:sp>
        <p:nvSpPr>
          <p:cNvPr id="24580" name="Slide Number Placeholder 3"/>
          <p:cNvSpPr>
            <a:spLocks noGrp="1"/>
          </p:cNvSpPr>
          <p:nvPr>
            <p:ph type="sldNum" sz="quarter" idx="5"/>
          </p:nvPr>
        </p:nvSpPr>
        <p:spPr>
          <a:noFill/>
        </p:spPr>
        <p:txBody>
          <a:bodyPr/>
          <a:lstStyle/>
          <a:p>
            <a:fld id="{676B4810-A0B7-9B45-8528-BF4B4B90E884}" type="slidenum">
              <a:rPr lang="en-AU" smtClean="0">
                <a:latin typeface="Arial" pitchFamily="-1" charset="0"/>
              </a:rPr>
              <a:pPr/>
              <a:t>9</a:t>
            </a:fld>
            <a:endParaRPr lang="en-AU" smtClean="0">
              <a:latin typeface="Arial"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 The field of network and Internet security  consists of measures to deter, prevent,</a:t>
            </a:r>
          </a:p>
          <a:p>
            <a:r>
              <a:rPr lang="en-US" smtClean="0">
                <a:latin typeface="Arial" pitchFamily="-1" charset="0"/>
                <a:ea typeface="ＭＳ Ｐゴシック" pitchFamily="-1" charset="-128"/>
                <a:cs typeface="ＭＳ Ｐゴシック" pitchFamily="-1" charset="-128"/>
              </a:rPr>
              <a:t>detect, and correct security violations that involve the transmission of information.</a:t>
            </a:r>
          </a:p>
          <a:p>
            <a:r>
              <a:rPr lang="en-US" smtClean="0">
                <a:latin typeface="Arial" pitchFamily="-1" charset="0"/>
                <a:ea typeface="ＭＳ Ｐゴシック" pitchFamily="-1" charset="-128"/>
                <a:cs typeface="ＭＳ Ｐゴシック" pitchFamily="-1" charset="-128"/>
              </a:rPr>
              <a:t>That is a broad statement that covers a host of possibilities.</a:t>
            </a:r>
          </a:p>
        </p:txBody>
      </p:sp>
      <p:sp>
        <p:nvSpPr>
          <p:cNvPr id="26628" name="Slide Number Placeholder 3"/>
          <p:cNvSpPr>
            <a:spLocks noGrp="1"/>
          </p:cNvSpPr>
          <p:nvPr>
            <p:ph type="sldNum" sz="quarter" idx="5"/>
          </p:nvPr>
        </p:nvSpPr>
        <p:spPr>
          <a:noFill/>
        </p:spPr>
        <p:txBody>
          <a:bodyPr/>
          <a:lstStyle/>
          <a:p>
            <a:fld id="{39FF7C3E-15CD-3A46-A621-2283D5F5557E}" type="slidenum">
              <a:rPr lang="en-AU" smtClean="0">
                <a:latin typeface="Arial" pitchFamily="-1" charset="0"/>
              </a:rPr>
              <a:pPr/>
              <a:t>10</a:t>
            </a:fld>
            <a:endParaRPr lang="en-AU" smtClean="0">
              <a:latin typeface="Arial"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p:spPr>
        <p:txBody>
          <a:bodyPr/>
          <a:lstStyle/>
          <a:p>
            <a:fld id="{36824CC6-5127-3141-923C-71D471F57319}" type="slidenum">
              <a:rPr lang="en-AU">
                <a:latin typeface="Arial" pitchFamily="-1" charset="0"/>
              </a:rPr>
              <a:pPr/>
              <a:t>11</a:t>
            </a:fld>
            <a:endParaRPr lang="en-AU">
              <a:latin typeface="Arial" pitchFamily="-1"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mtClean="0">
                <a:latin typeface="Arial" pitchFamily="-1" charset="0"/>
                <a:ea typeface="ＭＳ Ｐゴシック" pitchFamily="-1" charset="-128"/>
                <a:cs typeface="ＭＳ Ｐゴシック" pitchFamily="-1" charset="-128"/>
              </a:rPr>
              <a:t> The NIST Computer Security Handbook  [NIST95] defines the term computer security</a:t>
            </a:r>
          </a:p>
          <a:p>
            <a:r>
              <a:rPr lang="en-US" smtClean="0">
                <a:latin typeface="Arial" pitchFamily="-1" charset="0"/>
                <a:ea typeface="ＭＳ Ｐゴシック" pitchFamily="-1" charset="-128"/>
                <a:cs typeface="ＭＳ Ｐゴシック" pitchFamily="-1" charset="-128"/>
              </a:rPr>
              <a:t> as follows:</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Computer Security:  The protection afforded to an automated information system</a:t>
            </a:r>
          </a:p>
          <a:p>
            <a:r>
              <a:rPr lang="en-US" smtClean="0">
                <a:latin typeface="Arial" pitchFamily="-1" charset="0"/>
                <a:ea typeface="ＭＳ Ｐゴシック" pitchFamily="-1" charset="-128"/>
                <a:cs typeface="ＭＳ Ｐゴシック" pitchFamily="-1" charset="-128"/>
              </a:rPr>
              <a:t>in order to attain the applicable objectives of preserving the integrity, availability,</a:t>
            </a:r>
          </a:p>
          <a:p>
            <a:r>
              <a:rPr lang="en-US" smtClean="0">
                <a:latin typeface="Arial" pitchFamily="-1" charset="0"/>
                <a:ea typeface="ＭＳ Ｐゴシック" pitchFamily="-1" charset="-128"/>
                <a:cs typeface="ＭＳ Ｐゴシック" pitchFamily="-1" charset="-128"/>
              </a:rPr>
              <a:t>and confidentiality of information system resources (includes hardware, software,</a:t>
            </a:r>
          </a:p>
          <a:p>
            <a:r>
              <a:rPr lang="en-US" smtClean="0">
                <a:latin typeface="Arial" pitchFamily="-1" charset="0"/>
                <a:ea typeface="ＭＳ Ｐゴシック" pitchFamily="-1" charset="-128"/>
                <a:cs typeface="ＭＳ Ｐゴシック" pitchFamily="-1" charset="-128"/>
              </a:rPr>
              <a:t>firmware, information/data, and telecommunications).</a:t>
            </a:r>
            <a:endParaRPr lang="en-US" smtClean="0">
              <a:latin typeface="Arial" pitchFamily="-1" charset="0"/>
              <a:ea typeface="Arial" pitchFamily="-1" charset="0"/>
              <a:cs typeface="Arial"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smtClean="0"/>
              <a:t>This definition introduces three key objectives that are at the heart of computer</a:t>
            </a:r>
          </a:p>
          <a:p>
            <a:pPr>
              <a:defRPr/>
            </a:pPr>
            <a:r>
              <a:rPr lang="en-US" dirty="0" smtClean="0"/>
              <a:t>security:</a:t>
            </a:r>
          </a:p>
          <a:p>
            <a:pPr>
              <a:defRPr/>
            </a:pPr>
            <a:endParaRPr lang="en-US" dirty="0" smtClean="0"/>
          </a:p>
          <a:p>
            <a:pPr>
              <a:defRPr/>
            </a:pPr>
            <a:r>
              <a:rPr lang="en-US" dirty="0" smtClean="0"/>
              <a:t>• Confidentiality:  This term covers two related concepts:</a:t>
            </a:r>
          </a:p>
          <a:p>
            <a:pPr>
              <a:defRPr/>
            </a:pPr>
            <a:endParaRPr lang="en-US" dirty="0" smtClean="0"/>
          </a:p>
          <a:p>
            <a:pPr>
              <a:defRPr/>
            </a:pPr>
            <a:r>
              <a:rPr lang="en-US" dirty="0" smtClean="0"/>
              <a:t>Data confidentiality:  Assures that private or confidential information is</a:t>
            </a:r>
          </a:p>
          <a:p>
            <a:pPr>
              <a:defRPr/>
            </a:pPr>
            <a:r>
              <a:rPr lang="en-US" dirty="0" smtClean="0"/>
              <a:t>not made available or disclosed to unauthorized individuals.</a:t>
            </a:r>
          </a:p>
          <a:p>
            <a:pPr>
              <a:defRPr/>
            </a:pPr>
            <a:endParaRPr lang="en-US" dirty="0" smtClean="0"/>
          </a:p>
          <a:p>
            <a:pPr>
              <a:defRPr/>
            </a:pPr>
            <a:r>
              <a:rPr lang="en-US" dirty="0" smtClean="0"/>
              <a:t> Privacy: Assures that individuals control or influence what information</a:t>
            </a:r>
          </a:p>
          <a:p>
            <a:pPr>
              <a:defRPr/>
            </a:pPr>
            <a:r>
              <a:rPr lang="en-US" dirty="0" smtClean="0"/>
              <a:t>related to them may be collected and stored and by whom and to whom</a:t>
            </a:r>
          </a:p>
          <a:p>
            <a:pPr>
              <a:defRPr/>
            </a:pPr>
            <a:r>
              <a:rPr lang="en-US" dirty="0" smtClean="0"/>
              <a:t>that information may be disclosed.</a:t>
            </a:r>
          </a:p>
          <a:p>
            <a:pPr>
              <a:defRPr/>
            </a:pPr>
            <a:endParaRPr lang="en-US" dirty="0" smtClean="0"/>
          </a:p>
          <a:p>
            <a:pPr>
              <a:defRPr/>
            </a:pPr>
            <a:r>
              <a:rPr lang="en-US" dirty="0" smtClean="0"/>
              <a:t>•Integrity: This term covers two related concepts:</a:t>
            </a:r>
          </a:p>
          <a:p>
            <a:pPr>
              <a:defRPr/>
            </a:pPr>
            <a:r>
              <a:rPr lang="en-US" dirty="0" smtClean="0"/>
              <a:t> </a:t>
            </a:r>
          </a:p>
          <a:p>
            <a:pPr>
              <a:defRPr/>
            </a:pPr>
            <a:r>
              <a:rPr lang="en-US" dirty="0" smtClean="0"/>
              <a:t>Data integrity: Assures that information and programs are changed only in</a:t>
            </a:r>
          </a:p>
          <a:p>
            <a:pPr>
              <a:defRPr/>
            </a:pPr>
            <a:r>
              <a:rPr lang="en-US" dirty="0" smtClean="0"/>
              <a:t>a specified and authorized manner.</a:t>
            </a:r>
          </a:p>
          <a:p>
            <a:pPr>
              <a:defRPr/>
            </a:pPr>
            <a:endParaRPr lang="en-US" dirty="0" smtClean="0"/>
          </a:p>
          <a:p>
            <a:pPr>
              <a:defRPr/>
            </a:pPr>
            <a:r>
              <a:rPr lang="en-US" dirty="0" smtClean="0"/>
              <a:t> System integrity: Assures that a system performs its intended function in</a:t>
            </a:r>
          </a:p>
          <a:p>
            <a:pPr>
              <a:defRPr/>
            </a:pPr>
            <a:r>
              <a:rPr lang="en-US" dirty="0" smtClean="0"/>
              <a:t>an unimpaired manner, free from deliberate or inadvertent unauthorized</a:t>
            </a:r>
          </a:p>
          <a:p>
            <a:pPr>
              <a:defRPr/>
            </a:pPr>
            <a:r>
              <a:rPr lang="en-US" dirty="0" smtClean="0"/>
              <a:t>manipulation of the system.</a:t>
            </a:r>
          </a:p>
          <a:p>
            <a:pPr>
              <a:defRPr/>
            </a:pPr>
            <a:endParaRPr lang="en-US" dirty="0" smtClean="0"/>
          </a:p>
          <a:p>
            <a:pPr>
              <a:defRPr/>
            </a:pPr>
            <a:r>
              <a:rPr lang="en-US" dirty="0" smtClean="0"/>
              <a:t>•  Availability: Assures that systems work promptly and service is not denied to</a:t>
            </a:r>
          </a:p>
          <a:p>
            <a:pPr>
              <a:defRPr/>
            </a:pPr>
            <a:r>
              <a:rPr lang="en-US" dirty="0" smtClean="0"/>
              <a:t>authorized users.</a:t>
            </a:r>
            <a:endParaRPr lang="en-US" dirty="0"/>
          </a:p>
        </p:txBody>
      </p:sp>
      <p:sp>
        <p:nvSpPr>
          <p:cNvPr id="30724" name="Slide Number Placeholder 3"/>
          <p:cNvSpPr>
            <a:spLocks noGrp="1"/>
          </p:cNvSpPr>
          <p:nvPr>
            <p:ph type="sldNum" sz="quarter" idx="5"/>
          </p:nvPr>
        </p:nvSpPr>
        <p:spPr>
          <a:noFill/>
        </p:spPr>
        <p:txBody>
          <a:bodyPr/>
          <a:lstStyle/>
          <a:p>
            <a:fld id="{5E0809F9-280C-484D-86B2-85B77F512DA4}" type="slidenum">
              <a:rPr lang="en-AU" smtClean="0">
                <a:latin typeface="Arial" pitchFamily="-1" charset="0"/>
              </a:rPr>
              <a:pPr/>
              <a:t>12</a:t>
            </a:fld>
            <a:endParaRPr lang="en-AU" smtClean="0">
              <a:latin typeface="Arial"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xfrm>
            <a:off x="685800" y="4343400"/>
            <a:ext cx="5486400" cy="4495800"/>
          </a:xfrm>
          <a:noFill/>
          <a:ln/>
        </p:spPr>
        <p:txBody>
          <a:bodyPr/>
          <a:lstStyle/>
          <a:p>
            <a:r>
              <a:rPr lang="en-US" smtClean="0">
                <a:latin typeface="Arial" pitchFamily="-1" charset="0"/>
                <a:ea typeface="ＭＳ Ｐゴシック" pitchFamily="-1" charset="-128"/>
                <a:cs typeface="ＭＳ Ｐゴシック" pitchFamily="-1" charset="-128"/>
              </a:rPr>
              <a:t>These three concepts form what is often referred to as the CIA triad . The three</a:t>
            </a:r>
          </a:p>
          <a:p>
            <a:r>
              <a:rPr lang="en-US" smtClean="0">
                <a:latin typeface="Arial" pitchFamily="-1" charset="0"/>
                <a:ea typeface="ＭＳ Ｐゴシック" pitchFamily="-1" charset="-128"/>
                <a:cs typeface="ＭＳ Ｐゴシック" pitchFamily="-1" charset="-128"/>
              </a:rPr>
              <a:t>concepts embody the fundamental security objectives for both data and for information</a:t>
            </a:r>
          </a:p>
          <a:p>
            <a:r>
              <a:rPr lang="en-US" smtClean="0">
                <a:latin typeface="Arial" pitchFamily="-1" charset="0"/>
                <a:ea typeface="ＭＳ Ｐゴシック" pitchFamily="-1" charset="-128"/>
                <a:cs typeface="ＭＳ Ｐゴシック" pitchFamily="-1" charset="-128"/>
              </a:rPr>
              <a:t>and computing services. For example, the NIST standard FIPS 199 (Standards</a:t>
            </a:r>
          </a:p>
          <a:p>
            <a:r>
              <a:rPr lang="en-US" smtClean="0">
                <a:latin typeface="Arial" pitchFamily="-1" charset="0"/>
                <a:ea typeface="ＭＳ Ｐゴシック" pitchFamily="-1" charset="-128"/>
                <a:cs typeface="ＭＳ Ｐゴシック" pitchFamily="-1" charset="-128"/>
              </a:rPr>
              <a:t>for Security Categorization of Federal Information and Information Systems ) lists</a:t>
            </a:r>
          </a:p>
          <a:p>
            <a:r>
              <a:rPr lang="en-US" smtClean="0">
                <a:latin typeface="Arial" pitchFamily="-1" charset="0"/>
                <a:ea typeface="ＭＳ Ｐゴシック" pitchFamily="-1" charset="-128"/>
                <a:cs typeface="ＭＳ Ｐゴシック" pitchFamily="-1" charset="-128"/>
              </a:rPr>
              <a:t>confidentiality, integrity, and availability as the three security objectives for information</a:t>
            </a:r>
          </a:p>
          <a:p>
            <a:r>
              <a:rPr lang="en-US" smtClean="0">
                <a:latin typeface="Arial" pitchFamily="-1" charset="0"/>
                <a:ea typeface="ＭＳ Ｐゴシック" pitchFamily="-1" charset="-128"/>
                <a:cs typeface="ＭＳ Ｐゴシック" pitchFamily="-1" charset="-128"/>
              </a:rPr>
              <a:t>and for information systems. FIPS 199 provides a useful characterization of</a:t>
            </a:r>
          </a:p>
          <a:p>
            <a:r>
              <a:rPr lang="en-US" smtClean="0">
                <a:latin typeface="Arial" pitchFamily="-1" charset="0"/>
                <a:ea typeface="ＭＳ Ｐゴシック" pitchFamily="-1" charset="-128"/>
                <a:cs typeface="ＭＳ Ｐゴシック" pitchFamily="-1" charset="-128"/>
              </a:rPr>
              <a:t>these three objectives in terms of requirements and the definition of a loss of security</a:t>
            </a:r>
          </a:p>
          <a:p>
            <a:r>
              <a:rPr lang="en-US" smtClean="0">
                <a:latin typeface="Arial" pitchFamily="-1" charset="0"/>
                <a:ea typeface="ＭＳ Ｐゴシック" pitchFamily="-1" charset="-128"/>
                <a:cs typeface="ＭＳ Ｐゴシック" pitchFamily="-1" charset="-128"/>
              </a:rPr>
              <a:t>in each category:</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Confidentiality:  Preserving authorized restrictions on information access</a:t>
            </a:r>
          </a:p>
          <a:p>
            <a:r>
              <a:rPr lang="en-US" smtClean="0">
                <a:latin typeface="Arial" pitchFamily="-1" charset="0"/>
                <a:ea typeface="ＭＳ Ｐゴシック" pitchFamily="-1" charset="-128"/>
                <a:cs typeface="ＭＳ Ｐゴシック" pitchFamily="-1" charset="-128"/>
              </a:rPr>
              <a:t>and disclosure, including means for protecting personal privacy and proprietary</a:t>
            </a:r>
          </a:p>
          <a:p>
            <a:r>
              <a:rPr lang="en-US" smtClean="0">
                <a:latin typeface="Arial" pitchFamily="-1" charset="0"/>
                <a:ea typeface="ＭＳ Ｐゴシック" pitchFamily="-1" charset="-128"/>
                <a:cs typeface="ＭＳ Ｐゴシック" pitchFamily="-1" charset="-128"/>
              </a:rPr>
              <a:t>information. A loss of confidentiality is the unauthorized disclosure of</a:t>
            </a:r>
          </a:p>
          <a:p>
            <a:r>
              <a:rPr lang="en-US" smtClean="0">
                <a:latin typeface="Arial" pitchFamily="-1" charset="0"/>
                <a:ea typeface="ＭＳ Ｐゴシック" pitchFamily="-1" charset="-128"/>
                <a:cs typeface="ＭＳ Ｐゴシック" pitchFamily="-1" charset="-128"/>
              </a:rPr>
              <a:t>information.</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Integrity:  Guarding against improper information modification or destruction,</a:t>
            </a:r>
          </a:p>
          <a:p>
            <a:r>
              <a:rPr lang="en-US" smtClean="0">
                <a:latin typeface="Arial" pitchFamily="-1" charset="0"/>
                <a:ea typeface="ＭＳ Ｐゴシック" pitchFamily="-1" charset="-128"/>
                <a:cs typeface="ＭＳ Ｐゴシック" pitchFamily="-1" charset="-128"/>
              </a:rPr>
              <a:t>including ensuring information nonrepudiation and authenticity. A loss</a:t>
            </a:r>
          </a:p>
          <a:p>
            <a:r>
              <a:rPr lang="en-US" smtClean="0">
                <a:latin typeface="Arial" pitchFamily="-1" charset="0"/>
                <a:ea typeface="ＭＳ Ｐゴシック" pitchFamily="-1" charset="-128"/>
                <a:cs typeface="ＭＳ Ｐゴシック" pitchFamily="-1" charset="-128"/>
              </a:rPr>
              <a:t>of integrity is the unauthorized modification or destruction of information.</a:t>
            </a:r>
          </a:p>
          <a:p>
            <a:endParaRPr lang="en-US" smtClean="0">
              <a:latin typeface="Arial" pitchFamily="-1" charset="0"/>
              <a:ea typeface="ＭＳ Ｐゴシック" pitchFamily="-1" charset="-128"/>
              <a:cs typeface="ＭＳ Ｐゴシック" pitchFamily="-1" charset="-128"/>
            </a:endParaRPr>
          </a:p>
          <a:p>
            <a:r>
              <a:rPr lang="en-US" smtClean="0">
                <a:latin typeface="Arial" pitchFamily="-1" charset="0"/>
                <a:ea typeface="ＭＳ Ｐゴシック" pitchFamily="-1" charset="-128"/>
                <a:cs typeface="ＭＳ Ｐゴシック" pitchFamily="-1" charset="-128"/>
              </a:rPr>
              <a:t>• Availability:  Ensuring timely and reliable access to and use of information.</a:t>
            </a:r>
          </a:p>
          <a:p>
            <a:r>
              <a:rPr lang="en-US" smtClean="0">
                <a:latin typeface="Arial" pitchFamily="-1" charset="0"/>
                <a:ea typeface="ＭＳ Ｐゴシック" pitchFamily="-1" charset="-128"/>
                <a:cs typeface="ＭＳ Ｐゴシック" pitchFamily="-1" charset="-128"/>
              </a:rPr>
              <a:t>A loss of availability is the disruption of access to or use of information or an</a:t>
            </a:r>
          </a:p>
          <a:p>
            <a:r>
              <a:rPr lang="en-US" smtClean="0">
                <a:latin typeface="Arial" pitchFamily="-1" charset="0"/>
                <a:ea typeface="ＭＳ Ｐゴシック" pitchFamily="-1" charset="-128"/>
                <a:cs typeface="ＭＳ Ｐゴシック" pitchFamily="-1" charset="-128"/>
              </a:rPr>
              <a:t>information system.</a:t>
            </a:r>
            <a:endParaRPr lang="en-US" smtClean="0">
              <a:latin typeface="Arial" pitchFamily="-1" charset="0"/>
              <a:ea typeface="Arial" pitchFamily="-1" charset="0"/>
              <a:cs typeface="Arial" pitchFamily="-1" charset="0"/>
            </a:endParaRPr>
          </a:p>
        </p:txBody>
      </p:sp>
      <p:sp>
        <p:nvSpPr>
          <p:cNvPr id="32772" name="Slide Number Placeholder 3"/>
          <p:cNvSpPr>
            <a:spLocks noGrp="1"/>
          </p:cNvSpPr>
          <p:nvPr>
            <p:ph type="sldNum" sz="quarter" idx="5"/>
          </p:nvPr>
        </p:nvSpPr>
        <p:spPr>
          <a:noFill/>
        </p:spPr>
        <p:txBody>
          <a:bodyPr/>
          <a:lstStyle/>
          <a:p>
            <a:fld id="{0BC20F5E-450C-394C-9A63-B3125FAB6D5B}" type="slidenum">
              <a:rPr lang="en-AU" smtClean="0">
                <a:latin typeface="Arial" pitchFamily="-1" charset="0"/>
              </a:rPr>
              <a:pPr/>
              <a:t>13</a:t>
            </a:fld>
            <a:endParaRPr lang="en-AU" smtClean="0">
              <a:latin typeface="Arial"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19400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18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3480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Picture">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a:prstGeom prst="rect">
            <a:avLst/>
          </a:prstGeom>
        </p:spPr>
        <p:txBody>
          <a:bodyPr/>
          <a:lstStyle>
            <a:lvl1pPr>
              <a:defRPr dirty="0">
                <a:solidFill>
                  <a:schemeClr val="tx2"/>
                </a:solidFill>
              </a:defRPr>
            </a:lvl1pPr>
          </a:lstStyle>
          <a:p>
            <a:pPr>
              <a:defRPr/>
            </a:pPr>
            <a:endParaRPr lang="en-US"/>
          </a:p>
        </p:txBody>
      </p:sp>
      <p:sp>
        <p:nvSpPr>
          <p:cNvPr id="13" name="Footer Placeholder 4"/>
          <p:cNvSpPr>
            <a:spLocks noGrp="1"/>
          </p:cNvSpPr>
          <p:nvPr>
            <p:ph type="ftr" sz="quarter" idx="14"/>
          </p:nvPr>
        </p:nvSpPr>
        <p:spPr>
          <a:xfrm>
            <a:off x="1752600" y="6356350"/>
            <a:ext cx="2895600" cy="365125"/>
          </a:xfrm>
          <a:prstGeom prst="rect">
            <a:avLst/>
          </a:prstGeom>
        </p:spPr>
        <p:txBody>
          <a:bodyPr/>
          <a:lstStyle>
            <a:lvl1pPr>
              <a:defRPr dirty="0">
                <a:solidFill>
                  <a:schemeClr val="tx2"/>
                </a:solidFill>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06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1175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2511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64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056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12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86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4883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6" descr="UWindsor powerpoint bottom1.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200775"/>
            <a:ext cx="9144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UW_Logo_1L_horz.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3850" y="6269038"/>
            <a:ext cx="23018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51"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061" r:id="rId11"/>
    <p:sldLayoutId id="2147485062" r:id="rId12"/>
  </p:sldLayoutIdLst>
  <p:txStyles>
    <p:titleStyle>
      <a:lvl1pPr algn="ctr" rtl="0" eaLnBrk="1" fontAlgn="base" hangingPunct="1">
        <a:spcBef>
          <a:spcPct val="0"/>
        </a:spcBef>
        <a:spcAft>
          <a:spcPct val="0"/>
        </a:spcAft>
        <a:defRPr sz="44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tools.ietf.org/html/rfc494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rkent.myweb.cs.uwindsor.ca/cs467/" TargetMode="External"/><Relationship Id="rId2" Type="http://schemas.openxmlformats.org/officeDocument/2006/relationships/hyperlink" Target="mailto:rkent@uwindsor.c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60-467  Network Security</a:t>
            </a:r>
            <a:endParaRPr lang="en-CA" dirty="0"/>
          </a:p>
        </p:txBody>
      </p:sp>
      <p:sp>
        <p:nvSpPr>
          <p:cNvPr id="3" name="Subtitle 2"/>
          <p:cNvSpPr>
            <a:spLocks noGrp="1"/>
          </p:cNvSpPr>
          <p:nvPr>
            <p:ph type="subTitle" idx="1"/>
          </p:nvPr>
        </p:nvSpPr>
        <p:spPr/>
        <p:txBody>
          <a:bodyPr/>
          <a:lstStyle/>
          <a:p>
            <a:r>
              <a:rPr lang="en-CA" dirty="0" smtClean="0"/>
              <a:t>Instructor: Dr. Robert D. Kent</a:t>
            </a:r>
            <a:endParaRPr lang="en-CA" dirty="0"/>
          </a:p>
        </p:txBody>
      </p:sp>
    </p:spTree>
    <p:extLst>
      <p:ext uri="{BB962C8B-B14F-4D97-AF65-F5344CB8AC3E}">
        <p14:creationId xmlns:p14="http://schemas.microsoft.com/office/powerpoint/2010/main" val="1572724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7"/>
          <p:cNvSpPr>
            <a:spLocks noGrp="1"/>
          </p:cNvSpPr>
          <p:nvPr>
            <p:ph type="title"/>
          </p:nvPr>
        </p:nvSpPr>
        <p:spPr>
          <a:xfrm>
            <a:off x="0" y="457200"/>
            <a:ext cx="9144000" cy="1103313"/>
          </a:xfrm>
        </p:spPr>
        <p:txBody>
          <a:bodyPr/>
          <a:lstStyle/>
          <a:p>
            <a:pPr eaLnBrk="1" hangingPunct="1">
              <a:lnSpc>
                <a:spcPct val="75000"/>
              </a:lnSpc>
            </a:pPr>
            <a:r>
              <a:rPr lang="en-US" sz="4000" smtClean="0"/>
              <a:t>The field of network and </a:t>
            </a:r>
            <a:br>
              <a:rPr lang="en-US" sz="4000" smtClean="0"/>
            </a:br>
            <a:r>
              <a:rPr lang="en-US" sz="4000" smtClean="0"/>
              <a:t>Internet security consists of:</a:t>
            </a:r>
            <a:r>
              <a:rPr lang="en-US" smtClean="0"/>
              <a:t/>
            </a:r>
            <a:br>
              <a:rPr lang="en-US" smtClean="0"/>
            </a:br>
            <a:endParaRPr lang="en-US" smtClean="0"/>
          </a:p>
        </p:txBody>
      </p:sp>
      <p:graphicFrame>
        <p:nvGraphicFramePr>
          <p:cNvPr id="21" name="Content Placeholder 20"/>
          <p:cNvGraphicFramePr>
            <a:graphicFrameLocks noGrp="1"/>
          </p:cNvGraphicFramePr>
          <p:nvPr>
            <p:ph idx="1"/>
          </p:nvPr>
        </p:nvGraphicFramePr>
        <p:xfrm>
          <a:off x="838200" y="1905000"/>
          <a:ext cx="7570787" cy="4289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1371600" y="3200400"/>
            <a:ext cx="1420813" cy="16150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Computer Security</a:t>
            </a:r>
            <a:endParaRPr lang="en-AU" smtClean="0"/>
          </a:p>
        </p:txBody>
      </p:sp>
      <p:sp>
        <p:nvSpPr>
          <p:cNvPr id="27651" name="Rectangle 3"/>
          <p:cNvSpPr>
            <a:spLocks noGrp="1" noChangeArrowheads="1"/>
          </p:cNvSpPr>
          <p:nvPr>
            <p:ph idx="1"/>
          </p:nvPr>
        </p:nvSpPr>
        <p:spPr>
          <a:xfrm>
            <a:off x="457200" y="1219200"/>
            <a:ext cx="8229600" cy="5257800"/>
          </a:xfrm>
        </p:spPr>
        <p:txBody>
          <a:bodyPr/>
          <a:lstStyle/>
          <a:p>
            <a:pPr eaLnBrk="1" hangingPunct="1">
              <a:buFont typeface="Wingdings" pitchFamily="-1" charset="2"/>
              <a:buChar char="Ø"/>
            </a:pPr>
            <a:endParaRPr lang="en-US" sz="2800" dirty="0" smtClean="0"/>
          </a:p>
          <a:p>
            <a:pPr eaLnBrk="1" hangingPunct="1"/>
            <a:r>
              <a:rPr lang="en-US" sz="2800" dirty="0" smtClean="0"/>
              <a:t> The NIST* </a:t>
            </a:r>
            <a:r>
              <a:rPr lang="en-US" sz="2800" i="1" dirty="0" smtClean="0"/>
              <a:t>Computer Security Handbook</a:t>
            </a:r>
            <a:r>
              <a:rPr lang="en-US" sz="2800" dirty="0" smtClean="0"/>
              <a:t> defines the  term computer security as:</a:t>
            </a:r>
          </a:p>
          <a:p>
            <a:pPr eaLnBrk="1" hangingPunct="1">
              <a:buFont typeface="Candara" pitchFamily="-1" charset="0"/>
              <a:buNone/>
            </a:pPr>
            <a:r>
              <a:rPr lang="en-US" sz="2800" dirty="0" smtClean="0"/>
              <a:t>		“the protection afforded to an automated 	information system in order to attain the 	applicable objectives of preserving the 	integrity, availability and confidentiality of 	information system resources” (includes 	hardware, software, firmware, information/	data, and telecommunications)</a:t>
            </a:r>
            <a:endParaRPr lang="en-AU" sz="2800" dirty="0" smtClean="0"/>
          </a:p>
        </p:txBody>
      </p:sp>
      <p:sp>
        <p:nvSpPr>
          <p:cNvPr id="2" name="TextBox 1"/>
          <p:cNvSpPr txBox="1"/>
          <p:nvPr/>
        </p:nvSpPr>
        <p:spPr>
          <a:xfrm>
            <a:off x="4063826" y="5877272"/>
            <a:ext cx="5080173" cy="338554"/>
          </a:xfrm>
          <a:prstGeom prst="rect">
            <a:avLst/>
          </a:prstGeom>
          <a:noFill/>
        </p:spPr>
        <p:txBody>
          <a:bodyPr wrap="none" rtlCol="0">
            <a:spAutoFit/>
          </a:bodyPr>
          <a:lstStyle/>
          <a:p>
            <a:r>
              <a:rPr lang="en-CA" sz="1600" dirty="0" smtClean="0"/>
              <a:t>* National Institute of Standards and Technology, USA</a:t>
            </a:r>
            <a:endParaRPr lang="en-CA"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39689"/>
            <a:ext cx="9144000" cy="941040"/>
          </a:xfrm>
        </p:spPr>
        <p:txBody>
          <a:bodyPr/>
          <a:lstStyle/>
          <a:p>
            <a:pPr eaLnBrk="1" hangingPunct="1"/>
            <a:r>
              <a:rPr lang="en-US" dirty="0" smtClean="0"/>
              <a:t>Computer Security Objectives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4089492"/>
              </p:ext>
            </p:extLst>
          </p:nvPr>
        </p:nvGraphicFramePr>
        <p:xfrm>
          <a:off x="179512" y="908720"/>
          <a:ext cx="8839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74638"/>
            <a:ext cx="8229600" cy="850106"/>
          </a:xfrm>
        </p:spPr>
        <p:txBody>
          <a:bodyPr/>
          <a:lstStyle/>
          <a:p>
            <a:pPr eaLnBrk="1" hangingPunct="1"/>
            <a:r>
              <a:rPr lang="en-US" dirty="0" smtClean="0">
                <a:latin typeface="Verdana" panose="020B0604030504040204" pitchFamily="34" charset="0"/>
                <a:ea typeface="Verdana" panose="020B0604030504040204" pitchFamily="34" charset="0"/>
                <a:cs typeface="Verdana" panose="020B0604030504040204" pitchFamily="34" charset="0"/>
              </a:rPr>
              <a:t>CIA</a:t>
            </a:r>
            <a:r>
              <a:rPr lang="en-US" dirty="0" smtClean="0"/>
              <a:t> Triad</a:t>
            </a:r>
          </a:p>
        </p:txBody>
      </p:sp>
      <p:pic>
        <p:nvPicPr>
          <p:cNvPr id="31747" name="Picture 11" descr="f1.pdf"/>
          <p:cNvPicPr>
            <a:picLocks noChangeAspect="1"/>
          </p:cNvPicPr>
          <p:nvPr/>
        </p:nvPicPr>
        <p:blipFill>
          <a:blip r:embed="rId3"/>
          <a:srcRect t="13635" b="24545"/>
          <a:stretch>
            <a:fillRect/>
          </a:stretch>
        </p:blipFill>
        <p:spPr bwMode="auto">
          <a:xfrm>
            <a:off x="1146949" y="836712"/>
            <a:ext cx="6823075" cy="5459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850106"/>
          </a:xfrm>
        </p:spPr>
        <p:txBody>
          <a:bodyPr/>
          <a:lstStyle/>
          <a:p>
            <a:pPr eaLnBrk="1" hangingPunct="1"/>
            <a:r>
              <a:rPr lang="en-US" sz="4400" dirty="0" smtClean="0"/>
              <a:t>Possible additional concepts: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8025416"/>
              </p:ext>
            </p:extLst>
          </p:nvPr>
        </p:nvGraphicFramePr>
        <p:xfrm>
          <a:off x="899592" y="1340768"/>
          <a:ext cx="7570788" cy="4562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79512" y="274638"/>
            <a:ext cx="8784976" cy="850106"/>
          </a:xfrm>
        </p:spPr>
        <p:txBody>
          <a:bodyPr/>
          <a:lstStyle/>
          <a:p>
            <a:pPr eaLnBrk="1" hangingPunct="1"/>
            <a:r>
              <a:rPr lang="en-US" sz="4000" dirty="0" smtClean="0"/>
              <a:t>Breach of Security - Levels of Impact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9362119"/>
              </p:ext>
            </p:extLst>
          </p:nvPr>
        </p:nvGraphicFramePr>
        <p:xfrm>
          <a:off x="395536" y="1268760"/>
          <a:ext cx="8534400" cy="487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39688"/>
            <a:ext cx="9144000" cy="1412875"/>
          </a:xfrm>
        </p:spPr>
        <p:txBody>
          <a:bodyPr/>
          <a:lstStyle/>
          <a:p>
            <a:pPr eaLnBrk="1" hangingPunct="1"/>
            <a:r>
              <a:rPr lang="en-US" sz="4800" smtClean="0"/>
              <a:t>Computer Security Challenges</a:t>
            </a:r>
          </a:p>
        </p:txBody>
      </p:sp>
      <p:sp>
        <p:nvSpPr>
          <p:cNvPr id="5" name="Content Placeholder 4"/>
          <p:cNvSpPr>
            <a:spLocks noGrp="1"/>
          </p:cNvSpPr>
          <p:nvPr>
            <p:ph sz="half" idx="1"/>
          </p:nvPr>
        </p:nvSpPr>
        <p:spPr>
          <a:xfrm>
            <a:off x="792163" y="1774825"/>
            <a:ext cx="3565525" cy="4930775"/>
          </a:xfrm>
        </p:spPr>
        <p:txBody>
          <a:bodyPr>
            <a:normAutofit fontScale="70000" lnSpcReduction="20000"/>
          </a:bodyPr>
          <a:lstStyle/>
          <a:p>
            <a:pPr eaLnBrk="1" hangingPunct="1">
              <a:defRPr/>
            </a:pPr>
            <a:r>
              <a:rPr lang="en-US" dirty="0" smtClean="0"/>
              <a:t>Security is not simple</a:t>
            </a:r>
          </a:p>
          <a:p>
            <a:pPr eaLnBrk="1" hangingPunct="1">
              <a:defRPr/>
            </a:pPr>
            <a:r>
              <a:rPr lang="en-US" dirty="0" smtClean="0"/>
              <a:t>Potential attacks on the security features need to be considered</a:t>
            </a:r>
          </a:p>
          <a:p>
            <a:pPr eaLnBrk="1" hangingPunct="1">
              <a:defRPr/>
            </a:pPr>
            <a:r>
              <a:rPr lang="en-US" dirty="0" smtClean="0"/>
              <a:t>Procedures used to provide particular services are often counter-intuitive</a:t>
            </a:r>
          </a:p>
          <a:p>
            <a:pPr eaLnBrk="1" hangingPunct="1">
              <a:defRPr/>
            </a:pPr>
            <a:r>
              <a:rPr lang="en-US" dirty="0" smtClean="0"/>
              <a:t>It is necessary to decide where to use the various security mechanisms</a:t>
            </a:r>
          </a:p>
          <a:p>
            <a:pPr eaLnBrk="1" hangingPunct="1">
              <a:defRPr/>
            </a:pPr>
            <a:r>
              <a:rPr lang="en-US" dirty="0" smtClean="0"/>
              <a:t>Requires constant monitoring</a:t>
            </a:r>
          </a:p>
          <a:p>
            <a:pPr eaLnBrk="1" hangingPunct="1">
              <a:defRPr/>
            </a:pPr>
            <a:r>
              <a:rPr lang="en-US" dirty="0" smtClean="0"/>
              <a:t>Is too often an afterthought</a:t>
            </a:r>
          </a:p>
          <a:p>
            <a:pPr eaLnBrk="1" hangingPunct="1">
              <a:defRPr/>
            </a:pPr>
            <a:endParaRPr lang="en-US" dirty="0"/>
          </a:p>
        </p:txBody>
      </p:sp>
      <p:sp>
        <p:nvSpPr>
          <p:cNvPr id="6" name="Content Placeholder 5"/>
          <p:cNvSpPr>
            <a:spLocks noGrp="1"/>
          </p:cNvSpPr>
          <p:nvPr>
            <p:ph sz="half" idx="2"/>
          </p:nvPr>
        </p:nvSpPr>
        <p:spPr>
          <a:xfrm>
            <a:off x="4800600" y="1828800"/>
            <a:ext cx="3565525" cy="4778375"/>
          </a:xfrm>
        </p:spPr>
        <p:txBody>
          <a:bodyPr>
            <a:normAutofit fontScale="70000" lnSpcReduction="20000"/>
          </a:bodyPr>
          <a:lstStyle/>
          <a:p>
            <a:pPr eaLnBrk="1" hangingPunct="1">
              <a:defRPr/>
            </a:pPr>
            <a:r>
              <a:rPr lang="en-US" dirty="0" smtClean="0"/>
              <a:t>Security mechanisms typically involve more than a particular algorithm or protocol</a:t>
            </a:r>
          </a:p>
          <a:p>
            <a:pPr eaLnBrk="1" hangingPunct="1">
              <a:defRPr/>
            </a:pPr>
            <a:r>
              <a:rPr lang="en-US" dirty="0" smtClean="0"/>
              <a:t>Security is essentially a battle of wits between a perpetrator and the designer</a:t>
            </a:r>
          </a:p>
          <a:p>
            <a:pPr eaLnBrk="1" hangingPunct="1">
              <a:defRPr/>
            </a:pPr>
            <a:r>
              <a:rPr lang="en-US" dirty="0" smtClean="0"/>
              <a:t>Little benefit from security investment is perceived until a security failure occurs</a:t>
            </a:r>
          </a:p>
          <a:p>
            <a:pPr eaLnBrk="1" hangingPunct="1">
              <a:defRPr/>
            </a:pPr>
            <a:r>
              <a:rPr lang="en-US" dirty="0" smtClean="0"/>
              <a:t>Strong security is often viewed as an impediment to efficient and user-friendly operation</a:t>
            </a:r>
          </a:p>
          <a:p>
            <a:pPr eaLnBrk="1" hangingPunct="1">
              <a:defRPr/>
            </a:pPr>
            <a:endParaRPr lang="en-US" dirty="0"/>
          </a:p>
        </p:txBody>
      </p:sp>
      <p:sp>
        <p:nvSpPr>
          <p:cNvPr id="4" name="Rectangle 3"/>
          <p:cNvSpPr txBox="1">
            <a:spLocks noChangeArrowheads="1"/>
          </p:cNvSpPr>
          <p:nvPr/>
        </p:nvSpPr>
        <p:spPr bwMode="black">
          <a:xfrm>
            <a:off x="381000" y="1524000"/>
            <a:ext cx="8382000" cy="4800600"/>
          </a:xfrm>
          <a:prstGeom prst="rect">
            <a:avLst/>
          </a:prstGeom>
          <a:noFill/>
          <a:ln w="9525">
            <a:noFill/>
            <a:miter lim="800000"/>
            <a:headEnd/>
            <a:tailEnd/>
          </a:ln>
          <a:effectLst/>
        </p:spPr>
        <p:txBody>
          <a:bodyPr>
            <a:prstTxWarp prst="textNoShape">
              <a:avLst/>
            </a:prstTxWarp>
          </a:bodyPr>
          <a:lstStyle/>
          <a:p>
            <a:pPr marL="609600" indent="-609600">
              <a:lnSpc>
                <a:spcPct val="90000"/>
              </a:lnSpc>
              <a:spcBef>
                <a:spcPct val="20000"/>
              </a:spcBef>
              <a:buClr>
                <a:schemeClr val="hlink"/>
              </a:buClr>
              <a:buSzPct val="80000"/>
              <a:defRPr/>
            </a:pPr>
            <a:endParaRPr lang="en-US" sz="2800" dirty="0">
              <a:effectLst>
                <a:outerShdw blurRad="38100" dist="38100" dir="2700000" algn="tl">
                  <a:srgbClr val="000000"/>
                </a:outerShdw>
              </a:effectLst>
              <a:latin typeface="Arial" pitchFamily="-107"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922114"/>
          </a:xfrm>
        </p:spPr>
        <p:txBody>
          <a:bodyPr/>
          <a:lstStyle/>
          <a:p>
            <a:pPr eaLnBrk="1" hangingPunct="1"/>
            <a:r>
              <a:rPr lang="en-AU" dirty="0" smtClean="0"/>
              <a:t>OSI* Security Architecture</a:t>
            </a:r>
          </a:p>
        </p:txBody>
      </p:sp>
      <p:sp>
        <p:nvSpPr>
          <p:cNvPr id="5" name="Content Placeholder 4"/>
          <p:cNvSpPr>
            <a:spLocks noGrp="1"/>
          </p:cNvSpPr>
          <p:nvPr>
            <p:ph idx="1"/>
          </p:nvPr>
        </p:nvSpPr>
        <p:spPr>
          <a:xfrm>
            <a:off x="611560" y="1412776"/>
            <a:ext cx="7924800" cy="4867275"/>
          </a:xfrm>
        </p:spPr>
        <p:txBody>
          <a:bodyPr>
            <a:normAutofit fontScale="77500" lnSpcReduction="20000"/>
          </a:bodyPr>
          <a:lstStyle/>
          <a:p>
            <a:pPr eaLnBrk="1" hangingPunct="1">
              <a:defRPr/>
            </a:pPr>
            <a:r>
              <a:rPr lang="en-US" dirty="0" smtClean="0"/>
              <a:t>Security attack</a:t>
            </a:r>
          </a:p>
          <a:p>
            <a:pPr lvl="1" eaLnBrk="1" hangingPunct="1">
              <a:defRPr/>
            </a:pPr>
            <a:r>
              <a:rPr lang="en-US" dirty="0" smtClean="0"/>
              <a:t>Any action that compromises the security of information owned by an organization</a:t>
            </a:r>
          </a:p>
          <a:p>
            <a:pPr eaLnBrk="1" hangingPunct="1">
              <a:defRPr/>
            </a:pPr>
            <a:r>
              <a:rPr lang="en-US" dirty="0" smtClean="0"/>
              <a:t>Security mechanism</a:t>
            </a:r>
          </a:p>
          <a:p>
            <a:pPr lvl="1" eaLnBrk="1" hangingPunct="1">
              <a:defRPr/>
            </a:pPr>
            <a:r>
              <a:rPr lang="en-US" dirty="0" smtClean="0"/>
              <a:t>A process (or a device incorporating such a process) that is designed to detect, prevent, or recover from a security attack</a:t>
            </a:r>
          </a:p>
          <a:p>
            <a:pPr eaLnBrk="1" hangingPunct="1">
              <a:defRPr/>
            </a:pPr>
            <a:r>
              <a:rPr lang="en-US" dirty="0" smtClean="0"/>
              <a:t>Security service</a:t>
            </a:r>
          </a:p>
          <a:p>
            <a:pPr lvl="1" eaLnBrk="1" hangingPunct="1">
              <a:defRPr/>
            </a:pPr>
            <a:r>
              <a:rPr lang="en-US" dirty="0" smtClean="0"/>
              <a:t>A processing or communication service that enhances the security of the data processing systems and the information transfers of an organization</a:t>
            </a:r>
          </a:p>
          <a:p>
            <a:pPr lvl="1" eaLnBrk="1" hangingPunct="1">
              <a:defRPr/>
            </a:pPr>
            <a:r>
              <a:rPr lang="en-US" dirty="0" smtClean="0"/>
              <a:t>Intended to counter security attacks, and they make use of one or more security mechanisms to provide the service</a:t>
            </a:r>
            <a:endParaRPr lang="en-US" dirty="0"/>
          </a:p>
        </p:txBody>
      </p:sp>
      <p:sp>
        <p:nvSpPr>
          <p:cNvPr id="2" name="TextBox 1"/>
          <p:cNvSpPr txBox="1"/>
          <p:nvPr/>
        </p:nvSpPr>
        <p:spPr>
          <a:xfrm>
            <a:off x="5426316" y="5867399"/>
            <a:ext cx="3717684" cy="307777"/>
          </a:xfrm>
          <a:prstGeom prst="rect">
            <a:avLst/>
          </a:prstGeom>
          <a:noFill/>
        </p:spPr>
        <p:txBody>
          <a:bodyPr wrap="none" rtlCol="0">
            <a:spAutoFit/>
          </a:bodyPr>
          <a:lstStyle/>
          <a:p>
            <a:r>
              <a:rPr lang="en-CA" sz="1400" dirty="0" smtClean="0"/>
              <a:t>*(OSI) Open </a:t>
            </a:r>
            <a:r>
              <a:rPr lang="en-CA" sz="1400" dirty="0"/>
              <a:t>Systems Interconnection </a:t>
            </a:r>
            <a:r>
              <a:rPr lang="en-CA" sz="1400" i="1" dirty="0" smtClean="0"/>
              <a:t>model</a:t>
            </a:r>
            <a:endParaRPr lang="en-CA" sz="1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4"/>
          <p:cNvSpPr>
            <a:spLocks noGrp="1"/>
          </p:cNvSpPr>
          <p:nvPr>
            <p:ph type="title"/>
          </p:nvPr>
        </p:nvSpPr>
        <p:spPr>
          <a:xfrm>
            <a:off x="0" y="381000"/>
            <a:ext cx="9144000" cy="1412875"/>
          </a:xfrm>
        </p:spPr>
        <p:txBody>
          <a:bodyPr/>
          <a:lstStyle/>
          <a:p>
            <a:pPr eaLnBrk="1" hangingPunct="1"/>
            <a:r>
              <a:rPr lang="en-US" sz="4800" b="1" dirty="0" smtClean="0"/>
              <a:t>Table 1.1   </a:t>
            </a:r>
            <a:r>
              <a:rPr lang="en-US" sz="4000" b="1" dirty="0" smtClean="0"/>
              <a:t/>
            </a:r>
            <a:br>
              <a:rPr lang="en-US" sz="4000" b="1" dirty="0" smtClean="0"/>
            </a:br>
            <a:r>
              <a:rPr lang="en-US" b="1" dirty="0" smtClean="0"/>
              <a:t>Threats and Attacks (</a:t>
            </a:r>
            <a:r>
              <a:rPr lang="en-US" b="1" dirty="0" smtClean="0">
                <a:hlinkClick r:id="rId3"/>
              </a:rPr>
              <a:t>RFC 4949</a:t>
            </a:r>
            <a:r>
              <a:rPr lang="en-US" b="1" dirty="0" smtClean="0"/>
              <a:t>)</a:t>
            </a:r>
            <a:r>
              <a:rPr lang="en-US" dirty="0" smtClean="0"/>
              <a:t/>
            </a:r>
            <a:br>
              <a:rPr lang="en-US" dirty="0" smtClean="0"/>
            </a:br>
            <a:endParaRPr lang="en-US" dirty="0" smtClean="0"/>
          </a:p>
        </p:txBody>
      </p:sp>
      <p:pic>
        <p:nvPicPr>
          <p:cNvPr id="47" name="Picture 46"/>
          <p:cNvPicPr>
            <a:picLocks noChangeAspect="1"/>
          </p:cNvPicPr>
          <p:nvPr/>
        </p:nvPicPr>
        <p:blipFill>
          <a:blip r:embed="rId4">
            <a:alphaModFix/>
            <a:duotone>
              <a:prstClr val="black"/>
              <a:schemeClr val="accent1">
                <a:tint val="45000"/>
                <a:satMod val="400000"/>
              </a:schemeClr>
            </a:duotone>
            <a:lum contrast="50000"/>
          </a:blip>
          <a:srcRect/>
          <a:stretch>
            <a:fillRect/>
          </a:stretch>
        </p:blipFill>
        <p:spPr>
          <a:xfrm>
            <a:off x="323528" y="3573016"/>
            <a:ext cx="8687364" cy="2609842"/>
          </a:xfrm>
          <a:prstGeom prst="rect">
            <a:avLst/>
          </a:prstGeom>
          <a:solidFill>
            <a:schemeClr val="accent3"/>
          </a:solidFill>
        </p:spPr>
      </p:pic>
      <p:pic>
        <p:nvPicPr>
          <p:cNvPr id="41988" name="Picture 56"/>
          <p:cNvPicPr>
            <a:picLocks noChangeAspect="1"/>
          </p:cNvPicPr>
          <p:nvPr/>
        </p:nvPicPr>
        <p:blipFill>
          <a:blip r:embed="rId5"/>
          <a:srcRect/>
          <a:stretch>
            <a:fillRect/>
          </a:stretch>
        </p:blipFill>
        <p:spPr bwMode="auto">
          <a:xfrm>
            <a:off x="3505200" y="1828800"/>
            <a:ext cx="1509713" cy="1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f1.pdf"/>
          <p:cNvPicPr>
            <a:picLocks noChangeAspect="1"/>
          </p:cNvPicPr>
          <p:nvPr/>
        </p:nvPicPr>
        <p:blipFill>
          <a:blip r:embed="rId3"/>
          <a:srcRect l="4706" r="9412" b="4546"/>
          <a:stretch>
            <a:fillRect/>
          </a:stretch>
        </p:blipFill>
        <p:spPr bwMode="auto">
          <a:xfrm>
            <a:off x="4758146" y="0"/>
            <a:ext cx="4385853" cy="6309320"/>
          </a:xfrm>
          <a:prstGeom prst="rect">
            <a:avLst/>
          </a:prstGeom>
          <a:noFill/>
          <a:ln w="9525">
            <a:noFill/>
            <a:miter lim="800000"/>
            <a:headEnd/>
            <a:tailEnd/>
          </a:ln>
        </p:spPr>
      </p:pic>
      <p:sp>
        <p:nvSpPr>
          <p:cNvPr id="44035" name="Title 10"/>
          <p:cNvSpPr>
            <a:spLocks noGrp="1"/>
          </p:cNvSpPr>
          <p:nvPr>
            <p:ph type="title"/>
          </p:nvPr>
        </p:nvSpPr>
        <p:spPr>
          <a:xfrm>
            <a:off x="381000" y="0"/>
            <a:ext cx="3613150" cy="1052736"/>
          </a:xfrm>
        </p:spPr>
        <p:txBody>
          <a:bodyPr/>
          <a:lstStyle/>
          <a:p>
            <a:pPr eaLnBrk="1" hangingPunct="1"/>
            <a:r>
              <a:rPr lang="en-US" smtClean="0"/>
              <a:t>Security Attacks</a:t>
            </a:r>
          </a:p>
        </p:txBody>
      </p:sp>
      <p:sp>
        <p:nvSpPr>
          <p:cNvPr id="15" name="Text Placeholder 14"/>
          <p:cNvSpPr>
            <a:spLocks noGrp="1"/>
          </p:cNvSpPr>
          <p:nvPr>
            <p:ph type="body" sz="half" idx="2"/>
          </p:nvPr>
        </p:nvSpPr>
        <p:spPr>
          <a:xfrm>
            <a:off x="395536" y="1412776"/>
            <a:ext cx="3613150" cy="3236511"/>
          </a:xfrm>
        </p:spPr>
        <p:txBody>
          <a:bodyPr/>
          <a:lstStyle/>
          <a:p>
            <a:pPr algn="l" eaLnBrk="1" hangingPunct="1">
              <a:buClr>
                <a:schemeClr val="accent1">
                  <a:lumMod val="50000"/>
                </a:schemeClr>
              </a:buClr>
              <a:buSzPct val="135000"/>
              <a:defRPr/>
            </a:pPr>
            <a:r>
              <a:rPr lang="en-US" sz="2000" dirty="0" smtClean="0"/>
              <a:t>A means of classifying security attacks, used both in X.800 and RFC 4949, is in terms of </a:t>
            </a:r>
            <a:r>
              <a:rPr lang="en-US" sz="2000" i="1" dirty="0" smtClean="0"/>
              <a:t>passive attacks </a:t>
            </a:r>
            <a:r>
              <a:rPr lang="en-US" sz="2000" dirty="0" smtClean="0"/>
              <a:t>and </a:t>
            </a:r>
            <a:r>
              <a:rPr lang="en-US" sz="2000" i="1" dirty="0" smtClean="0"/>
              <a:t>active attacks</a:t>
            </a:r>
          </a:p>
          <a:p>
            <a:pPr algn="l" eaLnBrk="1" hangingPunct="1">
              <a:buClr>
                <a:schemeClr val="accent1">
                  <a:lumMod val="50000"/>
                </a:schemeClr>
              </a:buClr>
              <a:buSzPct val="135000"/>
              <a:buFont typeface="Arial"/>
              <a:buChar char="•"/>
              <a:defRPr/>
            </a:pPr>
            <a:r>
              <a:rPr lang="en-US" sz="2000" dirty="0" smtClean="0"/>
              <a:t> A </a:t>
            </a:r>
            <a:r>
              <a:rPr lang="en-US" sz="2000" i="1" dirty="0" smtClean="0"/>
              <a:t>passive attack </a:t>
            </a:r>
            <a:r>
              <a:rPr lang="en-US" sz="2000" dirty="0" smtClean="0"/>
              <a:t>attempts to</a:t>
            </a:r>
            <a:br>
              <a:rPr lang="en-US" sz="2000" dirty="0" smtClean="0"/>
            </a:br>
            <a:r>
              <a:rPr lang="en-US" sz="2000" dirty="0" smtClean="0"/>
              <a:t>  learn or make use of </a:t>
            </a:r>
            <a:br>
              <a:rPr lang="en-US" sz="2000" dirty="0" smtClean="0"/>
            </a:br>
            <a:r>
              <a:rPr lang="en-US" sz="2000" dirty="0" smtClean="0"/>
              <a:t>  information from the system </a:t>
            </a:r>
            <a:br>
              <a:rPr lang="en-US" sz="2000" dirty="0" smtClean="0"/>
            </a:br>
            <a:r>
              <a:rPr lang="en-US" sz="2000" dirty="0" smtClean="0"/>
              <a:t>  but does not affect system </a:t>
            </a:r>
            <a:br>
              <a:rPr lang="en-US" sz="2000" dirty="0" smtClean="0"/>
            </a:br>
            <a:r>
              <a:rPr lang="en-US" sz="2000" dirty="0" smtClean="0"/>
              <a:t>  resources</a:t>
            </a:r>
          </a:p>
          <a:p>
            <a:pPr algn="l" eaLnBrk="1" hangingPunct="1">
              <a:buClr>
                <a:schemeClr val="accent1">
                  <a:lumMod val="50000"/>
                </a:schemeClr>
              </a:buClr>
              <a:buSzPct val="135000"/>
              <a:buFont typeface="Arial"/>
              <a:buChar char="•"/>
              <a:defRPr/>
            </a:pPr>
            <a:r>
              <a:rPr lang="en-US" sz="2000" dirty="0" smtClean="0"/>
              <a:t> An </a:t>
            </a:r>
            <a:r>
              <a:rPr lang="en-US" sz="2000" i="1" dirty="0" smtClean="0"/>
              <a:t>active attack </a:t>
            </a:r>
            <a:r>
              <a:rPr lang="en-US" sz="2000" dirty="0" smtClean="0"/>
              <a:t>attempts to </a:t>
            </a:r>
            <a:br>
              <a:rPr lang="en-US" sz="2000" dirty="0" smtClean="0"/>
            </a:br>
            <a:r>
              <a:rPr lang="en-US" sz="2000" dirty="0" smtClean="0"/>
              <a:t>  alter system resources or </a:t>
            </a:r>
            <a:br>
              <a:rPr lang="en-US" sz="2000" dirty="0" smtClean="0"/>
            </a:br>
            <a:r>
              <a:rPr lang="en-US" sz="2000" dirty="0" smtClean="0"/>
              <a:t>  affect their operation</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CA" dirty="0" smtClean="0"/>
              <a:t>Course Description</a:t>
            </a:r>
            <a:endParaRPr lang="en-CA" dirty="0"/>
          </a:p>
        </p:txBody>
      </p:sp>
      <p:sp>
        <p:nvSpPr>
          <p:cNvPr id="3" name="Content Placeholder 2"/>
          <p:cNvSpPr>
            <a:spLocks noGrp="1"/>
          </p:cNvSpPr>
          <p:nvPr>
            <p:ph idx="1"/>
          </p:nvPr>
        </p:nvSpPr>
        <p:spPr/>
        <p:txBody>
          <a:bodyPr/>
          <a:lstStyle/>
          <a:p>
            <a:r>
              <a:rPr lang="en-US" sz="2800" i="1" dirty="0"/>
              <a:t>This course will introduce students to advanced topics in network security. Topics will include encryption and authentication techniques, detection and analysis of intrusions, and the security of electronic mail and web access. (Restricted to Computer Science students) (Prerequisite: 60-367</a:t>
            </a:r>
            <a:r>
              <a:rPr lang="en-US" sz="2800" i="1" dirty="0" smtClean="0"/>
              <a:t>.)</a:t>
            </a:r>
          </a:p>
          <a:p>
            <a:pPr lvl="1"/>
            <a:r>
              <a:rPr lang="en-CA" sz="2400" dirty="0" smtClean="0"/>
              <a:t>Through study of theory and exploration and more practical application of technologies and techniques</a:t>
            </a:r>
            <a:endParaRPr lang="en-CA" sz="2400" dirty="0"/>
          </a:p>
        </p:txBody>
      </p:sp>
    </p:spTree>
    <p:extLst>
      <p:ext uri="{BB962C8B-B14F-4D97-AF65-F5344CB8AC3E}">
        <p14:creationId xmlns:p14="http://schemas.microsoft.com/office/powerpoint/2010/main" val="415390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7"/>
          <p:cNvSpPr>
            <a:spLocks noGrp="1"/>
          </p:cNvSpPr>
          <p:nvPr>
            <p:ph type="title"/>
          </p:nvPr>
        </p:nvSpPr>
        <p:spPr>
          <a:xfrm>
            <a:off x="381000" y="0"/>
            <a:ext cx="3613150" cy="980728"/>
          </a:xfrm>
        </p:spPr>
        <p:txBody>
          <a:bodyPr/>
          <a:lstStyle/>
          <a:p>
            <a:pPr eaLnBrk="1" hangingPunct="1"/>
            <a:r>
              <a:rPr lang="en-US" dirty="0" smtClean="0"/>
              <a:t>Passive Attacks</a:t>
            </a:r>
          </a:p>
        </p:txBody>
      </p:sp>
      <p:sp>
        <p:nvSpPr>
          <p:cNvPr id="46083" name="Content Placeholder 8"/>
          <p:cNvSpPr>
            <a:spLocks noGrp="1"/>
          </p:cNvSpPr>
          <p:nvPr>
            <p:ph idx="1"/>
          </p:nvPr>
        </p:nvSpPr>
        <p:spPr>
          <a:xfrm>
            <a:off x="5040052" y="3284984"/>
            <a:ext cx="3813175" cy="2603560"/>
          </a:xfrm>
        </p:spPr>
        <p:txBody>
          <a:bodyPr/>
          <a:lstStyle/>
          <a:p>
            <a:pPr eaLnBrk="1" hangingPunct="1"/>
            <a:r>
              <a:rPr lang="en-US" sz="2800" dirty="0" smtClean="0"/>
              <a:t>Two types of passive attacks are:</a:t>
            </a:r>
          </a:p>
          <a:p>
            <a:pPr lvl="1" eaLnBrk="1" hangingPunct="1"/>
            <a:r>
              <a:rPr lang="en-US" sz="2400" dirty="0" smtClean="0"/>
              <a:t>The release of message contents</a:t>
            </a:r>
          </a:p>
          <a:p>
            <a:pPr lvl="1" eaLnBrk="1" hangingPunct="1"/>
            <a:r>
              <a:rPr lang="en-US" sz="2400" dirty="0" smtClean="0"/>
              <a:t>Traffic analysis</a:t>
            </a:r>
          </a:p>
        </p:txBody>
      </p:sp>
      <p:sp>
        <p:nvSpPr>
          <p:cNvPr id="10" name="Text Placeholder 9"/>
          <p:cNvSpPr>
            <a:spLocks noGrp="1"/>
          </p:cNvSpPr>
          <p:nvPr>
            <p:ph type="body" sz="half" idx="2"/>
          </p:nvPr>
        </p:nvSpPr>
        <p:spPr>
          <a:xfrm>
            <a:off x="395536" y="1196752"/>
            <a:ext cx="3613150" cy="3733800"/>
          </a:xfrm>
        </p:spPr>
        <p:txBody>
          <a:bodyPr/>
          <a:lstStyle/>
          <a:p>
            <a:pPr algn="l" eaLnBrk="1" hangingPunct="1">
              <a:buClr>
                <a:schemeClr val="accent1">
                  <a:lumMod val="50000"/>
                </a:schemeClr>
              </a:buClr>
              <a:buSzPct val="135000"/>
              <a:buFont typeface="Arial"/>
              <a:buChar char="•"/>
              <a:defRPr/>
            </a:pPr>
            <a:r>
              <a:rPr lang="en-US" sz="2200" dirty="0" smtClean="0"/>
              <a:t> Are in the nature of eavesdropping on, or monitoring of, transmissions</a:t>
            </a:r>
          </a:p>
          <a:p>
            <a:pPr algn="l" eaLnBrk="1" hangingPunct="1">
              <a:buClr>
                <a:schemeClr val="accent1">
                  <a:lumMod val="50000"/>
                </a:schemeClr>
              </a:buClr>
              <a:buSzPct val="135000"/>
              <a:buFont typeface="Arial"/>
              <a:buChar char="•"/>
              <a:defRPr/>
            </a:pPr>
            <a:r>
              <a:rPr lang="en-US" sz="2200" dirty="0" smtClean="0"/>
              <a:t> Goal of the opponent is to obtain information that is being transmitted</a:t>
            </a:r>
          </a:p>
          <a:p>
            <a:pPr eaLnBrk="1" hangingPunct="1">
              <a:defRPr/>
            </a:pPr>
            <a:endParaRPr lang="en-US" dirty="0" smtClean="0"/>
          </a:p>
        </p:txBody>
      </p:sp>
      <p:pic>
        <p:nvPicPr>
          <p:cNvPr id="46085" name="Picture 11"/>
          <p:cNvPicPr>
            <a:picLocks noChangeAspect="1"/>
          </p:cNvPicPr>
          <p:nvPr/>
        </p:nvPicPr>
        <p:blipFill>
          <a:blip r:embed="rId3"/>
          <a:srcRect/>
          <a:stretch>
            <a:fillRect/>
          </a:stretch>
        </p:blipFill>
        <p:spPr bwMode="auto">
          <a:xfrm>
            <a:off x="4355976" y="332657"/>
            <a:ext cx="1800200" cy="2792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a:xfrm>
            <a:off x="457200" y="274638"/>
            <a:ext cx="8229600" cy="778098"/>
          </a:xfrm>
        </p:spPr>
        <p:txBody>
          <a:bodyPr/>
          <a:lstStyle/>
          <a:p>
            <a:pPr eaLnBrk="1" hangingPunct="1"/>
            <a:r>
              <a:rPr lang="en-AU" dirty="0" smtClean="0"/>
              <a:t>Active Attacks</a:t>
            </a:r>
          </a:p>
        </p:txBody>
      </p:sp>
      <p:sp>
        <p:nvSpPr>
          <p:cNvPr id="10" name="Content Placeholder 9"/>
          <p:cNvSpPr>
            <a:spLocks noGrp="1"/>
          </p:cNvSpPr>
          <p:nvPr>
            <p:ph sz="half" idx="1"/>
          </p:nvPr>
        </p:nvSpPr>
        <p:spPr>
          <a:xfrm>
            <a:off x="395536" y="1196753"/>
            <a:ext cx="3565525" cy="3312368"/>
          </a:xfrm>
        </p:spPr>
        <p:txBody>
          <a:bodyPr>
            <a:normAutofit/>
          </a:bodyPr>
          <a:lstStyle/>
          <a:p>
            <a:pPr eaLnBrk="1" hangingPunct="1">
              <a:defRPr/>
            </a:pPr>
            <a:r>
              <a:rPr lang="en-US" sz="1700" dirty="0" smtClean="0"/>
              <a:t>Involve some modification of the data stream or the creation of a false stream</a:t>
            </a:r>
          </a:p>
          <a:p>
            <a:pPr eaLnBrk="1" hangingPunct="1">
              <a:defRPr/>
            </a:pPr>
            <a:r>
              <a:rPr lang="en-US" sz="1700" dirty="0" smtClean="0"/>
              <a:t>Difficult to prevent because of the wide variety of potential physical, software, and network vulnerabilities</a:t>
            </a:r>
          </a:p>
          <a:p>
            <a:pPr eaLnBrk="1" hangingPunct="1">
              <a:defRPr/>
            </a:pPr>
            <a:r>
              <a:rPr lang="en-US" sz="1700" dirty="0" smtClean="0"/>
              <a:t>Goal is to detect attacks and to recover from any disruption or delays caused by them</a:t>
            </a:r>
            <a:endParaRPr lang="en-US" sz="1700" dirty="0"/>
          </a:p>
        </p:txBody>
      </p:sp>
      <p:graphicFrame>
        <p:nvGraphicFramePr>
          <p:cNvPr id="13" name="Content Placeholder 12"/>
          <p:cNvGraphicFramePr>
            <a:graphicFrameLocks noGrp="1"/>
          </p:cNvGraphicFramePr>
          <p:nvPr>
            <p:ph sz="half" idx="2"/>
            <p:extLst>
              <p:ext uri="{D42A27DB-BD31-4B8C-83A1-F6EECF244321}">
                <p14:modId xmlns:p14="http://schemas.microsoft.com/office/powerpoint/2010/main" val="3261628572"/>
              </p:ext>
            </p:extLst>
          </p:nvPr>
        </p:nvGraphicFramePr>
        <p:xfrm>
          <a:off x="4283968" y="1196752"/>
          <a:ext cx="4419599"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8133" name="Picture 12"/>
          <p:cNvPicPr>
            <a:picLocks noChangeAspect="1"/>
          </p:cNvPicPr>
          <p:nvPr/>
        </p:nvPicPr>
        <p:blipFill>
          <a:blip r:embed="rId8"/>
          <a:srcRect/>
          <a:stretch>
            <a:fillRect/>
          </a:stretch>
        </p:blipFill>
        <p:spPr bwMode="auto">
          <a:xfrm>
            <a:off x="1219200" y="4190260"/>
            <a:ext cx="1371600" cy="157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457200" y="274638"/>
            <a:ext cx="8229600" cy="850106"/>
          </a:xfrm>
        </p:spPr>
        <p:txBody>
          <a:bodyPr/>
          <a:lstStyle/>
          <a:p>
            <a:pPr eaLnBrk="1" hangingPunct="1"/>
            <a:r>
              <a:rPr lang="en-US" dirty="0"/>
              <a:t>Security Services</a:t>
            </a:r>
            <a:endParaRPr lang="en-AU" dirty="0"/>
          </a:p>
        </p:txBody>
      </p:sp>
      <p:sp>
        <p:nvSpPr>
          <p:cNvPr id="48131" name="Rectangle 1027"/>
          <p:cNvSpPr>
            <a:spLocks noGrp="1" noChangeArrowheads="1"/>
          </p:cNvSpPr>
          <p:nvPr>
            <p:ph idx="1"/>
          </p:nvPr>
        </p:nvSpPr>
        <p:spPr>
          <a:xfrm>
            <a:off x="467544" y="1268760"/>
            <a:ext cx="8229600" cy="4104456"/>
          </a:xfrm>
        </p:spPr>
        <p:txBody>
          <a:bodyPr/>
          <a:lstStyle/>
          <a:p>
            <a:pPr marL="0" indent="0" eaLnBrk="1" hangingPunct="1">
              <a:lnSpc>
                <a:spcPct val="90000"/>
              </a:lnSpc>
              <a:buClr>
                <a:schemeClr val="accent3"/>
              </a:buClr>
              <a:buSzPct val="135000"/>
              <a:buFont typeface="Arial"/>
              <a:buChar char="•"/>
              <a:defRPr/>
            </a:pPr>
            <a:r>
              <a:rPr lang="en-AU" sz="2800" dirty="0" smtClean="0"/>
              <a:t> Defined by X.800 as:</a:t>
            </a:r>
          </a:p>
          <a:p>
            <a:pPr marL="342900" lvl="1" indent="0" eaLnBrk="1" hangingPunct="1">
              <a:lnSpc>
                <a:spcPct val="90000"/>
              </a:lnSpc>
              <a:buClr>
                <a:schemeClr val="accent1">
                  <a:lumMod val="50000"/>
                </a:schemeClr>
              </a:buClr>
              <a:buSzPct val="135000"/>
              <a:buFont typeface="Arial"/>
              <a:buChar char="•"/>
              <a:defRPr/>
            </a:pPr>
            <a:r>
              <a:rPr lang="en-AU" sz="2400" dirty="0" smtClean="0">
                <a:cs typeface="ＭＳ Ｐゴシック" pitchFamily="-1" charset="-128"/>
              </a:rPr>
              <a:t> A service provided by a protocol layer of communicating open systems and that ensures adequate security of the systems or of data transfers</a:t>
            </a:r>
          </a:p>
          <a:p>
            <a:pPr marL="342900" lvl="1" indent="0" eaLnBrk="1" hangingPunct="1">
              <a:lnSpc>
                <a:spcPct val="90000"/>
              </a:lnSpc>
              <a:buClr>
                <a:schemeClr val="accent1">
                  <a:lumMod val="50000"/>
                </a:schemeClr>
              </a:buClr>
              <a:buSzPct val="135000"/>
              <a:buFont typeface="Candara" pitchFamily="-1" charset="0"/>
              <a:buNone/>
              <a:defRPr/>
            </a:pPr>
            <a:endParaRPr lang="en-AU" sz="2400" dirty="0" smtClean="0">
              <a:cs typeface="ＭＳ Ｐゴシック" pitchFamily="-1" charset="-128"/>
            </a:endParaRPr>
          </a:p>
          <a:p>
            <a:pPr marL="0" lvl="1" indent="0" eaLnBrk="1" hangingPunct="1">
              <a:lnSpc>
                <a:spcPct val="90000"/>
              </a:lnSpc>
              <a:spcBef>
                <a:spcPts val="2400"/>
              </a:spcBef>
              <a:buClr>
                <a:schemeClr val="accent3"/>
              </a:buClr>
              <a:buSzPct val="135000"/>
              <a:buFont typeface="Arial"/>
              <a:buChar char="•"/>
              <a:defRPr/>
            </a:pPr>
            <a:r>
              <a:rPr lang="en-AU" sz="2400" dirty="0" smtClean="0">
                <a:cs typeface="ＭＳ Ｐゴシック" pitchFamily="-1" charset="-128"/>
              </a:rPr>
              <a:t> Defined by RFC 4949 as:</a:t>
            </a:r>
            <a:endParaRPr lang="en-AU" sz="2400" dirty="0" smtClean="0"/>
          </a:p>
          <a:p>
            <a:pPr marL="342900" lvl="1" indent="0" eaLnBrk="1" hangingPunct="1">
              <a:lnSpc>
                <a:spcPct val="90000"/>
              </a:lnSpc>
              <a:buClr>
                <a:schemeClr val="accent1">
                  <a:lumMod val="50000"/>
                </a:schemeClr>
              </a:buClr>
              <a:buSzPct val="135000"/>
              <a:buFont typeface="Arial"/>
              <a:buChar char="•"/>
              <a:defRPr/>
            </a:pPr>
            <a:r>
              <a:rPr lang="en-AU" sz="2400" dirty="0" smtClean="0">
                <a:cs typeface="ＭＳ Ｐゴシック" pitchFamily="-1" charset="-128"/>
              </a:rPr>
              <a:t> A processing or communication service provided by a system to give a specific kind of protection to system resources</a:t>
            </a:r>
          </a:p>
        </p:txBody>
      </p:sp>
      <p:sp>
        <p:nvSpPr>
          <p:cNvPr id="2" name="TextBox 1"/>
          <p:cNvSpPr txBox="1"/>
          <p:nvPr/>
        </p:nvSpPr>
        <p:spPr>
          <a:xfrm>
            <a:off x="683568" y="5229200"/>
            <a:ext cx="8064896" cy="707886"/>
          </a:xfrm>
          <a:prstGeom prst="rect">
            <a:avLst/>
          </a:prstGeom>
          <a:noFill/>
        </p:spPr>
        <p:txBody>
          <a:bodyPr wrap="square" rtlCol="0">
            <a:spAutoFit/>
          </a:bodyPr>
          <a:lstStyle/>
          <a:p>
            <a:r>
              <a:rPr lang="en-CA" sz="2000" dirty="0" smtClean="0">
                <a:solidFill>
                  <a:srgbClr val="0070C0"/>
                </a:solidFill>
              </a:rPr>
              <a:t>A central issue for Security Service design and implementation:</a:t>
            </a:r>
          </a:p>
          <a:p>
            <a:r>
              <a:rPr lang="en-CA" sz="2000" dirty="0" smtClean="0">
                <a:solidFill>
                  <a:srgbClr val="0070C0"/>
                </a:solidFill>
              </a:rPr>
              <a:t>  </a:t>
            </a:r>
            <a:r>
              <a:rPr lang="en-CA" sz="2000" dirty="0" smtClean="0">
                <a:solidFill>
                  <a:srgbClr val="0070C0"/>
                </a:solidFill>
              </a:rPr>
              <a:t>     </a:t>
            </a:r>
            <a:r>
              <a:rPr lang="en-CA" sz="2000" dirty="0" smtClean="0">
                <a:solidFill>
                  <a:srgbClr val="002060"/>
                </a:solidFill>
              </a:rPr>
              <a:t>Policy </a:t>
            </a:r>
            <a:r>
              <a:rPr lang="en-CA" sz="2000" dirty="0" smtClean="0">
                <a:solidFill>
                  <a:srgbClr val="002060"/>
                </a:solidFill>
              </a:rPr>
              <a:t>and Mechanism </a:t>
            </a:r>
            <a:r>
              <a:rPr lang="en-CA" sz="2000" dirty="0" smtClean="0">
                <a:solidFill>
                  <a:srgbClr val="002060"/>
                </a:solidFill>
              </a:rPr>
              <a:t>!        </a:t>
            </a:r>
            <a:r>
              <a:rPr lang="en-CA" sz="2000" dirty="0" smtClean="0">
                <a:solidFill>
                  <a:srgbClr val="7030A0"/>
                </a:solidFill>
              </a:rPr>
              <a:t>Policy versus Mechanism ?</a:t>
            </a:r>
            <a:endParaRPr lang="en-CA" sz="2000" dirty="0">
              <a:solidFill>
                <a:srgbClr val="7030A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X.800 Service Categories</a:t>
            </a:r>
          </a:p>
        </p:txBody>
      </p:sp>
      <p:sp>
        <p:nvSpPr>
          <p:cNvPr id="52227" name="Content Placeholder 2"/>
          <p:cNvSpPr>
            <a:spLocks noGrp="1"/>
          </p:cNvSpPr>
          <p:nvPr>
            <p:ph idx="1"/>
          </p:nvPr>
        </p:nvSpPr>
        <p:spPr>
          <a:xfrm>
            <a:off x="1187624" y="1772816"/>
            <a:ext cx="7143750" cy="4343400"/>
          </a:xfrm>
        </p:spPr>
        <p:txBody>
          <a:bodyPr/>
          <a:lstStyle/>
          <a:p>
            <a:pPr eaLnBrk="1" hangingPunct="1"/>
            <a:r>
              <a:rPr lang="en-US" dirty="0" smtClean="0"/>
              <a:t>Authentication</a:t>
            </a:r>
          </a:p>
          <a:p>
            <a:pPr eaLnBrk="1" hangingPunct="1"/>
            <a:r>
              <a:rPr lang="en-US" dirty="0" smtClean="0"/>
              <a:t>Access control</a:t>
            </a:r>
          </a:p>
          <a:p>
            <a:pPr eaLnBrk="1" hangingPunct="1"/>
            <a:r>
              <a:rPr lang="en-US" dirty="0" smtClean="0"/>
              <a:t>Data confidentiality</a:t>
            </a:r>
          </a:p>
          <a:p>
            <a:pPr eaLnBrk="1" hangingPunct="1"/>
            <a:r>
              <a:rPr lang="en-US" dirty="0" smtClean="0"/>
              <a:t>Data integrity</a:t>
            </a:r>
          </a:p>
          <a:p>
            <a:pPr eaLnBrk="1" hangingPunct="1"/>
            <a:r>
              <a:rPr lang="en-US" dirty="0" smtClean="0"/>
              <a:t>Non-repudiation </a:t>
            </a:r>
          </a:p>
        </p:txBody>
      </p:sp>
      <p:pic>
        <p:nvPicPr>
          <p:cNvPr id="5" name="Picture 4"/>
          <p:cNvPicPr>
            <a:picLocks noChangeAspect="1"/>
          </p:cNvPicPr>
          <p:nvPr/>
        </p:nvPicPr>
        <p:blipFill>
          <a:blip r:embed="rId3"/>
          <a:stretch>
            <a:fillRect/>
          </a:stretch>
        </p:blipFill>
        <p:spPr>
          <a:xfrm>
            <a:off x="5715000" y="3505200"/>
            <a:ext cx="2122556" cy="2362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52401"/>
            <a:ext cx="8229600" cy="828328"/>
          </a:xfrm>
        </p:spPr>
        <p:txBody>
          <a:bodyPr/>
          <a:lstStyle/>
          <a:p>
            <a:pPr eaLnBrk="1" hangingPunct="1"/>
            <a:r>
              <a:rPr lang="en-US" dirty="0" smtClean="0"/>
              <a:t>Authentication</a:t>
            </a:r>
            <a:endParaRPr lang="en-AU" dirty="0" smtClean="0"/>
          </a:p>
        </p:txBody>
      </p:sp>
      <p:sp>
        <p:nvSpPr>
          <p:cNvPr id="4" name="Content Placeholder 3"/>
          <p:cNvSpPr>
            <a:spLocks noGrp="1"/>
          </p:cNvSpPr>
          <p:nvPr>
            <p:ph idx="1"/>
          </p:nvPr>
        </p:nvSpPr>
        <p:spPr>
          <a:xfrm>
            <a:off x="611560" y="1268760"/>
            <a:ext cx="7924800" cy="3495675"/>
          </a:xfrm>
        </p:spPr>
        <p:txBody>
          <a:bodyPr>
            <a:normAutofit fontScale="85000" lnSpcReduction="10000"/>
          </a:bodyPr>
          <a:lstStyle/>
          <a:p>
            <a:pPr eaLnBrk="1" hangingPunct="1">
              <a:defRPr/>
            </a:pPr>
            <a:r>
              <a:rPr lang="en-US" dirty="0" smtClean="0"/>
              <a:t>Concerned with assuring that a communication is authentic</a:t>
            </a:r>
          </a:p>
          <a:p>
            <a:pPr lvl="1" eaLnBrk="1" hangingPunct="1">
              <a:defRPr/>
            </a:pPr>
            <a:r>
              <a:rPr lang="en-US" dirty="0" smtClean="0"/>
              <a:t>In the case of a single message, assures the recipient that the message is from the source that it claims to be from</a:t>
            </a:r>
          </a:p>
          <a:p>
            <a:pPr lvl="1" eaLnBrk="1" hangingPunct="1">
              <a:defRPr/>
            </a:pPr>
            <a:r>
              <a:rPr lang="en-US" dirty="0" smtClean="0"/>
              <a:t>In the case of ongoing interaction, assures the two entities are authentic and that the connection is not interfered with in such a way that a third party can masquerade as one of the two legitimate parties</a:t>
            </a:r>
          </a:p>
        </p:txBody>
      </p:sp>
      <p:graphicFrame>
        <p:nvGraphicFramePr>
          <p:cNvPr id="5" name="Diagram 4"/>
          <p:cNvGraphicFramePr/>
          <p:nvPr>
            <p:extLst>
              <p:ext uri="{D42A27DB-BD31-4B8C-83A1-F6EECF244321}">
                <p14:modId xmlns:p14="http://schemas.microsoft.com/office/powerpoint/2010/main" val="3363374166"/>
              </p:ext>
            </p:extLst>
          </p:nvPr>
        </p:nvGraphicFramePr>
        <p:xfrm>
          <a:off x="1979712" y="4797152"/>
          <a:ext cx="5181600" cy="127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74638"/>
            <a:ext cx="8229600" cy="850106"/>
          </a:xfrm>
        </p:spPr>
        <p:txBody>
          <a:bodyPr/>
          <a:lstStyle/>
          <a:p>
            <a:pPr eaLnBrk="1" hangingPunct="1"/>
            <a:r>
              <a:rPr lang="en-US" dirty="0" smtClean="0"/>
              <a:t>Access Control</a:t>
            </a:r>
          </a:p>
        </p:txBody>
      </p:sp>
      <p:sp>
        <p:nvSpPr>
          <p:cNvPr id="56323" name="Content Placeholder 2"/>
          <p:cNvSpPr>
            <a:spLocks noGrp="1"/>
          </p:cNvSpPr>
          <p:nvPr>
            <p:ph idx="1"/>
          </p:nvPr>
        </p:nvSpPr>
        <p:spPr>
          <a:xfrm>
            <a:off x="827584" y="1340768"/>
            <a:ext cx="7570788" cy="4289425"/>
          </a:xfrm>
        </p:spPr>
        <p:txBody>
          <a:bodyPr/>
          <a:lstStyle/>
          <a:p>
            <a:pPr eaLnBrk="1" hangingPunct="1"/>
            <a:r>
              <a:rPr lang="en-US" sz="2400" dirty="0" smtClean="0"/>
              <a:t>The ability to limit and control the access to host systems and applications via communications links</a:t>
            </a:r>
          </a:p>
          <a:p>
            <a:pPr eaLnBrk="1" hangingPunct="1"/>
            <a:r>
              <a:rPr lang="en-US" sz="2400" dirty="0" smtClean="0"/>
              <a:t>To achieve this, each entity trying to gain access must first be indentified, or authenticated, so that access rights can be tailored to the </a:t>
            </a:r>
            <a:r>
              <a:rPr lang="en-US" sz="2400" dirty="0" smtClean="0"/>
              <a:t>individual</a:t>
            </a:r>
          </a:p>
          <a:p>
            <a:pPr eaLnBrk="1" hangingPunct="1"/>
            <a:r>
              <a:rPr lang="en-US" sz="2400" dirty="0" smtClean="0"/>
              <a:t>Currently, Authorization is administered locally.  </a:t>
            </a:r>
          </a:p>
          <a:p>
            <a:pPr eaLnBrk="1" hangingPunct="1"/>
            <a:r>
              <a:rPr lang="en-US" sz="2400" dirty="0" smtClean="0"/>
              <a:t>Distributed Authorization is a significant research challenge problem.</a:t>
            </a:r>
            <a:endParaRPr lang="en-US" sz="2400" dirty="0" smtClean="0"/>
          </a:p>
        </p:txBody>
      </p:sp>
      <p:pic>
        <p:nvPicPr>
          <p:cNvPr id="4" name="Picture 3"/>
          <p:cNvPicPr>
            <a:picLocks noChangeAspect="1"/>
          </p:cNvPicPr>
          <p:nvPr/>
        </p:nvPicPr>
        <p:blipFill>
          <a:blip r:embed="rId3"/>
          <a:stretch>
            <a:fillRect/>
          </a:stretch>
        </p:blipFill>
        <p:spPr>
          <a:xfrm>
            <a:off x="6804248" y="4365104"/>
            <a:ext cx="1778000" cy="17526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74638"/>
            <a:ext cx="8229600" cy="706090"/>
          </a:xfrm>
        </p:spPr>
        <p:txBody>
          <a:bodyPr/>
          <a:lstStyle/>
          <a:p>
            <a:pPr eaLnBrk="1" hangingPunct="1"/>
            <a:r>
              <a:rPr lang="en-US" dirty="0" smtClean="0"/>
              <a:t>Data Confidentiality</a:t>
            </a:r>
          </a:p>
        </p:txBody>
      </p:sp>
      <p:sp>
        <p:nvSpPr>
          <p:cNvPr id="3" name="Content Placeholder 2"/>
          <p:cNvSpPr>
            <a:spLocks noGrp="1"/>
          </p:cNvSpPr>
          <p:nvPr>
            <p:ph idx="1"/>
          </p:nvPr>
        </p:nvSpPr>
        <p:spPr>
          <a:xfrm>
            <a:off x="539552" y="1124744"/>
            <a:ext cx="8153400" cy="4935091"/>
          </a:xfrm>
        </p:spPr>
        <p:txBody>
          <a:bodyPr>
            <a:noAutofit/>
          </a:bodyPr>
          <a:lstStyle/>
          <a:p>
            <a:pPr eaLnBrk="1" hangingPunct="1">
              <a:defRPr/>
            </a:pPr>
            <a:r>
              <a:rPr lang="en-US" sz="2400" dirty="0" smtClean="0"/>
              <a:t>The protection of transmitted data from passive attacks</a:t>
            </a:r>
          </a:p>
          <a:p>
            <a:pPr lvl="1" eaLnBrk="1" hangingPunct="1">
              <a:defRPr/>
            </a:pPr>
            <a:r>
              <a:rPr lang="en-US" sz="2000" dirty="0" smtClean="0"/>
              <a:t>Broadest service protects all user data transmitted between two users over a period of time</a:t>
            </a:r>
          </a:p>
          <a:p>
            <a:pPr lvl="1" eaLnBrk="1" hangingPunct="1">
              <a:defRPr/>
            </a:pPr>
            <a:r>
              <a:rPr lang="en-US" sz="2000" dirty="0" smtClean="0"/>
              <a:t>Narrower forms of service includes the protection of a single message or even specific fields within a message</a:t>
            </a:r>
          </a:p>
          <a:p>
            <a:pPr eaLnBrk="1" hangingPunct="1">
              <a:defRPr/>
            </a:pPr>
            <a:r>
              <a:rPr lang="en-US" sz="2400" dirty="0" smtClean="0"/>
              <a:t>The protection of traffic flow from analysis</a:t>
            </a:r>
          </a:p>
          <a:p>
            <a:pPr lvl="1" eaLnBrk="1" hangingPunct="1">
              <a:defRPr/>
            </a:pPr>
            <a:r>
              <a:rPr lang="en-US" sz="2000" dirty="0" smtClean="0"/>
              <a:t>This requires that an attacker not be able to observe the source and destination, frequency, length, or other characteristics of the traffic on a communications facility</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4638"/>
            <a:ext cx="8229600" cy="778098"/>
          </a:xfrm>
        </p:spPr>
        <p:txBody>
          <a:bodyPr/>
          <a:lstStyle/>
          <a:p>
            <a:pPr eaLnBrk="1" hangingPunct="1"/>
            <a:r>
              <a:rPr lang="en-US" dirty="0" smtClean="0"/>
              <a:t>Data Integrity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67892995"/>
              </p:ext>
            </p:extLst>
          </p:nvPr>
        </p:nvGraphicFramePr>
        <p:xfrm>
          <a:off x="611560" y="1268760"/>
          <a:ext cx="8153400" cy="4791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smtClean="0"/>
              <a:t>Nonrepudiation </a:t>
            </a:r>
          </a:p>
        </p:txBody>
      </p:sp>
      <p:sp>
        <p:nvSpPr>
          <p:cNvPr id="62467" name="Content Placeholder 2"/>
          <p:cNvSpPr>
            <a:spLocks noGrp="1"/>
          </p:cNvSpPr>
          <p:nvPr>
            <p:ph idx="1"/>
          </p:nvPr>
        </p:nvSpPr>
        <p:spPr/>
        <p:txBody>
          <a:bodyPr/>
          <a:lstStyle/>
          <a:p>
            <a:pPr eaLnBrk="1" hangingPunct="1"/>
            <a:r>
              <a:rPr lang="en-US" sz="2800" dirty="0" smtClean="0"/>
              <a:t>Prevents either sender or receiver from denying a transmitted message</a:t>
            </a:r>
          </a:p>
          <a:p>
            <a:pPr eaLnBrk="1" hangingPunct="1"/>
            <a:r>
              <a:rPr lang="en-US" sz="2800" dirty="0" smtClean="0"/>
              <a:t>When a message is sent, the receiver can prove that the alleged sender in fact sent the message</a:t>
            </a:r>
          </a:p>
          <a:p>
            <a:pPr eaLnBrk="1" hangingPunct="1"/>
            <a:r>
              <a:rPr lang="en-US" sz="2800" dirty="0" smtClean="0"/>
              <a:t>When a message is received, the sender can prove that the alleged receiver in fact received the message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3"/>
          <p:cNvPicPr>
            <a:picLocks noChangeAspect="1"/>
          </p:cNvPicPr>
          <p:nvPr/>
        </p:nvPicPr>
        <p:blipFill>
          <a:blip r:embed="rId3"/>
          <a:srcRect b="1259"/>
          <a:stretch>
            <a:fillRect/>
          </a:stretch>
        </p:blipFill>
        <p:spPr bwMode="auto">
          <a:xfrm>
            <a:off x="0" y="0"/>
            <a:ext cx="5816600" cy="6858000"/>
          </a:xfrm>
          <a:prstGeom prst="rect">
            <a:avLst/>
          </a:prstGeom>
          <a:noFill/>
          <a:ln w="9525">
            <a:noFill/>
            <a:miter lim="800000"/>
            <a:headEnd/>
            <a:tailEnd/>
          </a:ln>
        </p:spPr>
      </p:pic>
      <p:sp>
        <p:nvSpPr>
          <p:cNvPr id="8" name="Rectangle 7"/>
          <p:cNvSpPr/>
          <p:nvPr/>
        </p:nvSpPr>
        <p:spPr>
          <a:xfrm>
            <a:off x="5867400" y="990600"/>
            <a:ext cx="3124200" cy="5324475"/>
          </a:xfrm>
          <a:prstGeom prst="rect">
            <a:avLst/>
          </a:prstGeom>
        </p:spPr>
        <p:txBody>
          <a:bodyPr>
            <a:spAutoFit/>
          </a:bodyPr>
          <a:lstStyle/>
          <a:p>
            <a:pPr algn="ctr">
              <a:defRPr/>
            </a:pPr>
            <a:r>
              <a:rPr lang="en-US" sz="4000" dirty="0">
                <a:solidFill>
                  <a:schemeClr val="tx2"/>
                </a:solidFill>
                <a:latin typeface="+mn-lt"/>
                <a:ea typeface="ＭＳ Ｐゴシック" pitchFamily="-1" charset="-128"/>
                <a:cs typeface="ＭＳ Ｐゴシック" pitchFamily="-1" charset="-128"/>
              </a:rPr>
              <a:t>Table 1.2</a:t>
            </a:r>
          </a:p>
          <a:p>
            <a:pPr algn="ctr">
              <a:defRPr/>
            </a:pPr>
            <a:r>
              <a:rPr lang="en-US" sz="4000" dirty="0">
                <a:solidFill>
                  <a:schemeClr val="tx2"/>
                </a:solidFill>
                <a:latin typeface="+mn-lt"/>
                <a:ea typeface="ＭＳ Ｐゴシック" pitchFamily="-1" charset="-128"/>
                <a:cs typeface="ＭＳ Ｐゴシック" pitchFamily="-1" charset="-128"/>
              </a:rPr>
              <a:t>   </a:t>
            </a:r>
          </a:p>
          <a:p>
            <a:pPr algn="ctr">
              <a:defRPr/>
            </a:pPr>
            <a:r>
              <a:rPr lang="en-US" sz="3600" dirty="0">
                <a:solidFill>
                  <a:schemeClr val="tx2"/>
                </a:solidFill>
                <a:latin typeface="+mn-lt"/>
                <a:ea typeface="ＭＳ Ｐゴシック" pitchFamily="-1" charset="-128"/>
                <a:cs typeface="ＭＳ Ｐゴシック" pitchFamily="-1" charset="-128"/>
              </a:rPr>
              <a:t>Security Services </a:t>
            </a:r>
          </a:p>
          <a:p>
            <a:pPr algn="ctr">
              <a:defRPr/>
            </a:pPr>
            <a:r>
              <a:rPr lang="en-US" sz="3600" dirty="0">
                <a:solidFill>
                  <a:schemeClr val="tx2"/>
                </a:solidFill>
                <a:latin typeface="+mn-lt"/>
                <a:ea typeface="ＭＳ Ｐゴシック" pitchFamily="-1" charset="-128"/>
                <a:cs typeface="ＭＳ Ｐゴシック" pitchFamily="-1" charset="-128"/>
              </a:rPr>
              <a:t>(X.800) </a:t>
            </a:r>
          </a:p>
          <a:p>
            <a:pPr algn="ctr">
              <a:defRPr/>
            </a:pPr>
            <a:endParaRPr lang="en-US" sz="3600" dirty="0">
              <a:solidFill>
                <a:schemeClr val="tx2"/>
              </a:solidFill>
              <a:latin typeface="+mn-lt"/>
              <a:ea typeface="ＭＳ Ｐゴシック" pitchFamily="-1" charset="-128"/>
              <a:cs typeface="ＭＳ Ｐゴシック" pitchFamily="-1" charset="-128"/>
            </a:endParaRPr>
          </a:p>
          <a:p>
            <a:pPr algn="ctr">
              <a:defRPr/>
            </a:pPr>
            <a:endParaRPr lang="en-US" sz="3600" dirty="0">
              <a:solidFill>
                <a:schemeClr val="tx2"/>
              </a:solidFill>
              <a:latin typeface="+mn-lt"/>
              <a:ea typeface="ＭＳ Ｐゴシック" pitchFamily="-1" charset="-128"/>
              <a:cs typeface="ＭＳ Ｐゴシック" pitchFamily="-1" charset="-128"/>
            </a:endParaRPr>
          </a:p>
          <a:p>
            <a:pPr algn="ctr">
              <a:defRPr/>
            </a:pPr>
            <a:endParaRPr lang="en-US" sz="2000" dirty="0">
              <a:solidFill>
                <a:schemeClr val="tx2"/>
              </a:solidFill>
              <a:latin typeface="+mn-lt"/>
              <a:ea typeface="ＭＳ Ｐゴシック" pitchFamily="-1" charset="-128"/>
              <a:cs typeface="ＭＳ Ｐゴシック" pitchFamily="-1" charset="-128"/>
            </a:endParaRPr>
          </a:p>
          <a:p>
            <a:pPr algn="ctr">
              <a:defRPr/>
            </a:pPr>
            <a:endParaRPr lang="en-US" sz="2000" dirty="0">
              <a:solidFill>
                <a:schemeClr val="tx2"/>
              </a:solidFill>
              <a:latin typeface="+mn-lt"/>
              <a:ea typeface="ＭＳ Ｐゴシック" pitchFamily="-1" charset="-128"/>
              <a:cs typeface="ＭＳ Ｐゴシック" pitchFamily="-1" charset="-128"/>
            </a:endParaRPr>
          </a:p>
          <a:p>
            <a:pPr algn="ctr">
              <a:defRPr/>
            </a:pPr>
            <a:r>
              <a:rPr lang="en-US" sz="2000" dirty="0">
                <a:solidFill>
                  <a:schemeClr val="tx2"/>
                </a:solidFill>
                <a:latin typeface="+mn-lt"/>
                <a:ea typeface="ＭＳ Ｐゴシック" pitchFamily="-1" charset="-128"/>
                <a:cs typeface="ＭＳ Ｐゴシック" pitchFamily="-1" charset="-128"/>
              </a:rPr>
              <a:t>(This table is found on page 18 in textbook)</a:t>
            </a: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Primary Requirements</a:t>
            </a:r>
            <a:endParaRPr lang="en-CA"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2289642"/>
              </p:ext>
            </p:extLst>
          </p:nvPr>
        </p:nvGraphicFramePr>
        <p:xfrm>
          <a:off x="611559" y="1628800"/>
          <a:ext cx="8064897" cy="4377739"/>
        </p:xfrm>
        <a:graphic>
          <a:graphicData uri="http://schemas.openxmlformats.org/drawingml/2006/table">
            <a:tbl>
              <a:tblPr>
                <a:tableStyleId>{5C22544A-7EE6-4342-B048-85BDC9FD1C3A}</a:tableStyleId>
              </a:tblPr>
              <a:tblGrid>
                <a:gridCol w="2744305"/>
                <a:gridCol w="856096"/>
                <a:gridCol w="4464496"/>
              </a:tblGrid>
              <a:tr h="486055">
                <a:tc>
                  <a:txBody>
                    <a:bodyPr/>
                    <a:lstStyle/>
                    <a:p>
                      <a:pPr>
                        <a:spcAft>
                          <a:spcPts val="0"/>
                        </a:spcAft>
                      </a:pPr>
                      <a:r>
                        <a:rPr lang="en-US" sz="1800">
                          <a:effectLst/>
                        </a:rPr>
                        <a:t>Midterm Exam #1</a:t>
                      </a:r>
                      <a:endParaRPr lang="en-CA" sz="2800">
                        <a:effectLst/>
                        <a:latin typeface="Times New Roman"/>
                        <a:ea typeface="Times New Roman"/>
                      </a:endParaRPr>
                    </a:p>
                  </a:txBody>
                  <a:tcPr marL="68580" marR="68580" marT="0" marB="0"/>
                </a:tc>
                <a:tc>
                  <a:txBody>
                    <a:bodyPr/>
                    <a:lstStyle/>
                    <a:p>
                      <a:pPr>
                        <a:spcAft>
                          <a:spcPts val="0"/>
                        </a:spcAft>
                      </a:pPr>
                      <a:r>
                        <a:rPr lang="en-US" sz="1800">
                          <a:effectLst/>
                        </a:rPr>
                        <a:t>%20</a:t>
                      </a:r>
                      <a:endParaRPr lang="en-CA" sz="2800">
                        <a:effectLst/>
                        <a:latin typeface="Times New Roman"/>
                        <a:ea typeface="Times New Roman"/>
                      </a:endParaRPr>
                    </a:p>
                  </a:txBody>
                  <a:tcPr marL="68580" marR="68580" marT="0" marB="0"/>
                </a:tc>
                <a:tc>
                  <a:txBody>
                    <a:bodyPr/>
                    <a:lstStyle/>
                    <a:p>
                      <a:pPr>
                        <a:spcAft>
                          <a:spcPts val="0"/>
                        </a:spcAft>
                      </a:pPr>
                      <a:r>
                        <a:rPr lang="en-US" sz="1800">
                          <a:effectLst/>
                        </a:rPr>
                        <a:t>Wednesday October 22 - in lecture room</a:t>
                      </a:r>
                      <a:endParaRPr lang="en-CA" sz="2800">
                        <a:effectLst/>
                        <a:latin typeface="Times New Roman"/>
                        <a:ea typeface="Times New Roman"/>
                      </a:endParaRPr>
                    </a:p>
                  </a:txBody>
                  <a:tcPr marL="68580" marR="68580" marT="0" marB="0"/>
                </a:tc>
              </a:tr>
              <a:tr h="972108">
                <a:tc>
                  <a:txBody>
                    <a:bodyPr/>
                    <a:lstStyle/>
                    <a:p>
                      <a:pPr>
                        <a:spcAft>
                          <a:spcPts val="0"/>
                        </a:spcAft>
                      </a:pPr>
                      <a:r>
                        <a:rPr lang="en-US" sz="1800">
                          <a:effectLst/>
                        </a:rPr>
                        <a:t>Individual research essay </a:t>
                      </a:r>
                      <a:endParaRPr lang="en-CA" sz="2800">
                        <a:effectLst/>
                        <a:latin typeface="Times New Roman"/>
                        <a:ea typeface="Times New Roman"/>
                      </a:endParaRPr>
                    </a:p>
                  </a:txBody>
                  <a:tcPr marL="68580" marR="68580" marT="0" marB="0"/>
                </a:tc>
                <a:tc>
                  <a:txBody>
                    <a:bodyPr/>
                    <a:lstStyle/>
                    <a:p>
                      <a:pPr>
                        <a:spcAft>
                          <a:spcPts val="0"/>
                        </a:spcAft>
                      </a:pPr>
                      <a:r>
                        <a:rPr lang="en-US" sz="1800">
                          <a:effectLst/>
                        </a:rPr>
                        <a:t>%20</a:t>
                      </a:r>
                      <a:endParaRPr lang="en-CA" sz="2800">
                        <a:effectLst/>
                        <a:latin typeface="Times New Roman"/>
                        <a:ea typeface="Times New Roman"/>
                      </a:endParaRPr>
                    </a:p>
                  </a:txBody>
                  <a:tcPr marL="68580" marR="68580" marT="0" marB="0"/>
                </a:tc>
                <a:tc>
                  <a:txBody>
                    <a:bodyPr/>
                    <a:lstStyle/>
                    <a:p>
                      <a:pPr>
                        <a:spcAft>
                          <a:spcPts val="0"/>
                        </a:spcAft>
                      </a:pPr>
                      <a:r>
                        <a:rPr lang="en-US" sz="1800" dirty="0">
                          <a:effectLst/>
                        </a:rPr>
                        <a:t>Friday November 21 (23:59:59ET) - Submitted by email to Instructor</a:t>
                      </a:r>
                      <a:endParaRPr lang="en-CA" sz="2800" dirty="0">
                        <a:effectLst/>
                        <a:latin typeface="Times New Roman"/>
                        <a:ea typeface="Times New Roman"/>
                      </a:endParaRPr>
                    </a:p>
                  </a:txBody>
                  <a:tcPr marL="68580" marR="68580" marT="0" marB="0"/>
                </a:tc>
              </a:tr>
              <a:tr h="486055">
                <a:tc>
                  <a:txBody>
                    <a:bodyPr/>
                    <a:lstStyle/>
                    <a:p>
                      <a:pPr>
                        <a:spcAft>
                          <a:spcPts val="0"/>
                        </a:spcAft>
                      </a:pPr>
                      <a:r>
                        <a:rPr lang="en-US" sz="1800">
                          <a:effectLst/>
                        </a:rPr>
                        <a:t>Individual presentation</a:t>
                      </a:r>
                      <a:endParaRPr lang="en-CA" sz="2800">
                        <a:effectLst/>
                        <a:latin typeface="Times New Roman"/>
                        <a:ea typeface="Times New Roman"/>
                      </a:endParaRPr>
                    </a:p>
                  </a:txBody>
                  <a:tcPr marL="68580" marR="68580" marT="0" marB="0"/>
                </a:tc>
                <a:tc>
                  <a:txBody>
                    <a:bodyPr/>
                    <a:lstStyle/>
                    <a:p>
                      <a:pPr>
                        <a:spcAft>
                          <a:spcPts val="0"/>
                        </a:spcAft>
                      </a:pPr>
                      <a:r>
                        <a:rPr lang="en-US" sz="1800">
                          <a:effectLst/>
                        </a:rPr>
                        <a:t>%10</a:t>
                      </a:r>
                      <a:endParaRPr lang="en-CA" sz="2800">
                        <a:effectLst/>
                        <a:latin typeface="Times New Roman"/>
                        <a:ea typeface="Times New Roman"/>
                      </a:endParaRPr>
                    </a:p>
                  </a:txBody>
                  <a:tcPr marL="68580" marR="68580" marT="0" marB="0"/>
                </a:tc>
                <a:tc>
                  <a:txBody>
                    <a:bodyPr/>
                    <a:lstStyle/>
                    <a:p>
                      <a:pPr>
                        <a:spcAft>
                          <a:spcPts val="0"/>
                        </a:spcAft>
                      </a:pPr>
                      <a:r>
                        <a:rPr lang="en-US" sz="1800" dirty="0">
                          <a:effectLst/>
                        </a:rPr>
                        <a:t>TBA – Seminar presentation to class, in </a:t>
                      </a:r>
                      <a:r>
                        <a:rPr lang="en-US" sz="1800" dirty="0" smtClean="0">
                          <a:effectLst/>
                        </a:rPr>
                        <a:t>lecture</a:t>
                      </a:r>
                    </a:p>
                    <a:p>
                      <a:pPr>
                        <a:spcAft>
                          <a:spcPts val="0"/>
                        </a:spcAft>
                      </a:pPr>
                      <a:endParaRPr lang="en-CA" sz="2800" dirty="0">
                        <a:effectLst/>
                        <a:latin typeface="Times New Roman"/>
                        <a:ea typeface="Times New Roman"/>
                      </a:endParaRPr>
                    </a:p>
                  </a:txBody>
                  <a:tcPr marL="68580" marR="68580" marT="0" marB="0"/>
                </a:tc>
              </a:tr>
              <a:tr h="972108">
                <a:tc>
                  <a:txBody>
                    <a:bodyPr/>
                    <a:lstStyle/>
                    <a:p>
                      <a:pPr>
                        <a:spcAft>
                          <a:spcPts val="0"/>
                        </a:spcAft>
                      </a:pPr>
                      <a:r>
                        <a:rPr lang="en-US" sz="1800">
                          <a:effectLst/>
                        </a:rPr>
                        <a:t>Projects I (individual)</a:t>
                      </a:r>
                      <a:endParaRPr lang="en-CA" sz="2800">
                        <a:effectLst/>
                        <a:latin typeface="Times New Roman"/>
                        <a:ea typeface="Times New Roman"/>
                      </a:endParaRPr>
                    </a:p>
                  </a:txBody>
                  <a:tcPr marL="68580" marR="68580" marT="0" marB="0"/>
                </a:tc>
                <a:tc>
                  <a:txBody>
                    <a:bodyPr/>
                    <a:lstStyle/>
                    <a:p>
                      <a:pPr>
                        <a:spcAft>
                          <a:spcPts val="0"/>
                        </a:spcAft>
                      </a:pPr>
                      <a:r>
                        <a:rPr lang="en-US" sz="1800">
                          <a:effectLst/>
                        </a:rPr>
                        <a:t>%25</a:t>
                      </a:r>
                      <a:endParaRPr lang="en-CA" sz="2800">
                        <a:effectLst/>
                        <a:latin typeface="Times New Roman"/>
                        <a:ea typeface="Times New Roman"/>
                      </a:endParaRPr>
                    </a:p>
                  </a:txBody>
                  <a:tcPr marL="68580" marR="68580" marT="0" marB="0"/>
                </a:tc>
                <a:tc>
                  <a:txBody>
                    <a:bodyPr/>
                    <a:lstStyle/>
                    <a:p>
                      <a:pPr>
                        <a:spcAft>
                          <a:spcPts val="0"/>
                        </a:spcAft>
                      </a:pPr>
                      <a:r>
                        <a:rPr lang="en-US" sz="1800" dirty="0">
                          <a:effectLst/>
                        </a:rPr>
                        <a:t>Reports, presentations, implementations, </a:t>
                      </a:r>
                      <a:r>
                        <a:rPr lang="en-US" sz="1800" dirty="0" err="1">
                          <a:effectLst/>
                        </a:rPr>
                        <a:t>etc</a:t>
                      </a:r>
                      <a:r>
                        <a:rPr lang="en-US" sz="1800" dirty="0">
                          <a:effectLst/>
                        </a:rPr>
                        <a:t> – Due Date: TBA </a:t>
                      </a:r>
                      <a:r>
                        <a:rPr lang="en-US" sz="1800" dirty="0" smtClean="0">
                          <a:effectLst/>
                        </a:rPr>
                        <a:t>- </a:t>
                      </a:r>
                      <a:r>
                        <a:rPr lang="en-US" sz="1800" dirty="0">
                          <a:effectLst/>
                        </a:rPr>
                        <a:t>Submitted by email to Instructor</a:t>
                      </a:r>
                      <a:endParaRPr lang="en-CA" sz="2800" dirty="0">
                        <a:effectLst/>
                        <a:latin typeface="Times New Roman"/>
                        <a:ea typeface="Times New Roman"/>
                      </a:endParaRPr>
                    </a:p>
                  </a:txBody>
                  <a:tcPr marL="68580" marR="68580" marT="0" marB="0"/>
                </a:tc>
              </a:tr>
              <a:tr h="972108">
                <a:tc>
                  <a:txBody>
                    <a:bodyPr/>
                    <a:lstStyle/>
                    <a:p>
                      <a:pPr>
                        <a:spcAft>
                          <a:spcPts val="0"/>
                        </a:spcAft>
                      </a:pPr>
                      <a:r>
                        <a:rPr lang="en-US" sz="1800">
                          <a:effectLst/>
                        </a:rPr>
                        <a:t>Projects II (groups)</a:t>
                      </a:r>
                      <a:endParaRPr lang="en-CA" sz="2800">
                        <a:effectLst/>
                        <a:latin typeface="Times New Roman"/>
                        <a:ea typeface="Times New Roman"/>
                      </a:endParaRPr>
                    </a:p>
                  </a:txBody>
                  <a:tcPr marL="68580" marR="68580" marT="0" marB="0"/>
                </a:tc>
                <a:tc>
                  <a:txBody>
                    <a:bodyPr/>
                    <a:lstStyle/>
                    <a:p>
                      <a:pPr>
                        <a:spcAft>
                          <a:spcPts val="0"/>
                        </a:spcAft>
                      </a:pPr>
                      <a:r>
                        <a:rPr lang="en-US" sz="1800">
                          <a:effectLst/>
                        </a:rPr>
                        <a:t>%25</a:t>
                      </a:r>
                      <a:endParaRPr lang="en-CA" sz="2800">
                        <a:effectLst/>
                        <a:latin typeface="Times New Roman"/>
                        <a:ea typeface="Times New Roman"/>
                      </a:endParaRPr>
                    </a:p>
                  </a:txBody>
                  <a:tcPr marL="68580" marR="68580" marT="0" marB="0"/>
                </a:tc>
                <a:tc>
                  <a:txBody>
                    <a:bodyPr/>
                    <a:lstStyle/>
                    <a:p>
                      <a:pPr>
                        <a:spcAft>
                          <a:spcPts val="0"/>
                        </a:spcAft>
                      </a:pPr>
                      <a:r>
                        <a:rPr lang="en-US" sz="1800" dirty="0">
                          <a:effectLst/>
                        </a:rPr>
                        <a:t>Reports, presentations, implementations, </a:t>
                      </a:r>
                      <a:r>
                        <a:rPr lang="en-US" sz="1800" dirty="0" err="1">
                          <a:effectLst/>
                        </a:rPr>
                        <a:t>etc</a:t>
                      </a:r>
                      <a:r>
                        <a:rPr lang="en-US" sz="1800" dirty="0">
                          <a:effectLst/>
                        </a:rPr>
                        <a:t> – Due Date: TBA </a:t>
                      </a:r>
                      <a:r>
                        <a:rPr lang="en-US" sz="1800" dirty="0" smtClean="0">
                          <a:effectLst/>
                        </a:rPr>
                        <a:t>- Submitted </a:t>
                      </a:r>
                      <a:r>
                        <a:rPr lang="en-US" sz="1800" dirty="0">
                          <a:effectLst/>
                        </a:rPr>
                        <a:t>by email to Instructor</a:t>
                      </a:r>
                      <a:endParaRPr lang="en-CA" sz="2800" dirty="0">
                        <a:effectLst/>
                        <a:latin typeface="Times New Roman"/>
                        <a:ea typeface="Times New Roman"/>
                      </a:endParaRPr>
                    </a:p>
                  </a:txBody>
                  <a:tcPr marL="68580" marR="68580" marT="0" marB="0"/>
                </a:tc>
              </a:tr>
            </a:tbl>
          </a:graphicData>
        </a:graphic>
      </p:graphicFrame>
      <p:sp>
        <p:nvSpPr>
          <p:cNvPr id="7" name="Rectangle 1"/>
          <p:cNvSpPr>
            <a:spLocks noChangeArrowheads="1"/>
          </p:cNvSpPr>
          <p:nvPr/>
        </p:nvSpPr>
        <p:spPr bwMode="auto">
          <a:xfrm>
            <a:off x="1279525" y="32527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31342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28600" y="1"/>
            <a:ext cx="8763000" cy="1124744"/>
          </a:xfrm>
        </p:spPr>
        <p:txBody>
          <a:bodyPr/>
          <a:lstStyle/>
          <a:p>
            <a:pPr eaLnBrk="1" hangingPunct="1"/>
            <a:r>
              <a:rPr lang="en-US" dirty="0"/>
              <a:t>Security Mechanisms (X.800)</a:t>
            </a:r>
            <a:endParaRPr lang="en-AU" dirty="0"/>
          </a:p>
        </p:txBody>
      </p:sp>
      <p:graphicFrame>
        <p:nvGraphicFramePr>
          <p:cNvPr id="14" name="Content Placeholder 13"/>
          <p:cNvGraphicFramePr>
            <a:graphicFrameLocks noGrp="1"/>
          </p:cNvGraphicFramePr>
          <p:nvPr>
            <p:ph sz="half" idx="4294967295"/>
            <p:extLst>
              <p:ext uri="{D42A27DB-BD31-4B8C-83A1-F6EECF244321}">
                <p14:modId xmlns:p14="http://schemas.microsoft.com/office/powerpoint/2010/main" val="4057420270"/>
              </p:ext>
            </p:extLst>
          </p:nvPr>
        </p:nvGraphicFramePr>
        <p:xfrm>
          <a:off x="251520" y="1052736"/>
          <a:ext cx="8686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4"/>
          <p:cNvPicPr>
            <a:picLocks noChangeAspect="1"/>
          </p:cNvPicPr>
          <p:nvPr/>
        </p:nvPicPr>
        <p:blipFill>
          <a:blip r:embed="rId3"/>
          <a:srcRect t="-1222" b="1222"/>
          <a:stretch>
            <a:fillRect/>
          </a:stretch>
        </p:blipFill>
        <p:spPr bwMode="auto">
          <a:xfrm>
            <a:off x="0" y="-133350"/>
            <a:ext cx="5686425" cy="6991350"/>
          </a:xfrm>
          <a:prstGeom prst="rect">
            <a:avLst/>
          </a:prstGeom>
          <a:noFill/>
          <a:ln w="9525">
            <a:noFill/>
            <a:miter lim="800000"/>
            <a:headEnd/>
            <a:tailEnd/>
          </a:ln>
        </p:spPr>
      </p:pic>
      <p:sp>
        <p:nvSpPr>
          <p:cNvPr id="7" name="Rectangle 6"/>
          <p:cNvSpPr/>
          <p:nvPr/>
        </p:nvSpPr>
        <p:spPr>
          <a:xfrm>
            <a:off x="5867400" y="990600"/>
            <a:ext cx="3124200" cy="5324475"/>
          </a:xfrm>
          <a:prstGeom prst="rect">
            <a:avLst/>
          </a:prstGeom>
        </p:spPr>
        <p:txBody>
          <a:bodyPr>
            <a:spAutoFit/>
          </a:bodyPr>
          <a:lstStyle/>
          <a:p>
            <a:pPr algn="ctr">
              <a:defRPr/>
            </a:pPr>
            <a:r>
              <a:rPr lang="en-US" sz="4000" dirty="0">
                <a:solidFill>
                  <a:schemeClr val="tx2"/>
                </a:solidFill>
                <a:latin typeface="+mn-lt"/>
                <a:ea typeface="ＭＳ Ｐゴシック" pitchFamily="-1" charset="-128"/>
                <a:cs typeface="ＭＳ Ｐゴシック" pitchFamily="-1" charset="-128"/>
              </a:rPr>
              <a:t>Table 1.3</a:t>
            </a:r>
          </a:p>
          <a:p>
            <a:pPr algn="ctr">
              <a:defRPr/>
            </a:pPr>
            <a:r>
              <a:rPr lang="en-US" sz="4000" dirty="0">
                <a:solidFill>
                  <a:schemeClr val="tx2"/>
                </a:solidFill>
                <a:latin typeface="+mn-lt"/>
                <a:ea typeface="ＭＳ Ｐゴシック" pitchFamily="-1" charset="-128"/>
                <a:cs typeface="ＭＳ Ｐゴシック" pitchFamily="-1" charset="-128"/>
              </a:rPr>
              <a:t>   </a:t>
            </a:r>
          </a:p>
          <a:p>
            <a:pPr algn="ctr">
              <a:defRPr/>
            </a:pPr>
            <a:r>
              <a:rPr lang="en-US" sz="3600" dirty="0">
                <a:solidFill>
                  <a:schemeClr val="tx2"/>
                </a:solidFill>
                <a:latin typeface="+mn-lt"/>
                <a:ea typeface="ＭＳ Ｐゴシック" pitchFamily="-1" charset="-128"/>
                <a:cs typeface="ＭＳ Ｐゴシック" pitchFamily="-1" charset="-128"/>
              </a:rPr>
              <a:t>Security Mechanisms </a:t>
            </a:r>
          </a:p>
          <a:p>
            <a:pPr algn="ctr">
              <a:defRPr/>
            </a:pPr>
            <a:r>
              <a:rPr lang="en-US" sz="3600" dirty="0">
                <a:solidFill>
                  <a:schemeClr val="tx2"/>
                </a:solidFill>
                <a:latin typeface="+mn-lt"/>
                <a:ea typeface="ＭＳ Ｐゴシック" pitchFamily="-1" charset="-128"/>
                <a:cs typeface="ＭＳ Ｐゴシック" pitchFamily="-1" charset="-128"/>
              </a:rPr>
              <a:t>(X.800) </a:t>
            </a:r>
          </a:p>
          <a:p>
            <a:pPr algn="ctr">
              <a:defRPr/>
            </a:pPr>
            <a:endParaRPr lang="en-US" sz="3600" dirty="0">
              <a:solidFill>
                <a:schemeClr val="tx2"/>
              </a:solidFill>
              <a:latin typeface="+mn-lt"/>
              <a:ea typeface="ＭＳ Ｐゴシック" pitchFamily="-1" charset="-128"/>
              <a:cs typeface="ＭＳ Ｐゴシック" pitchFamily="-1" charset="-128"/>
            </a:endParaRPr>
          </a:p>
          <a:p>
            <a:pPr algn="ctr">
              <a:defRPr/>
            </a:pPr>
            <a:endParaRPr lang="en-US" sz="3600" dirty="0">
              <a:solidFill>
                <a:schemeClr val="tx2"/>
              </a:solidFill>
              <a:latin typeface="+mn-lt"/>
              <a:ea typeface="ＭＳ Ｐゴシック" pitchFamily="-1" charset="-128"/>
              <a:cs typeface="ＭＳ Ｐゴシック" pitchFamily="-1" charset="-128"/>
            </a:endParaRPr>
          </a:p>
          <a:p>
            <a:pPr algn="ctr">
              <a:defRPr/>
            </a:pPr>
            <a:endParaRPr lang="en-US" sz="2000" dirty="0">
              <a:solidFill>
                <a:schemeClr val="tx2"/>
              </a:solidFill>
              <a:latin typeface="+mn-lt"/>
              <a:ea typeface="ＭＳ Ｐゴシック" pitchFamily="-1" charset="-128"/>
              <a:cs typeface="ＭＳ Ｐゴシック" pitchFamily="-1" charset="-128"/>
            </a:endParaRPr>
          </a:p>
          <a:p>
            <a:pPr algn="ctr">
              <a:defRPr/>
            </a:pPr>
            <a:endParaRPr lang="en-US" sz="2000" dirty="0">
              <a:solidFill>
                <a:schemeClr val="tx2"/>
              </a:solidFill>
              <a:latin typeface="+mn-lt"/>
              <a:ea typeface="ＭＳ Ｐゴシック" pitchFamily="-1" charset="-128"/>
              <a:cs typeface="ＭＳ Ｐゴシック" pitchFamily="-1" charset="-128"/>
            </a:endParaRPr>
          </a:p>
          <a:p>
            <a:pPr algn="ctr">
              <a:defRPr/>
            </a:pPr>
            <a:r>
              <a:rPr lang="en-US" sz="2000" dirty="0">
                <a:solidFill>
                  <a:schemeClr val="tx2"/>
                </a:solidFill>
                <a:latin typeface="+mn-lt"/>
                <a:ea typeface="ＭＳ Ｐゴシック" pitchFamily="-1" charset="-128"/>
                <a:cs typeface="ＭＳ Ｐゴシック" pitchFamily="-1" charset="-128"/>
              </a:rPr>
              <a:t>(This table is found on pages 20-21 in textbook)</a:t>
            </a:r>
          </a:p>
        </p:txBody>
      </p:sp>
    </p:spTree>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778098"/>
          </a:xfrm>
        </p:spPr>
        <p:txBody>
          <a:bodyPr rtlCol="0">
            <a:normAutofit/>
          </a:bodyPr>
          <a:lstStyle/>
          <a:p>
            <a:pPr eaLnBrk="1" fontAlgn="auto" hangingPunct="1">
              <a:spcAft>
                <a:spcPts val="0"/>
              </a:spcAft>
              <a:defRPr/>
            </a:pPr>
            <a:r>
              <a:rPr lang="en-US" dirty="0">
                <a:ea typeface="ＭＳ Ｐゴシック" pitchFamily="-107" charset="-128"/>
                <a:cs typeface="ＭＳ Ｐゴシック" pitchFamily="-107" charset="-128"/>
              </a:rPr>
              <a:t>Model for Network Security</a:t>
            </a:r>
            <a:endParaRPr lang="en-AU" dirty="0">
              <a:ea typeface="ＭＳ Ｐゴシック" pitchFamily="-107" charset="-128"/>
              <a:cs typeface="ＭＳ Ｐゴシック" pitchFamily="-107" charset="-128"/>
            </a:endParaRPr>
          </a:p>
        </p:txBody>
      </p:sp>
      <p:pic>
        <p:nvPicPr>
          <p:cNvPr id="70659" name="Picture 3" descr="f2.pdf"/>
          <p:cNvPicPr>
            <a:picLocks noChangeAspect="1"/>
          </p:cNvPicPr>
          <p:nvPr/>
        </p:nvPicPr>
        <p:blipFill>
          <a:blip r:embed="rId3"/>
          <a:srcRect t="12941" r="2727" b="11765"/>
          <a:stretch>
            <a:fillRect/>
          </a:stretch>
        </p:blipFill>
        <p:spPr bwMode="auto">
          <a:xfrm>
            <a:off x="12700" y="980728"/>
            <a:ext cx="9131300" cy="546258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274638"/>
            <a:ext cx="8229600" cy="778098"/>
          </a:xfrm>
        </p:spPr>
        <p:txBody>
          <a:bodyPr/>
          <a:lstStyle/>
          <a:p>
            <a:pPr eaLnBrk="1" hangingPunct="1"/>
            <a:r>
              <a:rPr lang="en-US" dirty="0" smtClean="0"/>
              <a:t>Network Access Security Model</a:t>
            </a:r>
          </a:p>
        </p:txBody>
      </p:sp>
      <p:pic>
        <p:nvPicPr>
          <p:cNvPr id="72707" name="Picture 3" descr="f3.pdf"/>
          <p:cNvPicPr>
            <a:picLocks noChangeAspect="1"/>
          </p:cNvPicPr>
          <p:nvPr/>
        </p:nvPicPr>
        <p:blipFill>
          <a:blip r:embed="rId3"/>
          <a:srcRect l="2353" t="28181" r="3529" b="33636"/>
          <a:stretch>
            <a:fillRect/>
          </a:stretch>
        </p:blipFill>
        <p:spPr bwMode="auto">
          <a:xfrm>
            <a:off x="0" y="1412776"/>
            <a:ext cx="9144000" cy="4800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8"/>
            <a:ext cx="8229600" cy="778098"/>
          </a:xfrm>
        </p:spPr>
        <p:txBody>
          <a:bodyPr/>
          <a:lstStyle/>
          <a:p>
            <a:pPr eaLnBrk="1" hangingPunct="1"/>
            <a:r>
              <a:rPr lang="en-US" dirty="0" smtClean="0"/>
              <a:t>Unwanted Access</a:t>
            </a:r>
          </a:p>
        </p:txBody>
      </p:sp>
      <p:sp>
        <p:nvSpPr>
          <p:cNvPr id="3" name="Content Placeholder 2"/>
          <p:cNvSpPr>
            <a:spLocks noGrp="1"/>
          </p:cNvSpPr>
          <p:nvPr>
            <p:ph idx="1"/>
          </p:nvPr>
        </p:nvSpPr>
        <p:spPr>
          <a:xfrm>
            <a:off x="765050" y="1340768"/>
            <a:ext cx="7570787" cy="4867275"/>
          </a:xfrm>
        </p:spPr>
        <p:txBody>
          <a:bodyPr>
            <a:normAutofit/>
          </a:bodyPr>
          <a:lstStyle/>
          <a:p>
            <a:pPr eaLnBrk="1" hangingPunct="1">
              <a:defRPr/>
            </a:pPr>
            <a:r>
              <a:rPr lang="en-US" sz="2600" dirty="0" smtClean="0"/>
              <a:t>Placement in a computer system of logic </a:t>
            </a:r>
            <a:br>
              <a:rPr lang="en-US" sz="2600" dirty="0" smtClean="0"/>
            </a:br>
            <a:r>
              <a:rPr lang="en-US" sz="2600" dirty="0" smtClean="0"/>
              <a:t>that exploits vulnerabilities in the system and that can affect application programs as well as utility programs such as editors and compilers</a:t>
            </a:r>
          </a:p>
          <a:p>
            <a:pPr eaLnBrk="1" hangingPunct="1">
              <a:defRPr/>
            </a:pPr>
            <a:r>
              <a:rPr lang="en-US" sz="2600" dirty="0" smtClean="0"/>
              <a:t>Programs can present two kinds of threats:</a:t>
            </a:r>
            <a:endParaRPr lang="en-US" dirty="0" smtClean="0"/>
          </a:p>
          <a:p>
            <a:pPr lvl="1" eaLnBrk="1" hangingPunct="1">
              <a:defRPr/>
            </a:pPr>
            <a:r>
              <a:rPr lang="en-US" dirty="0" smtClean="0"/>
              <a:t>Information access threats</a:t>
            </a:r>
          </a:p>
          <a:p>
            <a:pPr lvl="2" eaLnBrk="1" hangingPunct="1">
              <a:defRPr/>
            </a:pPr>
            <a:r>
              <a:rPr lang="en-US" dirty="0" smtClean="0"/>
              <a:t>Intercept or modify data on behalf of users who should not have access to that data</a:t>
            </a:r>
          </a:p>
          <a:p>
            <a:pPr lvl="1" eaLnBrk="1" hangingPunct="1">
              <a:defRPr/>
            </a:pPr>
            <a:r>
              <a:rPr lang="en-US" dirty="0" smtClean="0"/>
              <a:t>Service threats</a:t>
            </a:r>
          </a:p>
          <a:p>
            <a:pPr lvl="2" eaLnBrk="1" hangingPunct="1">
              <a:defRPr/>
            </a:pPr>
            <a:r>
              <a:rPr lang="en-US" dirty="0" smtClean="0"/>
              <a:t>Exploit service flaws in computers to               inhibit use by legitimate users</a:t>
            </a:r>
            <a:endParaRPr lang="en-US" dirty="0"/>
          </a:p>
        </p:txBody>
      </p:sp>
      <p:pic>
        <p:nvPicPr>
          <p:cNvPr id="4" name="Picture 3"/>
          <p:cNvPicPr>
            <a:picLocks noChangeAspect="1"/>
          </p:cNvPicPr>
          <p:nvPr/>
        </p:nvPicPr>
        <p:blipFill>
          <a:blip r:embed="rId3"/>
          <a:stretch>
            <a:fillRect/>
          </a:stretch>
        </p:blipFill>
        <p:spPr>
          <a:xfrm>
            <a:off x="7573052" y="0"/>
            <a:ext cx="1570948" cy="1905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274638"/>
            <a:ext cx="8229600" cy="778098"/>
          </a:xfrm>
        </p:spPr>
        <p:txBody>
          <a:bodyPr/>
          <a:lstStyle/>
          <a:p>
            <a:pPr eaLnBrk="1" hangingPunct="1"/>
            <a:r>
              <a:rPr lang="en-US" dirty="0" smtClean="0"/>
              <a:t>Summary</a:t>
            </a:r>
            <a:endParaRPr lang="en-AU" dirty="0" smtClean="0"/>
          </a:p>
        </p:txBody>
      </p:sp>
      <p:sp>
        <p:nvSpPr>
          <p:cNvPr id="76803" name="Rectangle 3"/>
          <p:cNvSpPr>
            <a:spLocks noGrp="1" noChangeArrowheads="1"/>
          </p:cNvSpPr>
          <p:nvPr>
            <p:ph sz="half" idx="1"/>
          </p:nvPr>
        </p:nvSpPr>
        <p:spPr>
          <a:xfrm>
            <a:off x="487288" y="1301425"/>
            <a:ext cx="3565525" cy="4778375"/>
          </a:xfrm>
        </p:spPr>
        <p:txBody>
          <a:bodyPr/>
          <a:lstStyle/>
          <a:p>
            <a:pPr eaLnBrk="1" hangingPunct="1"/>
            <a:r>
              <a:rPr lang="en-US" sz="2400" dirty="0" smtClean="0"/>
              <a:t>Computer security concepts</a:t>
            </a:r>
          </a:p>
          <a:p>
            <a:pPr lvl="1" eaLnBrk="1" hangingPunct="1"/>
            <a:r>
              <a:rPr lang="en-US" sz="2000" dirty="0" smtClean="0"/>
              <a:t>Definition</a:t>
            </a:r>
          </a:p>
          <a:p>
            <a:pPr lvl="1" eaLnBrk="1" hangingPunct="1"/>
            <a:r>
              <a:rPr lang="en-US" sz="2000" dirty="0" smtClean="0"/>
              <a:t>Examples</a:t>
            </a:r>
          </a:p>
          <a:p>
            <a:pPr lvl="1" eaLnBrk="1" hangingPunct="1"/>
            <a:r>
              <a:rPr lang="en-US" sz="2000" dirty="0" smtClean="0"/>
              <a:t>Challenges </a:t>
            </a:r>
          </a:p>
          <a:p>
            <a:pPr eaLnBrk="1" hangingPunct="1"/>
            <a:r>
              <a:rPr lang="en-US" sz="2400" dirty="0" smtClean="0"/>
              <a:t>The OSI security architecture</a:t>
            </a:r>
          </a:p>
          <a:p>
            <a:pPr eaLnBrk="1" hangingPunct="1"/>
            <a:r>
              <a:rPr lang="en-US" sz="2400" dirty="0" smtClean="0"/>
              <a:t>Security attacks</a:t>
            </a:r>
          </a:p>
          <a:p>
            <a:pPr lvl="1" eaLnBrk="1" hangingPunct="1"/>
            <a:r>
              <a:rPr lang="en-US" sz="2000" dirty="0" smtClean="0"/>
              <a:t>Passive attacks</a:t>
            </a:r>
          </a:p>
          <a:p>
            <a:pPr lvl="1" eaLnBrk="1" hangingPunct="1"/>
            <a:r>
              <a:rPr lang="en-US" sz="2000" dirty="0" smtClean="0"/>
              <a:t>Active attacks</a:t>
            </a:r>
            <a:endParaRPr lang="en-AU" sz="2000" dirty="0" smtClean="0"/>
          </a:p>
        </p:txBody>
      </p:sp>
      <p:sp>
        <p:nvSpPr>
          <p:cNvPr id="76804" name="Content Placeholder 11"/>
          <p:cNvSpPr>
            <a:spLocks noGrp="1"/>
          </p:cNvSpPr>
          <p:nvPr>
            <p:ph sz="half" idx="2"/>
          </p:nvPr>
        </p:nvSpPr>
        <p:spPr>
          <a:xfrm>
            <a:off x="5364088" y="1301425"/>
            <a:ext cx="3565525" cy="4702175"/>
          </a:xfrm>
        </p:spPr>
        <p:txBody>
          <a:bodyPr/>
          <a:lstStyle/>
          <a:p>
            <a:pPr eaLnBrk="1" hangingPunct="1"/>
            <a:r>
              <a:rPr lang="en-US" sz="2400" dirty="0" smtClean="0"/>
              <a:t>Security services</a:t>
            </a:r>
          </a:p>
          <a:p>
            <a:pPr lvl="1" eaLnBrk="1" hangingPunct="1"/>
            <a:r>
              <a:rPr lang="en-US" sz="2000" dirty="0" smtClean="0"/>
              <a:t>Authentication</a:t>
            </a:r>
          </a:p>
          <a:p>
            <a:pPr lvl="1" eaLnBrk="1" hangingPunct="1"/>
            <a:r>
              <a:rPr lang="en-US" sz="2000" dirty="0" smtClean="0"/>
              <a:t>Access control</a:t>
            </a:r>
          </a:p>
          <a:p>
            <a:pPr lvl="1" eaLnBrk="1" hangingPunct="1"/>
            <a:r>
              <a:rPr lang="en-US" sz="2000" dirty="0" smtClean="0"/>
              <a:t>Data confidentiality</a:t>
            </a:r>
          </a:p>
          <a:p>
            <a:pPr lvl="1" eaLnBrk="1" hangingPunct="1"/>
            <a:r>
              <a:rPr lang="en-US" sz="2000" dirty="0" smtClean="0"/>
              <a:t>Data integrity</a:t>
            </a:r>
          </a:p>
          <a:p>
            <a:pPr lvl="1" eaLnBrk="1" hangingPunct="1"/>
            <a:r>
              <a:rPr lang="en-US" sz="2000" dirty="0" smtClean="0"/>
              <a:t>Nonrepudiation</a:t>
            </a:r>
          </a:p>
          <a:p>
            <a:pPr lvl="1" eaLnBrk="1" hangingPunct="1"/>
            <a:r>
              <a:rPr lang="en-US" sz="2000" dirty="0" smtClean="0"/>
              <a:t>Availability service</a:t>
            </a:r>
          </a:p>
          <a:p>
            <a:pPr eaLnBrk="1" hangingPunct="1"/>
            <a:r>
              <a:rPr lang="en-US" sz="2400" dirty="0" smtClean="0"/>
              <a:t>Security mechanisms</a:t>
            </a:r>
          </a:p>
        </p:txBody>
      </p:sp>
      <p:pic>
        <p:nvPicPr>
          <p:cNvPr id="5" name="Picture Placeholder 4" descr="crypto.jpg"/>
          <p:cNvPicPr>
            <a:picLocks noChangeAspect="1"/>
          </p:cNvPicPr>
          <p:nvPr/>
        </p:nvPicPr>
        <p:blipFill>
          <a:blip r:embed="rId3">
            <a:alphaModFix/>
            <a:lum bright="28000"/>
          </a:blip>
          <a:srcRect l="-16674" t="-1111" r="-18211" b="44444"/>
          <a:stretch>
            <a:fillRect/>
          </a:stretch>
        </p:blipFill>
        <p:spPr bwMode="auto">
          <a:xfrm>
            <a:off x="3382888" y="2596825"/>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CA" dirty="0" smtClean="0"/>
              <a:t>Basic Course Information</a:t>
            </a:r>
            <a:endParaRPr lang="en-CA" dirty="0"/>
          </a:p>
        </p:txBody>
      </p:sp>
      <p:sp>
        <p:nvSpPr>
          <p:cNvPr id="3" name="Content Placeholder 2"/>
          <p:cNvSpPr>
            <a:spLocks noGrp="1"/>
          </p:cNvSpPr>
          <p:nvPr>
            <p:ph idx="1"/>
          </p:nvPr>
        </p:nvSpPr>
        <p:spPr>
          <a:xfrm>
            <a:off x="457200" y="1268760"/>
            <a:ext cx="8229600" cy="4857403"/>
          </a:xfrm>
        </p:spPr>
        <p:txBody>
          <a:bodyPr/>
          <a:lstStyle/>
          <a:p>
            <a:r>
              <a:rPr lang="en-CA" sz="2400" dirty="0" smtClean="0"/>
              <a:t>Dr. Kent’s Office hours:  MW  10-12noon</a:t>
            </a:r>
          </a:p>
          <a:p>
            <a:pPr lvl="1"/>
            <a:r>
              <a:rPr lang="en-CA" sz="2000" dirty="0"/>
              <a:t>E</a:t>
            </a:r>
            <a:r>
              <a:rPr lang="en-CA" sz="2000" dirty="0" smtClean="0"/>
              <a:t>mail: </a:t>
            </a:r>
            <a:r>
              <a:rPr lang="en-CA" sz="2000" dirty="0" smtClean="0">
                <a:hlinkClick r:id="rId2"/>
              </a:rPr>
              <a:t>rkent@uwindsor.ca</a:t>
            </a:r>
            <a:endParaRPr lang="en-CA" sz="2000" dirty="0" smtClean="0"/>
          </a:p>
          <a:p>
            <a:pPr lvl="1"/>
            <a:r>
              <a:rPr lang="en-CA" sz="2000" dirty="0" smtClean="0"/>
              <a:t>Make an appointment if necessary</a:t>
            </a:r>
          </a:p>
          <a:p>
            <a:r>
              <a:rPr lang="en-CA" sz="2400" dirty="0" smtClean="0"/>
              <a:t>Use the Computer Science facilities, web based resources and your own computing and networking resources</a:t>
            </a:r>
          </a:p>
          <a:p>
            <a:pPr lvl="1"/>
            <a:r>
              <a:rPr lang="en-CA" sz="2000" dirty="0" smtClean="0"/>
              <a:t>Exercise caution when downloading or connecting to some sites – install reputable security software and heed warnings about risks with remote sites.</a:t>
            </a:r>
          </a:p>
          <a:p>
            <a:pPr lvl="1"/>
            <a:endParaRPr lang="en-CA" sz="2400" dirty="0" smtClean="0"/>
          </a:p>
          <a:p>
            <a:r>
              <a:rPr lang="en-CA" sz="2400" dirty="0" smtClean="0"/>
              <a:t>The course website is:</a:t>
            </a:r>
          </a:p>
          <a:p>
            <a:pPr lvl="1"/>
            <a:r>
              <a:rPr lang="en-CA" sz="2000" dirty="0" smtClean="0">
                <a:hlinkClick r:id="rId3"/>
              </a:rPr>
              <a:t>http</a:t>
            </a:r>
            <a:r>
              <a:rPr lang="en-CA" sz="2000" dirty="0">
                <a:hlinkClick r:id="rId3"/>
              </a:rPr>
              <a:t>://rkent.myweb.cs.uwindsor.ca/cs467</a:t>
            </a:r>
            <a:r>
              <a:rPr lang="en-CA" sz="2000" dirty="0" smtClean="0">
                <a:hlinkClick r:id="rId3"/>
              </a:rPr>
              <a:t>/</a:t>
            </a:r>
            <a:r>
              <a:rPr lang="en-CA" sz="2000" dirty="0" smtClean="0"/>
              <a:t> </a:t>
            </a:r>
          </a:p>
          <a:p>
            <a:endParaRPr lang="en-CA" sz="2400" dirty="0"/>
          </a:p>
        </p:txBody>
      </p:sp>
    </p:spTree>
    <p:extLst>
      <p:ext uri="{BB962C8B-B14F-4D97-AF65-F5344CB8AC3E}">
        <p14:creationId xmlns:p14="http://schemas.microsoft.com/office/powerpoint/2010/main" val="3061060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Autofit/>
          </a:bodyPr>
          <a:lstStyle/>
          <a:p>
            <a:pPr eaLnBrk="1" hangingPunct="1">
              <a:defRPr/>
            </a:pPr>
            <a:r>
              <a:rPr lang="en-US" dirty="0"/>
              <a:t>Cryptography and Network Security</a:t>
            </a:r>
            <a:endParaRPr lang="en-AU" dirty="0"/>
          </a:p>
        </p:txBody>
      </p:sp>
      <p:sp>
        <p:nvSpPr>
          <p:cNvPr id="17411" name="Rectangle 3"/>
          <p:cNvSpPr>
            <a:spLocks noGrp="1" noChangeArrowheads="1"/>
          </p:cNvSpPr>
          <p:nvPr>
            <p:ph type="subTitle" idx="1"/>
          </p:nvPr>
        </p:nvSpPr>
        <p:spPr/>
        <p:txBody>
          <a:bodyPr/>
          <a:lstStyle/>
          <a:p>
            <a:pPr eaLnBrk="1" hangingPunct="1">
              <a:buFont typeface="Wingdings" pitchFamily="-1" charset="2"/>
              <a:buNone/>
            </a:pPr>
            <a:r>
              <a:rPr lang="en-US" dirty="0" smtClean="0"/>
              <a:t>Sixth Edition</a:t>
            </a:r>
          </a:p>
          <a:p>
            <a:pPr eaLnBrk="1" hangingPunct="1">
              <a:buFont typeface="Wingdings" pitchFamily="-1" charset="2"/>
              <a:buNone/>
            </a:pPr>
            <a:r>
              <a:rPr lang="en-US" dirty="0" smtClean="0"/>
              <a:t>by William Stallings</a:t>
            </a:r>
          </a:p>
          <a:p>
            <a:pPr eaLnBrk="1" hangingPunct="1">
              <a:buFont typeface="Wingdings" pitchFamily="-1" charset="2"/>
              <a:buNone/>
            </a:pPr>
            <a:endParaRPr lang="en-US" dirty="0" smtClean="0"/>
          </a:p>
        </p:txBody>
      </p:sp>
      <p:pic>
        <p:nvPicPr>
          <p:cNvPr id="7" name="Picture Placeholder 4" descr="crypto.jpg"/>
          <p:cNvPicPr>
            <a:picLocks noGrp="1" noChangeAspect="1"/>
          </p:cNvPicPr>
          <p:nvPr>
            <p:ph type="pic" sz="quarter" idx="12"/>
          </p:nvPr>
        </p:nvPicPr>
        <p:blipFill>
          <a:blip r:embed="rId3">
            <a:alphaModFix/>
            <a:lum bright="28000"/>
          </a:blip>
          <a:srcRect l="-16674" t="-1111" r="-18211" b="44444"/>
          <a:stretch>
            <a:fillRect/>
          </a:stretch>
        </p:blipFill>
        <p:spPr>
          <a:xfrm>
            <a:off x="3581400" y="1447800"/>
            <a:ext cx="2109547" cy="1209027"/>
          </a:xfrm>
          <a:effectLst>
            <a:innerShdw blurRad="762000">
              <a:schemeClr val="accent1">
                <a:alpha val="80000"/>
              </a:schemeClr>
            </a:innerShdw>
            <a:softEdge rad="76200"/>
          </a:effectLst>
        </p:spPr>
      </p:pic>
      <p:sp>
        <p:nvSpPr>
          <p:cNvPr id="2" name="TextBox 1"/>
          <p:cNvSpPr txBox="1"/>
          <p:nvPr/>
        </p:nvSpPr>
        <p:spPr>
          <a:xfrm>
            <a:off x="3383360" y="6550223"/>
            <a:ext cx="5760640" cy="307777"/>
          </a:xfrm>
          <a:prstGeom prst="rect">
            <a:avLst/>
          </a:prstGeom>
          <a:noFill/>
        </p:spPr>
        <p:txBody>
          <a:bodyPr wrap="square" rtlCol="0">
            <a:spAutoFit/>
          </a:bodyPr>
          <a:lstStyle/>
          <a:p>
            <a:pPr algn="ctr"/>
            <a:r>
              <a:rPr lang="en-CA" sz="1400" dirty="0" smtClean="0">
                <a:solidFill>
                  <a:srgbClr val="FFD13F"/>
                </a:solidFill>
              </a:rPr>
              <a:t>Adapted for 60-467, Robert D. Kent, University of Windsor</a:t>
            </a:r>
            <a:endParaRPr lang="en-CA" sz="1400" dirty="0">
              <a:solidFill>
                <a:srgbClr val="FFD13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smtClean="0"/>
              <a:t>Chapter 1</a:t>
            </a:r>
            <a:endParaRPr lang="en-US" dirty="0"/>
          </a:p>
        </p:txBody>
      </p:sp>
      <p:sp>
        <p:nvSpPr>
          <p:cNvPr id="19459" name="Subtitle 13"/>
          <p:cNvSpPr>
            <a:spLocks noGrp="1"/>
          </p:cNvSpPr>
          <p:nvPr>
            <p:ph type="subTitle" idx="1"/>
          </p:nvPr>
        </p:nvSpPr>
        <p:spPr/>
        <p:txBody>
          <a:bodyPr/>
          <a:lstStyle/>
          <a:p>
            <a:pPr eaLnBrk="1" hangingPunct="1"/>
            <a:r>
              <a:rPr lang="en-US" sz="3600" smtClean="0"/>
              <a:t>Overview</a:t>
            </a:r>
          </a:p>
        </p:txBody>
      </p:sp>
      <p:pic>
        <p:nvPicPr>
          <p:cNvPr id="4" name="Picture Placeholder 4" descr="crypto.jpg"/>
          <p:cNvPicPr>
            <a:picLocks noChangeAspect="1"/>
          </p:cNvPicPr>
          <p:nvPr/>
        </p:nvPicPr>
        <p:blipFill>
          <a:blip r:embed="rId3">
            <a:alphaModFix/>
            <a:lum bright="28000"/>
          </a:blip>
          <a:srcRect l="-16674" t="-1111" r="-18211" b="44444"/>
          <a:stretch>
            <a:fillRect/>
          </a:stretch>
        </p:blipFill>
        <p:spPr bwMode="auto">
          <a:xfrm>
            <a:off x="3581400" y="14478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bit of Philosophy</a:t>
            </a:r>
            <a:endParaRPr lang="en-CA" dirty="0"/>
          </a:p>
        </p:txBody>
      </p:sp>
      <p:sp>
        <p:nvSpPr>
          <p:cNvPr id="21506" name="Rectangle 3"/>
          <p:cNvSpPr>
            <a:spLocks noGrp="1" noChangeArrowheads="1"/>
          </p:cNvSpPr>
          <p:nvPr>
            <p:ph idx="1"/>
          </p:nvPr>
        </p:nvSpPr>
        <p:spPr/>
        <p:txBody>
          <a:bodyPr/>
          <a:lstStyle/>
          <a:p>
            <a:pPr eaLnBrk="1" hangingPunct="1">
              <a:buFont typeface="Candara" pitchFamily="-1" charset="0"/>
              <a:buNone/>
            </a:pPr>
            <a:r>
              <a:rPr lang="en-US" i="1" dirty="0" smtClean="0"/>
              <a:t>	“The combination of space, time, and strength that must be considered as the basic elements of this theory of defense makes this a fairly complicated matter. Consequently, it is not easy to find a fixed point of departure.”</a:t>
            </a:r>
            <a:r>
              <a:rPr lang="en-AU" b="1" dirty="0" smtClean="0"/>
              <a:t>	</a:t>
            </a:r>
          </a:p>
          <a:p>
            <a:pPr algn="r" eaLnBrk="1" hangingPunct="1">
              <a:lnSpc>
                <a:spcPct val="90000"/>
              </a:lnSpc>
              <a:buFont typeface="Wingdings" pitchFamily="-1" charset="2"/>
              <a:buNone/>
            </a:pPr>
            <a:r>
              <a:rPr lang="en-AU" b="1" dirty="0" smtClean="0"/>
              <a:t>				— </a:t>
            </a:r>
            <a:r>
              <a:rPr lang="en-US" b="1" i="1" dirty="0" smtClean="0"/>
              <a:t>On War, </a:t>
            </a:r>
          </a:p>
          <a:p>
            <a:pPr algn="r" eaLnBrk="1" hangingPunct="1">
              <a:lnSpc>
                <a:spcPct val="90000"/>
              </a:lnSpc>
              <a:buFont typeface="Wingdings" pitchFamily="-1" charset="2"/>
              <a:buNone/>
            </a:pPr>
            <a:r>
              <a:rPr lang="en-US" b="1" i="1" dirty="0" smtClean="0"/>
              <a:t>Carl Von Clausewitz</a:t>
            </a:r>
            <a:endParaRPr lang="en-AU" dirty="0" smtClean="0"/>
          </a:p>
          <a:p>
            <a:pPr eaLnBrk="1" hangingPunct="1">
              <a:lnSpc>
                <a:spcPct val="90000"/>
              </a:lnSpc>
              <a:buFont typeface="Wingdings" pitchFamily="-1" charset="2"/>
              <a:buChar char="Ø"/>
            </a:pPr>
            <a:endParaRPr lang="en-AU"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ea typeface="ＭＳ Ｐゴシック" pitchFamily="-107" charset="-128"/>
              </a:rPr>
              <a:t>Computer Security</a:t>
            </a:r>
            <a:endParaRPr lang="en-AU" altLang="en-US" smtClean="0">
              <a:ea typeface="ＭＳ Ｐゴシック" pitchFamily="-107" charset="-128"/>
            </a:endParaRPr>
          </a:p>
        </p:txBody>
      </p:sp>
      <p:sp>
        <p:nvSpPr>
          <p:cNvPr id="29699" name="Rectangle 3"/>
          <p:cNvSpPr>
            <a:spLocks noGrp="1" noChangeArrowheads="1"/>
          </p:cNvSpPr>
          <p:nvPr>
            <p:ph idx="1"/>
          </p:nvPr>
        </p:nvSpPr>
        <p:spPr>
          <a:xfrm>
            <a:off x="457200" y="1676400"/>
            <a:ext cx="8229600" cy="4953000"/>
          </a:xfrm>
        </p:spPr>
        <p:txBody>
          <a:bodyPr/>
          <a:lstStyle/>
          <a:p>
            <a:pPr eaLnBrk="1" hangingPunct="1"/>
            <a:r>
              <a:rPr lang="en-US" altLang="en-US" smtClean="0">
                <a:ea typeface="ＭＳ Ｐゴシック" pitchFamily="-107" charset="-128"/>
              </a:rPr>
              <a:t>the protection afforded to an automated information system in order to attain the applicable objectives of preserving the integrity, availability and confidentiality of information system resources (includes hardware, software, firmware, information/data, and telecommunications)</a:t>
            </a:r>
            <a:endParaRPr lang="en-AU" altLang="en-US" smtClean="0">
              <a:ea typeface="ＭＳ Ｐゴシック" pitchFamily="-107" charset="-128"/>
            </a:endParaRPr>
          </a:p>
        </p:txBody>
      </p:sp>
    </p:spTree>
    <p:extLst>
      <p:ext uri="{BB962C8B-B14F-4D97-AF65-F5344CB8AC3E}">
        <p14:creationId xmlns:p14="http://schemas.microsoft.com/office/powerpoint/2010/main" val="2523683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2"/>
          <p:cNvSpPr>
            <a:spLocks noGrp="1"/>
          </p:cNvSpPr>
          <p:nvPr>
            <p:ph type="title"/>
          </p:nvPr>
        </p:nvSpPr>
        <p:spPr/>
        <p:txBody>
          <a:bodyPr/>
          <a:lstStyle/>
          <a:p>
            <a:pPr eaLnBrk="1" hangingPunct="1">
              <a:lnSpc>
                <a:spcPct val="100000"/>
              </a:lnSpc>
            </a:pPr>
            <a:r>
              <a:rPr lang="en-US" sz="3200" smtClean="0"/>
              <a:t>Cryptographic algorithms and protocols can be grouped into four main areas: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1090455"/>
              </p:ext>
            </p:extLst>
          </p:nvPr>
        </p:nvGraphicFramePr>
        <p:xfrm>
          <a:off x="899592" y="1412776"/>
          <a:ext cx="7570787" cy="4791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emeUWindsor">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ThemeUWindsor</Template>
  <TotalTime>9541</TotalTime>
  <Words>6448</Words>
  <Application>Microsoft Office PowerPoint</Application>
  <PresentationFormat>On-screen Show (4:3)</PresentationFormat>
  <Paragraphs>697</Paragraphs>
  <Slides>35</Slides>
  <Notes>31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ThemeUWindsor</vt:lpstr>
      <vt:lpstr>60-467  Network Security</vt:lpstr>
      <vt:lpstr>Course Description</vt:lpstr>
      <vt:lpstr>Primary Requirements</vt:lpstr>
      <vt:lpstr>Basic Course Information</vt:lpstr>
      <vt:lpstr>Cryptography and Network Security</vt:lpstr>
      <vt:lpstr>Chapter 1</vt:lpstr>
      <vt:lpstr>A bit of Philosophy</vt:lpstr>
      <vt:lpstr>Computer Security</vt:lpstr>
      <vt:lpstr>Cryptographic algorithms and protocols can be grouped into four main areas:</vt:lpstr>
      <vt:lpstr>The field of network and  Internet security consists of: </vt:lpstr>
      <vt:lpstr>Computer Security</vt:lpstr>
      <vt:lpstr>Computer Security Objectives</vt:lpstr>
      <vt:lpstr>CIA Triad</vt:lpstr>
      <vt:lpstr>Possible additional concepts:</vt:lpstr>
      <vt:lpstr>Breach of Security - Levels of Impact</vt:lpstr>
      <vt:lpstr>Computer Security Challenges</vt:lpstr>
      <vt:lpstr>OSI* Security Architecture</vt:lpstr>
      <vt:lpstr>Table 1.1    Threats and Attacks (RFC 4949) </vt:lpstr>
      <vt:lpstr>Security Attacks</vt:lpstr>
      <vt:lpstr>Passive Attacks</vt:lpstr>
      <vt:lpstr>Active Attacks</vt:lpstr>
      <vt:lpstr>Security Services</vt:lpstr>
      <vt:lpstr>X.800 Service Categories</vt:lpstr>
      <vt:lpstr>Authentication</vt:lpstr>
      <vt:lpstr>Access Control</vt:lpstr>
      <vt:lpstr>Data Confidentiality</vt:lpstr>
      <vt:lpstr>Data Integrity</vt:lpstr>
      <vt:lpstr>Nonrepudiation </vt:lpstr>
      <vt:lpstr>PowerPoint Presentation</vt:lpstr>
      <vt:lpstr>Security Mechanisms (X.800)</vt:lpstr>
      <vt:lpstr>PowerPoint Presentation</vt:lpstr>
      <vt:lpstr>Model for Network Security</vt:lpstr>
      <vt:lpstr>Network Access Security Model</vt:lpstr>
      <vt:lpstr>Unwanted Access</vt:lpstr>
      <vt:lpstr>Summary</vt:lpstr>
    </vt:vector>
  </TitlesOfParts>
  <Manager/>
  <Company>School of Eng &amp; IT, UNSW@ADFA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1</dc:subject>
  <dc:creator>Dr Lawrie Brown</dc:creator>
  <cp:keywords/>
  <dc:description/>
  <cp:lastModifiedBy>Robert Douglas Kent</cp:lastModifiedBy>
  <cp:revision>78</cp:revision>
  <cp:lastPrinted>2005-09-02T04:15:44Z</cp:lastPrinted>
  <dcterms:created xsi:type="dcterms:W3CDTF">2013-02-03T22:09:25Z</dcterms:created>
  <dcterms:modified xsi:type="dcterms:W3CDTF">2014-09-10T04:11:40Z</dcterms:modified>
  <cp:category/>
</cp:coreProperties>
</file>