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749" r:id="rId2"/>
  </p:sldMasterIdLst>
  <p:notesMasterIdLst>
    <p:notesMasterId r:id="rId90"/>
  </p:notesMasterIdLst>
  <p:handoutMasterIdLst>
    <p:handoutMasterId r:id="rId91"/>
  </p:handoutMasterIdLst>
  <p:sldIdLst>
    <p:sldId id="324" r:id="rId3"/>
    <p:sldId id="325" r:id="rId4"/>
    <p:sldId id="326" r:id="rId5"/>
    <p:sldId id="281" r:id="rId6"/>
    <p:sldId id="305" r:id="rId7"/>
    <p:sldId id="328" r:id="rId8"/>
    <p:sldId id="306" r:id="rId9"/>
    <p:sldId id="329" r:id="rId10"/>
    <p:sldId id="286" r:id="rId11"/>
    <p:sldId id="330" r:id="rId12"/>
    <p:sldId id="331" r:id="rId13"/>
    <p:sldId id="332" r:id="rId14"/>
    <p:sldId id="333" r:id="rId15"/>
    <p:sldId id="334" r:id="rId16"/>
    <p:sldId id="335" r:id="rId17"/>
    <p:sldId id="336" r:id="rId18"/>
    <p:sldId id="337" r:id="rId19"/>
    <p:sldId id="343" r:id="rId20"/>
    <p:sldId id="345" r:id="rId21"/>
    <p:sldId id="344" r:id="rId22"/>
    <p:sldId id="314" r:id="rId23"/>
    <p:sldId id="339" r:id="rId24"/>
    <p:sldId id="319" r:id="rId25"/>
    <p:sldId id="320" r:id="rId26"/>
    <p:sldId id="321" r:id="rId27"/>
    <p:sldId id="342" r:id="rId28"/>
    <p:sldId id="322" r:id="rId29"/>
    <p:sldId id="323" r:id="rId30"/>
    <p:sldId id="289" r:id="rId31"/>
    <p:sldId id="290" r:id="rId32"/>
    <p:sldId id="346" r:id="rId33"/>
    <p:sldId id="347" r:id="rId34"/>
    <p:sldId id="348" r:id="rId35"/>
    <p:sldId id="294" r:id="rId36"/>
    <p:sldId id="295" r:id="rId37"/>
    <p:sldId id="349" r:id="rId38"/>
    <p:sldId id="296" r:id="rId39"/>
    <p:sldId id="297" r:id="rId40"/>
    <p:sldId id="350" r:id="rId41"/>
    <p:sldId id="298" r:id="rId42"/>
    <p:sldId id="351" r:id="rId43"/>
    <p:sldId id="354" r:id="rId44"/>
    <p:sldId id="355" r:id="rId45"/>
    <p:sldId id="300" r:id="rId46"/>
    <p:sldId id="356" r:id="rId47"/>
    <p:sldId id="301" r:id="rId48"/>
    <p:sldId id="303" r:id="rId49"/>
    <p:sldId id="357" r:id="rId50"/>
    <p:sldId id="359" r:id="rId51"/>
    <p:sldId id="327" r:id="rId52"/>
    <p:sldId id="360" r:id="rId53"/>
    <p:sldId id="361" r:id="rId54"/>
    <p:sldId id="362" r:id="rId55"/>
    <p:sldId id="363" r:id="rId56"/>
    <p:sldId id="364" r:id="rId57"/>
    <p:sldId id="365" r:id="rId58"/>
    <p:sldId id="366" r:id="rId59"/>
    <p:sldId id="367" r:id="rId60"/>
    <p:sldId id="368" r:id="rId61"/>
    <p:sldId id="369" r:id="rId62"/>
    <p:sldId id="370" r:id="rId63"/>
    <p:sldId id="371" r:id="rId64"/>
    <p:sldId id="372" r:id="rId65"/>
    <p:sldId id="373" r:id="rId66"/>
    <p:sldId id="374" r:id="rId67"/>
    <p:sldId id="375" r:id="rId68"/>
    <p:sldId id="376" r:id="rId69"/>
    <p:sldId id="377" r:id="rId70"/>
    <p:sldId id="378" r:id="rId71"/>
    <p:sldId id="379" r:id="rId72"/>
    <p:sldId id="380" r:id="rId73"/>
    <p:sldId id="381" r:id="rId74"/>
    <p:sldId id="382" r:id="rId75"/>
    <p:sldId id="383" r:id="rId76"/>
    <p:sldId id="384" r:id="rId77"/>
    <p:sldId id="385" r:id="rId78"/>
    <p:sldId id="386" r:id="rId79"/>
    <p:sldId id="387" r:id="rId80"/>
    <p:sldId id="388" r:id="rId81"/>
    <p:sldId id="389" r:id="rId82"/>
    <p:sldId id="390" r:id="rId83"/>
    <p:sldId id="391" r:id="rId84"/>
    <p:sldId id="392" r:id="rId85"/>
    <p:sldId id="393" r:id="rId86"/>
    <p:sldId id="396" r:id="rId87"/>
    <p:sldId id="395" r:id="rId88"/>
    <p:sldId id="394" r:id="rId89"/>
  </p:sldIdLst>
  <p:sldSz cx="9144000" cy="6858000" type="screen4x3"/>
  <p:notesSz cx="6934200" cy="9220200"/>
  <p:defaultTextStyle>
    <a:defPPr>
      <a:defRPr lang="en-AU"/>
    </a:defPPr>
    <a:lvl1pPr algn="l" rtl="0" fontAlgn="base">
      <a:spcBef>
        <a:spcPct val="0"/>
      </a:spcBef>
      <a:spcAft>
        <a:spcPct val="0"/>
      </a:spcAft>
      <a:defRPr kern="1200">
        <a:solidFill>
          <a:schemeClr val="tx1"/>
        </a:solidFill>
        <a:latin typeface="Arial" pitchFamily="-84" charset="0"/>
        <a:ea typeface="+mn-ea"/>
        <a:cs typeface="+mn-cs"/>
      </a:defRPr>
    </a:lvl1pPr>
    <a:lvl2pPr marL="457200" algn="l" rtl="0" fontAlgn="base">
      <a:spcBef>
        <a:spcPct val="0"/>
      </a:spcBef>
      <a:spcAft>
        <a:spcPct val="0"/>
      </a:spcAft>
      <a:defRPr kern="1200">
        <a:solidFill>
          <a:schemeClr val="tx1"/>
        </a:solidFill>
        <a:latin typeface="Arial" pitchFamily="-84" charset="0"/>
        <a:ea typeface="+mn-ea"/>
        <a:cs typeface="+mn-cs"/>
      </a:defRPr>
    </a:lvl2pPr>
    <a:lvl3pPr marL="914400" algn="l" rtl="0" fontAlgn="base">
      <a:spcBef>
        <a:spcPct val="0"/>
      </a:spcBef>
      <a:spcAft>
        <a:spcPct val="0"/>
      </a:spcAft>
      <a:defRPr kern="1200">
        <a:solidFill>
          <a:schemeClr val="tx1"/>
        </a:solidFill>
        <a:latin typeface="Arial" pitchFamily="-84" charset="0"/>
        <a:ea typeface="+mn-ea"/>
        <a:cs typeface="+mn-cs"/>
      </a:defRPr>
    </a:lvl3pPr>
    <a:lvl4pPr marL="1371600" algn="l" rtl="0" fontAlgn="base">
      <a:spcBef>
        <a:spcPct val="0"/>
      </a:spcBef>
      <a:spcAft>
        <a:spcPct val="0"/>
      </a:spcAft>
      <a:defRPr kern="1200">
        <a:solidFill>
          <a:schemeClr val="tx1"/>
        </a:solidFill>
        <a:latin typeface="Arial" pitchFamily="-84" charset="0"/>
        <a:ea typeface="+mn-ea"/>
        <a:cs typeface="+mn-cs"/>
      </a:defRPr>
    </a:lvl4pPr>
    <a:lvl5pPr marL="1828800" algn="l" rtl="0" fontAlgn="base">
      <a:spcBef>
        <a:spcPct val="0"/>
      </a:spcBef>
      <a:spcAft>
        <a:spcPct val="0"/>
      </a:spcAft>
      <a:defRPr kern="1200">
        <a:solidFill>
          <a:schemeClr val="tx1"/>
        </a:solidFill>
        <a:latin typeface="Arial" pitchFamily="-84" charset="0"/>
        <a:ea typeface="+mn-ea"/>
        <a:cs typeface="+mn-cs"/>
      </a:defRPr>
    </a:lvl5pPr>
    <a:lvl6pPr marL="2286000" algn="l" defTabSz="457200" rtl="0" eaLnBrk="1" latinLnBrk="0" hangingPunct="1">
      <a:defRPr kern="1200">
        <a:solidFill>
          <a:schemeClr val="tx1"/>
        </a:solidFill>
        <a:latin typeface="Arial" pitchFamily="-84" charset="0"/>
        <a:ea typeface="+mn-ea"/>
        <a:cs typeface="+mn-cs"/>
      </a:defRPr>
    </a:lvl6pPr>
    <a:lvl7pPr marL="2743200" algn="l" defTabSz="457200" rtl="0" eaLnBrk="1" latinLnBrk="0" hangingPunct="1">
      <a:defRPr kern="1200">
        <a:solidFill>
          <a:schemeClr val="tx1"/>
        </a:solidFill>
        <a:latin typeface="Arial" pitchFamily="-84" charset="0"/>
        <a:ea typeface="+mn-ea"/>
        <a:cs typeface="+mn-cs"/>
      </a:defRPr>
    </a:lvl7pPr>
    <a:lvl8pPr marL="3200400" algn="l" defTabSz="457200" rtl="0" eaLnBrk="1" latinLnBrk="0" hangingPunct="1">
      <a:defRPr kern="1200">
        <a:solidFill>
          <a:schemeClr val="tx1"/>
        </a:solidFill>
        <a:latin typeface="Arial" pitchFamily="-84" charset="0"/>
        <a:ea typeface="+mn-ea"/>
        <a:cs typeface="+mn-cs"/>
      </a:defRPr>
    </a:lvl8pPr>
    <a:lvl9pPr marL="3657600" algn="l" defTabSz="457200" rtl="0" eaLnBrk="1" latinLnBrk="0" hangingPunct="1">
      <a:defRPr kern="1200">
        <a:solidFill>
          <a:schemeClr val="tx1"/>
        </a:solidFill>
        <a:latin typeface="Arial" pitchFamily="-8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196" autoAdjust="0"/>
  </p:normalViewPr>
  <p:slideViewPr>
    <p:cSldViewPr>
      <p:cViewPr>
        <p:scale>
          <a:sx n="100" d="100"/>
          <a:sy n="100" d="100"/>
        </p:scale>
        <p:origin x="-28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27" d="100"/>
          <a:sy n="127" d="100"/>
        </p:scale>
        <p:origin x="-1496" y="-120"/>
      </p:cViewPr>
      <p:guideLst>
        <p:guide orient="horz" pos="2904"/>
        <p:guide pos="218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B137B5-3EFC-9441-8BB8-B173C1E68AAA}"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62736F95-5696-D745-A65D-C9041739C766}">
      <dgm:prSet phldrT="[Text]"/>
      <dgm:spPr>
        <a:gradFill rotWithShape="0">
          <a:gsLst>
            <a:gs pos="0">
              <a:srgbClr val="000000"/>
            </a:gs>
            <a:gs pos="39999">
              <a:srgbClr val="0A128C"/>
            </a:gs>
            <a:gs pos="70000">
              <a:srgbClr val="181CC7"/>
            </a:gs>
            <a:gs pos="88000">
              <a:srgbClr val="7005D4"/>
            </a:gs>
            <a:gs pos="100000">
              <a:srgbClr val="8C3D91"/>
            </a:gs>
          </a:gsLst>
          <a:lin ang="16200000" scaled="0"/>
        </a:gradFill>
      </dgm:spPr>
      <dgm:t>
        <a:bodyPr/>
        <a:lstStyle/>
        <a:p>
          <a:r>
            <a:rPr lang="en-US" dirty="0" smtClean="0">
              <a:effectLst>
                <a:outerShdw blurRad="38100" dist="38100" dir="2700000" algn="tl">
                  <a:srgbClr val="000000">
                    <a:alpha val="43137"/>
                  </a:srgbClr>
                </a:outerShdw>
              </a:effectLst>
              <a:ea typeface="+mn-ea"/>
              <a:cs typeface="+mn-cs"/>
            </a:rPr>
            <a:t>•  Ordinary polynomial arithmetic, using the basic   	rules of algebra</a:t>
          </a:r>
          <a:endParaRPr lang="en-US" dirty="0">
            <a:effectLst>
              <a:outerShdw blurRad="38100" dist="38100" dir="2700000" algn="tl">
                <a:srgbClr val="000000">
                  <a:alpha val="43137"/>
                </a:srgbClr>
              </a:outerShdw>
            </a:effectLst>
          </a:endParaRPr>
        </a:p>
      </dgm:t>
    </dgm:pt>
    <dgm:pt modelId="{27845420-008E-A242-A244-B4B466E54A69}" type="parTrans" cxnId="{4BD1414A-834E-5849-834D-A161D0254225}">
      <dgm:prSet/>
      <dgm:spPr/>
      <dgm:t>
        <a:bodyPr/>
        <a:lstStyle/>
        <a:p>
          <a:endParaRPr lang="en-US"/>
        </a:p>
      </dgm:t>
    </dgm:pt>
    <dgm:pt modelId="{52858632-05E7-AE43-A05F-8522E8CC0285}" type="sibTrans" cxnId="{4BD1414A-834E-5849-834D-A161D0254225}">
      <dgm:prSet/>
      <dgm:spPr/>
      <dgm:t>
        <a:bodyPr/>
        <a:lstStyle/>
        <a:p>
          <a:endParaRPr lang="en-US"/>
        </a:p>
      </dgm:t>
    </dgm:pt>
    <dgm:pt modelId="{53DA55F5-3A8D-984B-A9DD-904E914B9E97}">
      <dgm:prSet/>
      <dgm:spPr>
        <a:gradFill rotWithShape="0">
          <a:gsLst>
            <a:gs pos="0">
              <a:srgbClr val="000000"/>
            </a:gs>
            <a:gs pos="39999">
              <a:srgbClr val="0A128C"/>
            </a:gs>
            <a:gs pos="70000">
              <a:srgbClr val="181CC7"/>
            </a:gs>
            <a:gs pos="88000">
              <a:srgbClr val="7005D4"/>
            </a:gs>
            <a:gs pos="100000">
              <a:srgbClr val="8C3D91"/>
            </a:gs>
          </a:gsLst>
          <a:lin ang="16200000" scaled="0"/>
        </a:gradFill>
      </dgm:spPr>
      <dgm:t>
        <a:bodyPr/>
        <a:lstStyle/>
        <a:p>
          <a:r>
            <a:rPr lang="en-US" dirty="0" smtClean="0">
              <a:ea typeface="+mn-ea"/>
              <a:cs typeface="+mn-cs"/>
            </a:rPr>
            <a:t>•</a:t>
          </a:r>
          <a:r>
            <a:rPr lang="en-US" dirty="0" smtClean="0">
              <a:effectLst>
                <a:outerShdw blurRad="38100" dist="38100" dir="2700000" algn="tl">
                  <a:srgbClr val="000000">
                    <a:alpha val="43137"/>
                  </a:srgbClr>
                </a:outerShdw>
              </a:effectLst>
              <a:ea typeface="+mn-ea"/>
              <a:cs typeface="+mn-cs"/>
            </a:rPr>
            <a:t>  Polynomial arithmetic in which the arithmetic on the 	coefficients is performed modulo </a:t>
          </a:r>
          <a:r>
            <a:rPr lang="en-US" i="1" dirty="0" err="1" smtClean="0">
              <a:effectLst>
                <a:outerShdw blurRad="38100" dist="38100" dir="2700000" algn="tl">
                  <a:srgbClr val="000000">
                    <a:alpha val="43137"/>
                  </a:srgbClr>
                </a:outerShdw>
              </a:effectLst>
              <a:ea typeface="+mn-ea"/>
              <a:cs typeface="+mn-cs"/>
            </a:rPr>
            <a:t>p</a:t>
          </a:r>
          <a:r>
            <a:rPr lang="en-US" dirty="0" smtClean="0">
              <a:effectLst>
                <a:outerShdw blurRad="38100" dist="38100" dir="2700000" algn="tl">
                  <a:srgbClr val="000000">
                    <a:alpha val="43137"/>
                  </a:srgbClr>
                </a:outerShdw>
              </a:effectLst>
              <a:ea typeface="+mn-ea"/>
              <a:cs typeface="+mn-cs"/>
            </a:rPr>
            <a:t>; that is, the 	coefficients are in </a:t>
          </a:r>
          <a:r>
            <a:rPr lang="en-US" dirty="0" err="1" smtClean="0">
              <a:effectLst>
                <a:outerShdw blurRad="38100" dist="38100" dir="2700000" algn="tl">
                  <a:srgbClr val="000000">
                    <a:alpha val="43137"/>
                  </a:srgbClr>
                </a:outerShdw>
              </a:effectLst>
              <a:ea typeface="+mn-ea"/>
              <a:cs typeface="+mn-cs"/>
            </a:rPr>
            <a:t>GF(</a:t>
          </a:r>
          <a:r>
            <a:rPr lang="en-US" i="1" dirty="0" err="1" smtClean="0">
              <a:effectLst>
                <a:outerShdw blurRad="38100" dist="38100" dir="2700000" algn="tl">
                  <a:srgbClr val="000000">
                    <a:alpha val="43137"/>
                  </a:srgbClr>
                </a:outerShdw>
              </a:effectLst>
              <a:ea typeface="+mn-ea"/>
              <a:cs typeface="+mn-cs"/>
            </a:rPr>
            <a:t>p</a:t>
          </a:r>
          <a:r>
            <a:rPr lang="en-US" dirty="0" smtClean="0">
              <a:effectLst>
                <a:outerShdw blurRad="38100" dist="38100" dir="2700000" algn="tl">
                  <a:srgbClr val="000000">
                    <a:alpha val="43137"/>
                  </a:srgbClr>
                </a:outerShdw>
              </a:effectLst>
              <a:ea typeface="+mn-ea"/>
              <a:cs typeface="+mn-cs"/>
            </a:rPr>
            <a:t> )</a:t>
          </a:r>
        </a:p>
      </dgm:t>
    </dgm:pt>
    <dgm:pt modelId="{D51613E1-E386-0047-8BE9-F281C9C08661}" type="parTrans" cxnId="{F831FC0F-284B-DC40-BA97-48DAEC557260}">
      <dgm:prSet/>
      <dgm:spPr/>
      <dgm:t>
        <a:bodyPr/>
        <a:lstStyle/>
        <a:p>
          <a:endParaRPr lang="en-US"/>
        </a:p>
      </dgm:t>
    </dgm:pt>
    <dgm:pt modelId="{C86B65A8-07D1-304C-9F9B-361FEB95791F}" type="sibTrans" cxnId="{F831FC0F-284B-DC40-BA97-48DAEC557260}">
      <dgm:prSet/>
      <dgm:spPr/>
      <dgm:t>
        <a:bodyPr/>
        <a:lstStyle/>
        <a:p>
          <a:endParaRPr lang="en-US"/>
        </a:p>
      </dgm:t>
    </dgm:pt>
    <dgm:pt modelId="{0FC1A31C-A6BA-3042-97C6-5D788778D5D9}">
      <dgm:prSet/>
      <dgm:spPr>
        <a:gradFill rotWithShape="0">
          <a:gsLst>
            <a:gs pos="0">
              <a:srgbClr val="000000"/>
            </a:gs>
            <a:gs pos="39999">
              <a:srgbClr val="0A128C"/>
            </a:gs>
            <a:gs pos="70000">
              <a:srgbClr val="181CC7"/>
            </a:gs>
            <a:gs pos="88000">
              <a:srgbClr val="7005D4"/>
            </a:gs>
            <a:gs pos="100000">
              <a:srgbClr val="8C3D91"/>
            </a:gs>
          </a:gsLst>
          <a:lin ang="16200000" scaled="0"/>
        </a:gradFill>
      </dgm:spPr>
      <dgm:t>
        <a:bodyPr/>
        <a:lstStyle/>
        <a:p>
          <a:r>
            <a:rPr lang="en-US" dirty="0" smtClean="0">
              <a:effectLst>
                <a:outerShdw blurRad="38100" dist="38100" dir="2700000" algn="tl">
                  <a:srgbClr val="000000">
                    <a:alpha val="43137"/>
                  </a:srgbClr>
                </a:outerShdw>
              </a:effectLst>
              <a:ea typeface="+mn-ea"/>
              <a:cs typeface="+mn-cs"/>
            </a:rPr>
            <a:t>•  Polynomial arithmetic in which the coefficients are in </a:t>
          </a:r>
          <a:r>
            <a:rPr lang="en-US" dirty="0" err="1" smtClean="0">
              <a:effectLst>
                <a:outerShdw blurRad="38100" dist="38100" dir="2700000" algn="tl">
                  <a:srgbClr val="000000">
                    <a:alpha val="43137"/>
                  </a:srgbClr>
                </a:outerShdw>
              </a:effectLst>
              <a:ea typeface="+mn-ea"/>
              <a:cs typeface="+mn-cs"/>
            </a:rPr>
            <a:t>GF(</a:t>
          </a:r>
          <a:r>
            <a:rPr lang="en-US" i="1" dirty="0" err="1" smtClean="0">
              <a:effectLst>
                <a:outerShdw blurRad="38100" dist="38100" dir="2700000" algn="tl">
                  <a:srgbClr val="000000">
                    <a:alpha val="43137"/>
                  </a:srgbClr>
                </a:outerShdw>
              </a:effectLst>
              <a:ea typeface="+mn-ea"/>
              <a:cs typeface="+mn-cs"/>
            </a:rPr>
            <a:t>p</a:t>
          </a:r>
          <a:r>
            <a:rPr lang="en-US" dirty="0" smtClean="0">
              <a:effectLst>
                <a:outerShdw blurRad="38100" dist="38100" dir="2700000" algn="tl">
                  <a:srgbClr val="000000">
                    <a:alpha val="43137"/>
                  </a:srgbClr>
                </a:outerShdw>
              </a:effectLst>
              <a:ea typeface="+mn-ea"/>
              <a:cs typeface="+mn-cs"/>
            </a:rPr>
            <a:t> ), and the polynomials are defined modulo a polynomial </a:t>
          </a:r>
          <a:r>
            <a:rPr lang="en-US" i="1" dirty="0" err="1" smtClean="0">
              <a:effectLst>
                <a:outerShdw blurRad="38100" dist="38100" dir="2700000" algn="tl">
                  <a:srgbClr val="000000">
                    <a:alpha val="43137"/>
                  </a:srgbClr>
                </a:outerShdw>
              </a:effectLst>
              <a:ea typeface="+mn-ea"/>
              <a:cs typeface="+mn-cs"/>
            </a:rPr>
            <a:t>m</a:t>
          </a:r>
          <a:r>
            <a:rPr lang="en-US" i="1" dirty="0" smtClean="0">
              <a:effectLst>
                <a:outerShdw blurRad="38100" dist="38100" dir="2700000" algn="tl">
                  <a:srgbClr val="000000">
                    <a:alpha val="43137"/>
                  </a:srgbClr>
                </a:outerShdw>
              </a:effectLst>
              <a:ea typeface="+mn-ea"/>
              <a:cs typeface="+mn-cs"/>
            </a:rPr>
            <a:t> (</a:t>
          </a:r>
          <a:r>
            <a:rPr lang="en-US" i="1" dirty="0" err="1" smtClean="0">
              <a:effectLst>
                <a:outerShdw blurRad="38100" dist="38100" dir="2700000" algn="tl">
                  <a:srgbClr val="000000">
                    <a:alpha val="43137"/>
                  </a:srgbClr>
                </a:outerShdw>
              </a:effectLst>
              <a:ea typeface="+mn-ea"/>
              <a:cs typeface="+mn-cs"/>
            </a:rPr>
            <a:t>x</a:t>
          </a:r>
          <a:r>
            <a:rPr lang="en-US" i="1" dirty="0" smtClean="0">
              <a:effectLst>
                <a:outerShdw blurRad="38100" dist="38100" dir="2700000" algn="tl">
                  <a:srgbClr val="000000">
                    <a:alpha val="43137"/>
                  </a:srgbClr>
                </a:outerShdw>
              </a:effectLst>
              <a:ea typeface="+mn-ea"/>
              <a:cs typeface="+mn-cs"/>
            </a:rPr>
            <a:t> ) </a:t>
          </a:r>
          <a:r>
            <a:rPr lang="en-US" dirty="0" smtClean="0">
              <a:effectLst>
                <a:outerShdw blurRad="38100" dist="38100" dir="2700000" algn="tl">
                  <a:srgbClr val="000000">
                    <a:alpha val="43137"/>
                  </a:srgbClr>
                </a:outerShdw>
              </a:effectLst>
              <a:ea typeface="+mn-ea"/>
              <a:cs typeface="+mn-cs"/>
            </a:rPr>
            <a:t>whose highest power is some integer </a:t>
          </a:r>
          <a:r>
            <a:rPr lang="en-US" i="1" dirty="0" err="1" smtClean="0">
              <a:effectLst>
                <a:outerShdw blurRad="38100" dist="38100" dir="2700000" algn="tl">
                  <a:srgbClr val="000000">
                    <a:alpha val="43137"/>
                  </a:srgbClr>
                </a:outerShdw>
              </a:effectLst>
              <a:ea typeface="+mn-ea"/>
              <a:cs typeface="+mn-cs"/>
            </a:rPr>
            <a:t>n</a:t>
          </a:r>
          <a:r>
            <a:rPr lang="en-US" dirty="0" smtClean="0">
              <a:effectLst>
                <a:outerShdw blurRad="38100" dist="38100" dir="2700000" algn="tl">
                  <a:srgbClr val="000000">
                    <a:alpha val="43137"/>
                  </a:srgbClr>
                </a:outerShdw>
              </a:effectLst>
              <a:ea typeface="+mn-ea"/>
              <a:cs typeface="+mn-cs"/>
            </a:rPr>
            <a:t> </a:t>
          </a:r>
          <a:endParaRPr lang="en-AU" dirty="0">
            <a:effectLst>
              <a:outerShdw blurRad="38100" dist="38100" dir="2700000" algn="tl">
                <a:srgbClr val="000000">
                  <a:alpha val="43137"/>
                </a:srgbClr>
              </a:outerShdw>
            </a:effectLst>
            <a:ea typeface="+mn-ea"/>
            <a:cs typeface="+mn-cs"/>
          </a:endParaRPr>
        </a:p>
      </dgm:t>
    </dgm:pt>
    <dgm:pt modelId="{AABE1B89-81C8-6E43-87A4-1531746F911E}" type="parTrans" cxnId="{5A987F76-50CB-3940-8146-967DC18E9027}">
      <dgm:prSet/>
      <dgm:spPr/>
      <dgm:t>
        <a:bodyPr/>
        <a:lstStyle/>
        <a:p>
          <a:endParaRPr lang="en-US"/>
        </a:p>
      </dgm:t>
    </dgm:pt>
    <dgm:pt modelId="{469E2DD4-E851-A04C-B7C7-3BD0E22018CD}" type="sibTrans" cxnId="{5A987F76-50CB-3940-8146-967DC18E9027}">
      <dgm:prSet/>
      <dgm:spPr/>
      <dgm:t>
        <a:bodyPr/>
        <a:lstStyle/>
        <a:p>
          <a:endParaRPr lang="en-US"/>
        </a:p>
      </dgm:t>
    </dgm:pt>
    <dgm:pt modelId="{53B78249-FFA2-684E-9BAC-450DC7CB7615}" type="pres">
      <dgm:prSet presAssocID="{88B137B5-3EFC-9441-8BB8-B173C1E68AAA}" presName="linear" presStyleCnt="0">
        <dgm:presLayoutVars>
          <dgm:animLvl val="lvl"/>
          <dgm:resizeHandles val="exact"/>
        </dgm:presLayoutVars>
      </dgm:prSet>
      <dgm:spPr/>
      <dgm:t>
        <a:bodyPr/>
        <a:lstStyle/>
        <a:p>
          <a:endParaRPr lang="en-US"/>
        </a:p>
      </dgm:t>
    </dgm:pt>
    <dgm:pt modelId="{765927A2-4965-FF4A-B9BC-680C7E35F48F}" type="pres">
      <dgm:prSet presAssocID="{62736F95-5696-D745-A65D-C9041739C766}" presName="parentText" presStyleLbl="node1" presStyleIdx="0" presStyleCnt="3">
        <dgm:presLayoutVars>
          <dgm:chMax val="0"/>
          <dgm:bulletEnabled val="1"/>
        </dgm:presLayoutVars>
      </dgm:prSet>
      <dgm:spPr/>
      <dgm:t>
        <a:bodyPr/>
        <a:lstStyle/>
        <a:p>
          <a:endParaRPr lang="en-US"/>
        </a:p>
      </dgm:t>
    </dgm:pt>
    <dgm:pt modelId="{D94B0FD4-15B2-DF4B-8F8F-5A9390D5A904}" type="pres">
      <dgm:prSet presAssocID="{52858632-05E7-AE43-A05F-8522E8CC0285}" presName="spacer" presStyleCnt="0"/>
      <dgm:spPr/>
    </dgm:pt>
    <dgm:pt modelId="{0CD1B4F1-1C5E-9A4B-B398-5481155A2C83}" type="pres">
      <dgm:prSet presAssocID="{53DA55F5-3A8D-984B-A9DD-904E914B9E97}" presName="parentText" presStyleLbl="node1" presStyleIdx="1" presStyleCnt="3">
        <dgm:presLayoutVars>
          <dgm:chMax val="0"/>
          <dgm:bulletEnabled val="1"/>
        </dgm:presLayoutVars>
      </dgm:prSet>
      <dgm:spPr/>
      <dgm:t>
        <a:bodyPr/>
        <a:lstStyle/>
        <a:p>
          <a:endParaRPr lang="en-US"/>
        </a:p>
      </dgm:t>
    </dgm:pt>
    <dgm:pt modelId="{E0D2EEF3-6A26-794F-952E-DE369664F5D8}" type="pres">
      <dgm:prSet presAssocID="{C86B65A8-07D1-304C-9F9B-361FEB95791F}" presName="spacer" presStyleCnt="0"/>
      <dgm:spPr/>
    </dgm:pt>
    <dgm:pt modelId="{41F183BE-7340-2448-93DB-6FB07317A55B}" type="pres">
      <dgm:prSet presAssocID="{0FC1A31C-A6BA-3042-97C6-5D788778D5D9}" presName="parentText" presStyleLbl="node1" presStyleIdx="2" presStyleCnt="3">
        <dgm:presLayoutVars>
          <dgm:chMax val="0"/>
          <dgm:bulletEnabled val="1"/>
        </dgm:presLayoutVars>
      </dgm:prSet>
      <dgm:spPr/>
      <dgm:t>
        <a:bodyPr/>
        <a:lstStyle/>
        <a:p>
          <a:endParaRPr lang="en-US"/>
        </a:p>
      </dgm:t>
    </dgm:pt>
  </dgm:ptLst>
  <dgm:cxnLst>
    <dgm:cxn modelId="{82CD2061-F798-2B42-AD2A-250AAD76333D}" type="presOf" srcId="{53DA55F5-3A8D-984B-A9DD-904E914B9E97}" destId="{0CD1B4F1-1C5E-9A4B-B398-5481155A2C83}" srcOrd="0" destOrd="0" presId="urn:microsoft.com/office/officeart/2005/8/layout/vList2"/>
    <dgm:cxn modelId="{4BD1414A-834E-5849-834D-A161D0254225}" srcId="{88B137B5-3EFC-9441-8BB8-B173C1E68AAA}" destId="{62736F95-5696-D745-A65D-C9041739C766}" srcOrd="0" destOrd="0" parTransId="{27845420-008E-A242-A244-B4B466E54A69}" sibTransId="{52858632-05E7-AE43-A05F-8522E8CC0285}"/>
    <dgm:cxn modelId="{384452CF-7B2B-7045-9783-C06974792E98}" type="presOf" srcId="{0FC1A31C-A6BA-3042-97C6-5D788778D5D9}" destId="{41F183BE-7340-2448-93DB-6FB07317A55B}" srcOrd="0" destOrd="0" presId="urn:microsoft.com/office/officeart/2005/8/layout/vList2"/>
    <dgm:cxn modelId="{5A987F76-50CB-3940-8146-967DC18E9027}" srcId="{88B137B5-3EFC-9441-8BB8-B173C1E68AAA}" destId="{0FC1A31C-A6BA-3042-97C6-5D788778D5D9}" srcOrd="2" destOrd="0" parTransId="{AABE1B89-81C8-6E43-87A4-1531746F911E}" sibTransId="{469E2DD4-E851-A04C-B7C7-3BD0E22018CD}"/>
    <dgm:cxn modelId="{ACD46E8F-B60E-964B-B4BB-50A5F0C787BF}" type="presOf" srcId="{88B137B5-3EFC-9441-8BB8-B173C1E68AAA}" destId="{53B78249-FFA2-684E-9BAC-450DC7CB7615}" srcOrd="0" destOrd="0" presId="urn:microsoft.com/office/officeart/2005/8/layout/vList2"/>
    <dgm:cxn modelId="{F831FC0F-284B-DC40-BA97-48DAEC557260}" srcId="{88B137B5-3EFC-9441-8BB8-B173C1E68AAA}" destId="{53DA55F5-3A8D-984B-A9DD-904E914B9E97}" srcOrd="1" destOrd="0" parTransId="{D51613E1-E386-0047-8BE9-F281C9C08661}" sibTransId="{C86B65A8-07D1-304C-9F9B-361FEB95791F}"/>
    <dgm:cxn modelId="{9A66F94D-2035-0149-B10A-B17CBDA9FB06}" type="presOf" srcId="{62736F95-5696-D745-A65D-C9041739C766}" destId="{765927A2-4965-FF4A-B9BC-680C7E35F48F}" srcOrd="0" destOrd="0" presId="urn:microsoft.com/office/officeart/2005/8/layout/vList2"/>
    <dgm:cxn modelId="{E7DC979A-C34B-6E48-BC48-714B7027D574}" type="presParOf" srcId="{53B78249-FFA2-684E-9BAC-450DC7CB7615}" destId="{765927A2-4965-FF4A-B9BC-680C7E35F48F}" srcOrd="0" destOrd="0" presId="urn:microsoft.com/office/officeart/2005/8/layout/vList2"/>
    <dgm:cxn modelId="{A49FA503-5626-BA4A-AEA5-D8A1A7F9A15D}" type="presParOf" srcId="{53B78249-FFA2-684E-9BAC-450DC7CB7615}" destId="{D94B0FD4-15B2-DF4B-8F8F-5A9390D5A904}" srcOrd="1" destOrd="0" presId="urn:microsoft.com/office/officeart/2005/8/layout/vList2"/>
    <dgm:cxn modelId="{A154BF4E-C4F5-224B-BEE3-A6F3153D4E03}" type="presParOf" srcId="{53B78249-FFA2-684E-9BAC-450DC7CB7615}" destId="{0CD1B4F1-1C5E-9A4B-B398-5481155A2C83}" srcOrd="2" destOrd="0" presId="urn:microsoft.com/office/officeart/2005/8/layout/vList2"/>
    <dgm:cxn modelId="{528D2AF1-CD6F-8D4A-A81D-FF551E75B0CC}" type="presParOf" srcId="{53B78249-FFA2-684E-9BAC-450DC7CB7615}" destId="{E0D2EEF3-6A26-794F-952E-DE369664F5D8}" srcOrd="3" destOrd="0" presId="urn:microsoft.com/office/officeart/2005/8/layout/vList2"/>
    <dgm:cxn modelId="{60FF7DAE-B8F4-0040-A607-FE31F0440385}" type="presParOf" srcId="{53B78249-FFA2-684E-9BAC-450DC7CB7615}" destId="{41F183BE-7340-2448-93DB-6FB07317A55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0B51CE-FF13-1E43-8B59-248799FA827F}" type="doc">
      <dgm:prSet loTypeId="urn:microsoft.com/office/officeart/2005/8/layout/matrix2" loCatId="matrix" qsTypeId="urn:microsoft.com/office/officeart/2005/8/quickstyle/simple4" qsCatId="simple" csTypeId="urn:microsoft.com/office/officeart/2005/8/colors/accent1_2" csCatId="accent1" phldr="1"/>
      <dgm:spPr/>
      <dgm:t>
        <a:bodyPr/>
        <a:lstStyle/>
        <a:p>
          <a:endParaRPr lang="en-US"/>
        </a:p>
      </dgm:t>
    </dgm:pt>
    <dgm:pt modelId="{B0446F9D-AE36-D741-959E-DCE7E24B4084}">
      <dgm:prSet custT="1"/>
      <dgm:spPr>
        <a:gradFill rotWithShape="0">
          <a:gsLst>
            <a:gs pos="0">
              <a:srgbClr val="000000"/>
            </a:gs>
            <a:gs pos="39999">
              <a:srgbClr val="0A128C"/>
            </a:gs>
            <a:gs pos="70000">
              <a:srgbClr val="181CC7"/>
            </a:gs>
            <a:gs pos="88000">
              <a:srgbClr val="7005D4"/>
            </a:gs>
            <a:gs pos="100000">
              <a:srgbClr val="8C3D91"/>
            </a:gs>
          </a:gsLst>
          <a:lin ang="16200000" scaled="0"/>
        </a:gradFill>
      </dgm:spPr>
      <dgm:t>
        <a:bodyPr/>
        <a:lstStyle/>
        <a:p>
          <a:pPr rtl="0"/>
          <a:r>
            <a:rPr lang="en-US" sz="1600" dirty="0" smtClean="0">
              <a:effectLst>
                <a:outerShdw blurRad="38100" dist="38100" dir="2700000" algn="tl">
                  <a:srgbClr val="000000">
                    <a:alpha val="43137"/>
                  </a:srgbClr>
                </a:outerShdw>
              </a:effectLst>
            </a:rPr>
            <a:t>If one of the operations used in the algorithm is division, then we need to work in arithmetic defined over a field</a:t>
          </a:r>
          <a:endParaRPr lang="en-US" sz="1600" dirty="0">
            <a:effectLst>
              <a:outerShdw blurRad="38100" dist="38100" dir="2700000" algn="tl">
                <a:srgbClr val="000000">
                  <a:alpha val="43137"/>
                </a:srgbClr>
              </a:outerShdw>
            </a:effectLst>
          </a:endParaRPr>
        </a:p>
      </dgm:t>
    </dgm:pt>
    <dgm:pt modelId="{6409C14B-FCCA-3844-8FCD-FFF2984E8942}" type="parTrans" cxnId="{CA6F0AEE-E93F-5F44-A381-1AB3E3ADF972}">
      <dgm:prSet/>
      <dgm:spPr/>
      <dgm:t>
        <a:bodyPr/>
        <a:lstStyle/>
        <a:p>
          <a:endParaRPr lang="en-US"/>
        </a:p>
      </dgm:t>
    </dgm:pt>
    <dgm:pt modelId="{19EEABA8-8915-D64E-820B-5AF164014DE2}" type="sibTrans" cxnId="{CA6F0AEE-E93F-5F44-A381-1AB3E3ADF972}">
      <dgm:prSet/>
      <dgm:spPr/>
      <dgm:t>
        <a:bodyPr/>
        <a:lstStyle/>
        <a:p>
          <a:endParaRPr lang="en-US"/>
        </a:p>
      </dgm:t>
    </dgm:pt>
    <dgm:pt modelId="{008652F4-8904-D44C-95B4-6213BF68598B}">
      <dgm:prSet custT="1"/>
      <dgm:spPr>
        <a:gradFill rotWithShape="0">
          <a:gsLst>
            <a:gs pos="0">
              <a:srgbClr val="000000"/>
            </a:gs>
            <a:gs pos="39999">
              <a:srgbClr val="0A128C"/>
            </a:gs>
            <a:gs pos="70000">
              <a:srgbClr val="181CC7"/>
            </a:gs>
            <a:gs pos="88000">
              <a:srgbClr val="7005D4"/>
            </a:gs>
            <a:gs pos="100000">
              <a:srgbClr val="8C3D91"/>
            </a:gs>
          </a:gsLst>
          <a:lin ang="16200000" scaled="0"/>
        </a:gradFill>
      </dgm:spPr>
      <dgm:t>
        <a:bodyPr/>
        <a:lstStyle/>
        <a:p>
          <a:pPr rtl="0"/>
          <a:r>
            <a:rPr lang="en-US" sz="1200" dirty="0" smtClean="0"/>
            <a:t>Division requires that each nonzero element have a multiplicative inverse</a:t>
          </a:r>
          <a:endParaRPr lang="en-US" sz="1200" dirty="0"/>
        </a:p>
      </dgm:t>
    </dgm:pt>
    <dgm:pt modelId="{46DEC4E1-D3CD-424A-AF73-1266AAEDC9D9}" type="parTrans" cxnId="{92381B8F-918F-AD4A-BAD9-87617E04E33E}">
      <dgm:prSet/>
      <dgm:spPr/>
      <dgm:t>
        <a:bodyPr/>
        <a:lstStyle/>
        <a:p>
          <a:endParaRPr lang="en-US"/>
        </a:p>
      </dgm:t>
    </dgm:pt>
    <dgm:pt modelId="{0CC09495-F4B8-BD4A-8C5A-2A90A4E0A380}" type="sibTrans" cxnId="{92381B8F-918F-AD4A-BAD9-87617E04E33E}">
      <dgm:prSet/>
      <dgm:spPr/>
      <dgm:t>
        <a:bodyPr/>
        <a:lstStyle/>
        <a:p>
          <a:endParaRPr lang="en-US"/>
        </a:p>
      </dgm:t>
    </dgm:pt>
    <dgm:pt modelId="{8F4EE671-18F0-8B4F-9162-28C1BE73628E}">
      <dgm:prSet custT="1"/>
      <dgm:spPr>
        <a:gradFill rotWithShape="0">
          <a:gsLst>
            <a:gs pos="0">
              <a:srgbClr val="000000"/>
            </a:gs>
            <a:gs pos="39999">
              <a:srgbClr val="0A128C"/>
            </a:gs>
            <a:gs pos="70000">
              <a:srgbClr val="181CC7"/>
            </a:gs>
            <a:gs pos="88000">
              <a:srgbClr val="7005D4"/>
            </a:gs>
            <a:gs pos="100000">
              <a:srgbClr val="8C3D91"/>
            </a:gs>
          </a:gsLst>
          <a:lin ang="16200000" scaled="0"/>
        </a:gradFill>
      </dgm:spPr>
      <dgm:t>
        <a:bodyPr/>
        <a:lstStyle/>
        <a:p>
          <a:pPr rtl="0"/>
          <a:r>
            <a:rPr lang="en-US" sz="1600" dirty="0" smtClean="0">
              <a:effectLst>
                <a:outerShdw blurRad="38100" dist="38100" dir="2700000" algn="tl">
                  <a:srgbClr val="000000">
                    <a:alpha val="43137"/>
                  </a:srgbClr>
                </a:outerShdw>
              </a:effectLst>
            </a:rPr>
            <a:t>For convenience and for implementation efficiency we would like to work with integers that fit exactly into a given number of bits with no wasted bit patterns</a:t>
          </a:r>
        </a:p>
      </dgm:t>
    </dgm:pt>
    <dgm:pt modelId="{07F6A31E-1335-5143-9192-0C35E6E5CC6A}" type="parTrans" cxnId="{7CF16B8B-2F75-C745-ADAD-734FB37C114E}">
      <dgm:prSet/>
      <dgm:spPr/>
      <dgm:t>
        <a:bodyPr/>
        <a:lstStyle/>
        <a:p>
          <a:endParaRPr lang="en-US"/>
        </a:p>
      </dgm:t>
    </dgm:pt>
    <dgm:pt modelId="{4AA78A9B-887D-AE42-8006-946BC89375A5}" type="sibTrans" cxnId="{7CF16B8B-2F75-C745-ADAD-734FB37C114E}">
      <dgm:prSet/>
      <dgm:spPr/>
      <dgm:t>
        <a:bodyPr/>
        <a:lstStyle/>
        <a:p>
          <a:endParaRPr lang="en-US"/>
        </a:p>
      </dgm:t>
    </dgm:pt>
    <dgm:pt modelId="{A8E7671D-92DF-7340-80EF-B7B7EA615667}">
      <dgm:prSet custT="1"/>
      <dgm:spPr>
        <a:gradFill rotWithShape="0">
          <a:gsLst>
            <a:gs pos="0">
              <a:srgbClr val="000000"/>
            </a:gs>
            <a:gs pos="39999">
              <a:srgbClr val="0A128C"/>
            </a:gs>
            <a:gs pos="70000">
              <a:srgbClr val="181CC7"/>
            </a:gs>
            <a:gs pos="88000">
              <a:srgbClr val="7005D4"/>
            </a:gs>
            <a:gs pos="100000">
              <a:srgbClr val="8C3D91"/>
            </a:gs>
          </a:gsLst>
          <a:lin ang="16200000" scaled="0"/>
        </a:gradFill>
      </dgm:spPr>
      <dgm:t>
        <a:bodyPr/>
        <a:lstStyle/>
        <a:p>
          <a:pPr rtl="0"/>
          <a:r>
            <a:rPr lang="en-US" sz="1200" dirty="0" smtClean="0"/>
            <a:t>Integers in the range 0 through      2</a:t>
          </a:r>
          <a:r>
            <a:rPr lang="en-US" sz="1200" baseline="30000" dirty="0" smtClean="0"/>
            <a:t>n</a:t>
          </a:r>
          <a:r>
            <a:rPr lang="en-US" sz="1200" dirty="0" smtClean="0"/>
            <a:t> – 1, which fit into an </a:t>
          </a:r>
          <a:r>
            <a:rPr lang="en-US" sz="1200" i="1" dirty="0" smtClean="0"/>
            <a:t>n-</a:t>
          </a:r>
          <a:r>
            <a:rPr lang="en-US" sz="1200" dirty="0" smtClean="0"/>
            <a:t>bit word</a:t>
          </a:r>
          <a:endParaRPr lang="en-US" sz="1200" baseline="30000" dirty="0"/>
        </a:p>
      </dgm:t>
    </dgm:pt>
    <dgm:pt modelId="{89FB21F5-FBE2-B840-A887-3CCEE7BD93A9}" type="parTrans" cxnId="{59F888BB-07AF-D248-9D56-A0FFC447C2AD}">
      <dgm:prSet/>
      <dgm:spPr/>
      <dgm:t>
        <a:bodyPr/>
        <a:lstStyle/>
        <a:p>
          <a:endParaRPr lang="en-US"/>
        </a:p>
      </dgm:t>
    </dgm:pt>
    <dgm:pt modelId="{B9BB26CA-2CDD-0A4C-B6A1-8D880621F34A}" type="sibTrans" cxnId="{59F888BB-07AF-D248-9D56-A0FFC447C2AD}">
      <dgm:prSet/>
      <dgm:spPr/>
      <dgm:t>
        <a:bodyPr/>
        <a:lstStyle/>
        <a:p>
          <a:endParaRPr lang="en-US"/>
        </a:p>
      </dgm:t>
    </dgm:pt>
    <dgm:pt modelId="{7A843813-48CF-AB4E-97D7-DE3C697DBEE0}">
      <dgm:prSet custT="1"/>
      <dgm:spPr>
        <a:gradFill rotWithShape="0">
          <a:gsLst>
            <a:gs pos="0">
              <a:srgbClr val="000000"/>
            </a:gs>
            <a:gs pos="39999">
              <a:srgbClr val="0A128C"/>
            </a:gs>
            <a:gs pos="70000">
              <a:srgbClr val="181CC7"/>
            </a:gs>
            <a:gs pos="88000">
              <a:srgbClr val="7005D4"/>
            </a:gs>
            <a:gs pos="100000">
              <a:srgbClr val="8C3D91"/>
            </a:gs>
          </a:gsLst>
          <a:lin ang="16200000" scaled="0"/>
        </a:gradFill>
      </dgm:spPr>
      <dgm:t>
        <a:bodyPr/>
        <a:lstStyle/>
        <a:p>
          <a:pPr rtl="0"/>
          <a:r>
            <a:rPr lang="en-US" sz="1600" dirty="0" smtClean="0">
              <a:effectLst>
                <a:outerShdw blurRad="38100" dist="38100" dir="2700000" algn="tl">
                  <a:srgbClr val="000000">
                    <a:alpha val="43137"/>
                  </a:srgbClr>
                </a:outerShdw>
              </a:effectLst>
            </a:rPr>
            <a:t>The set of such integers, Z</a:t>
          </a:r>
          <a:r>
            <a:rPr lang="en-US" sz="1600" baseline="-25000" dirty="0" smtClean="0">
              <a:effectLst>
                <a:outerShdw blurRad="38100" dist="38100" dir="2700000" algn="tl">
                  <a:srgbClr val="000000">
                    <a:alpha val="43137"/>
                  </a:srgbClr>
                </a:outerShdw>
              </a:effectLst>
            </a:rPr>
            <a:t>2</a:t>
          </a:r>
          <a:r>
            <a:rPr lang="en-US" sz="1600" baseline="30000" dirty="0" smtClean="0">
              <a:effectLst>
                <a:outerShdw blurRad="38100" dist="38100" dir="2700000" algn="tl">
                  <a:srgbClr val="000000">
                    <a:alpha val="43137"/>
                  </a:srgbClr>
                </a:outerShdw>
              </a:effectLst>
            </a:rPr>
            <a:t>n</a:t>
          </a:r>
          <a:r>
            <a:rPr lang="en-US" sz="1600" dirty="0" smtClean="0">
              <a:effectLst>
                <a:outerShdw blurRad="38100" dist="38100" dir="2700000" algn="tl">
                  <a:srgbClr val="000000">
                    <a:alpha val="43137"/>
                  </a:srgbClr>
                </a:outerShdw>
              </a:effectLst>
            </a:rPr>
            <a:t>, using modular arithmetic, is not a field</a:t>
          </a:r>
        </a:p>
      </dgm:t>
    </dgm:pt>
    <dgm:pt modelId="{B4BC9CA2-389E-964A-90ED-E572F7CCDBAE}" type="parTrans" cxnId="{BA8C100D-8D0D-5B43-A28F-9EBE33CAD82C}">
      <dgm:prSet/>
      <dgm:spPr/>
      <dgm:t>
        <a:bodyPr/>
        <a:lstStyle/>
        <a:p>
          <a:endParaRPr lang="en-US"/>
        </a:p>
      </dgm:t>
    </dgm:pt>
    <dgm:pt modelId="{1D5CCE58-EF26-954D-A0B1-E8D7209FB7C5}" type="sibTrans" cxnId="{BA8C100D-8D0D-5B43-A28F-9EBE33CAD82C}">
      <dgm:prSet/>
      <dgm:spPr/>
      <dgm:t>
        <a:bodyPr/>
        <a:lstStyle/>
        <a:p>
          <a:endParaRPr lang="en-US"/>
        </a:p>
      </dgm:t>
    </dgm:pt>
    <dgm:pt modelId="{5B79A25E-D0D5-0344-A4DD-121E6E74A4FE}">
      <dgm:prSet custT="1"/>
      <dgm:spPr>
        <a:gradFill rotWithShape="0">
          <a:gsLst>
            <a:gs pos="0">
              <a:srgbClr val="000000"/>
            </a:gs>
            <a:gs pos="39999">
              <a:srgbClr val="0A128C"/>
            </a:gs>
            <a:gs pos="70000">
              <a:srgbClr val="181CC7"/>
            </a:gs>
            <a:gs pos="88000">
              <a:srgbClr val="7005D4"/>
            </a:gs>
            <a:gs pos="100000">
              <a:srgbClr val="8C3D91"/>
            </a:gs>
          </a:gsLst>
          <a:lin ang="16200000" scaled="0"/>
        </a:gradFill>
      </dgm:spPr>
      <dgm:t>
        <a:bodyPr/>
        <a:lstStyle/>
        <a:p>
          <a:pPr rtl="0"/>
          <a:r>
            <a:rPr lang="en-US" sz="1200" dirty="0" smtClean="0"/>
            <a:t>For example, the integer 2 has no multiplicative inverse in Z</a:t>
          </a:r>
          <a:r>
            <a:rPr lang="en-US" sz="1200" baseline="-25000" dirty="0" smtClean="0"/>
            <a:t>2</a:t>
          </a:r>
          <a:r>
            <a:rPr lang="en-US" sz="1200" baseline="30000" dirty="0" smtClean="0"/>
            <a:t>n</a:t>
          </a:r>
          <a:r>
            <a:rPr lang="en-US" sz="1200" dirty="0" smtClean="0"/>
            <a:t>, that is, there is no integer </a:t>
          </a:r>
          <a:r>
            <a:rPr lang="en-US" sz="1200" i="1" dirty="0" smtClean="0"/>
            <a:t>b, </a:t>
          </a:r>
          <a:r>
            <a:rPr lang="en-US" sz="1200" dirty="0" smtClean="0"/>
            <a:t>such that 2</a:t>
          </a:r>
          <a:r>
            <a:rPr lang="en-US" sz="1200" i="1" dirty="0" smtClean="0"/>
            <a:t>b </a:t>
          </a:r>
          <a:r>
            <a:rPr lang="en-US" sz="1200" dirty="0" smtClean="0"/>
            <a:t>mod 2</a:t>
          </a:r>
          <a:r>
            <a:rPr lang="en-US" sz="1200" i="1" baseline="30000" dirty="0" smtClean="0"/>
            <a:t>n</a:t>
          </a:r>
          <a:r>
            <a:rPr lang="en-US" sz="1200" i="1" dirty="0" smtClean="0"/>
            <a:t> = 1</a:t>
          </a:r>
          <a:endParaRPr lang="en-US" sz="1200" dirty="0"/>
        </a:p>
      </dgm:t>
    </dgm:pt>
    <dgm:pt modelId="{C8726066-DAE7-3047-AC88-72CEE508F571}" type="parTrans" cxnId="{877731CB-90AD-0444-800B-3AEA1262CFA8}">
      <dgm:prSet/>
      <dgm:spPr/>
      <dgm:t>
        <a:bodyPr/>
        <a:lstStyle/>
        <a:p>
          <a:endParaRPr lang="en-US"/>
        </a:p>
      </dgm:t>
    </dgm:pt>
    <dgm:pt modelId="{8F87207F-F577-8F47-9B15-14DB95C88D12}" type="sibTrans" cxnId="{877731CB-90AD-0444-800B-3AEA1262CFA8}">
      <dgm:prSet/>
      <dgm:spPr/>
      <dgm:t>
        <a:bodyPr/>
        <a:lstStyle/>
        <a:p>
          <a:endParaRPr lang="en-US"/>
        </a:p>
      </dgm:t>
    </dgm:pt>
    <dgm:pt modelId="{BC2DC8EC-66DC-4844-BFC3-7AA8E3216509}">
      <dgm:prSet custT="1"/>
      <dgm:spPr>
        <a:gradFill rotWithShape="0">
          <a:gsLst>
            <a:gs pos="0">
              <a:srgbClr val="000000"/>
            </a:gs>
            <a:gs pos="39999">
              <a:srgbClr val="0A128C"/>
            </a:gs>
            <a:gs pos="70000">
              <a:srgbClr val="181CC7"/>
            </a:gs>
            <a:gs pos="88000">
              <a:srgbClr val="7005D4"/>
            </a:gs>
            <a:gs pos="100000">
              <a:srgbClr val="8C3D91"/>
            </a:gs>
          </a:gsLst>
          <a:lin ang="16200000" scaled="0"/>
        </a:gradFill>
      </dgm:spPr>
      <dgm:t>
        <a:bodyPr/>
        <a:lstStyle/>
        <a:p>
          <a:pPr rtl="0"/>
          <a:r>
            <a:rPr lang="en-US" sz="1600" dirty="0" smtClean="0">
              <a:effectLst>
                <a:outerShdw blurRad="38100" dist="38100" dir="2700000" algn="tl">
                  <a:srgbClr val="000000">
                    <a:alpha val="43137"/>
                  </a:srgbClr>
                </a:outerShdw>
              </a:effectLst>
            </a:rPr>
            <a:t>A finite field containing 2</a:t>
          </a:r>
          <a:r>
            <a:rPr lang="en-US" sz="1600" baseline="30000" dirty="0" smtClean="0">
              <a:effectLst>
                <a:outerShdw blurRad="38100" dist="38100" dir="2700000" algn="tl">
                  <a:srgbClr val="000000">
                    <a:alpha val="43137"/>
                  </a:srgbClr>
                </a:outerShdw>
              </a:effectLst>
            </a:rPr>
            <a:t>n</a:t>
          </a:r>
          <a:r>
            <a:rPr lang="en-US" sz="1600" dirty="0" smtClean="0">
              <a:effectLst>
                <a:outerShdw blurRad="38100" dist="38100" dir="2700000" algn="tl">
                  <a:srgbClr val="000000">
                    <a:alpha val="43137"/>
                  </a:srgbClr>
                </a:outerShdw>
              </a:effectLst>
            </a:rPr>
            <a:t> elements is referred to as GF(2</a:t>
          </a:r>
          <a:r>
            <a:rPr lang="en-US" sz="1600" baseline="30000" dirty="0" smtClean="0">
              <a:effectLst>
                <a:outerShdw blurRad="38100" dist="38100" dir="2700000" algn="tl">
                  <a:srgbClr val="000000">
                    <a:alpha val="43137"/>
                  </a:srgbClr>
                </a:outerShdw>
              </a:effectLst>
            </a:rPr>
            <a:t>n</a:t>
          </a:r>
          <a:r>
            <a:rPr lang="en-US" sz="1600" dirty="0" smtClean="0">
              <a:effectLst>
                <a:outerShdw blurRad="38100" dist="38100" dir="2700000" algn="tl">
                  <a:srgbClr val="000000">
                    <a:alpha val="43137"/>
                  </a:srgbClr>
                </a:outerShdw>
              </a:effectLst>
            </a:rPr>
            <a:t>)</a:t>
          </a:r>
        </a:p>
      </dgm:t>
    </dgm:pt>
    <dgm:pt modelId="{909DF5E7-6EBD-C345-ABA1-FAF4C2E59451}" type="parTrans" cxnId="{187B466F-14B6-304C-BD0F-B446442F9F45}">
      <dgm:prSet/>
      <dgm:spPr/>
      <dgm:t>
        <a:bodyPr/>
        <a:lstStyle/>
        <a:p>
          <a:endParaRPr lang="en-US"/>
        </a:p>
      </dgm:t>
    </dgm:pt>
    <dgm:pt modelId="{BF9A04F6-BC14-7942-A7C1-150C26C7B8E6}" type="sibTrans" cxnId="{187B466F-14B6-304C-BD0F-B446442F9F45}">
      <dgm:prSet/>
      <dgm:spPr/>
      <dgm:t>
        <a:bodyPr/>
        <a:lstStyle/>
        <a:p>
          <a:endParaRPr lang="en-US"/>
        </a:p>
      </dgm:t>
    </dgm:pt>
    <dgm:pt modelId="{F4CFE065-23C6-B142-8D6D-CF9D2AF86389}">
      <dgm:prSet custT="1"/>
      <dgm:spPr>
        <a:gradFill rotWithShape="0">
          <a:gsLst>
            <a:gs pos="0">
              <a:srgbClr val="000000"/>
            </a:gs>
            <a:gs pos="39999">
              <a:srgbClr val="0A128C"/>
            </a:gs>
            <a:gs pos="70000">
              <a:srgbClr val="181CC7"/>
            </a:gs>
            <a:gs pos="88000">
              <a:srgbClr val="7005D4"/>
            </a:gs>
            <a:gs pos="100000">
              <a:srgbClr val="8C3D91"/>
            </a:gs>
          </a:gsLst>
          <a:lin ang="16200000" scaled="0"/>
        </a:gradFill>
      </dgm:spPr>
      <dgm:t>
        <a:bodyPr/>
        <a:lstStyle/>
        <a:p>
          <a:pPr rtl="0"/>
          <a:r>
            <a:rPr lang="en-US" sz="1200" dirty="0" smtClean="0"/>
            <a:t>Every polynomial in GF(2</a:t>
          </a:r>
          <a:r>
            <a:rPr lang="en-US" sz="1200" baseline="30000" dirty="0" smtClean="0"/>
            <a:t>n</a:t>
          </a:r>
          <a:r>
            <a:rPr lang="en-US" sz="1200" dirty="0" smtClean="0"/>
            <a:t>) can be represented by an n-bit number</a:t>
          </a:r>
        </a:p>
      </dgm:t>
    </dgm:pt>
    <dgm:pt modelId="{C78A94E4-8055-4241-82B3-6293CB4DDAEB}" type="parTrans" cxnId="{09C8C5A3-AC8E-264E-A04E-40FB6F2D061B}">
      <dgm:prSet/>
      <dgm:spPr/>
      <dgm:t>
        <a:bodyPr/>
        <a:lstStyle/>
        <a:p>
          <a:endParaRPr lang="en-US"/>
        </a:p>
      </dgm:t>
    </dgm:pt>
    <dgm:pt modelId="{BC34E49C-3CBF-CB42-988D-8FF9CF3EB9B8}" type="sibTrans" cxnId="{09C8C5A3-AC8E-264E-A04E-40FB6F2D061B}">
      <dgm:prSet/>
      <dgm:spPr/>
      <dgm:t>
        <a:bodyPr/>
        <a:lstStyle/>
        <a:p>
          <a:endParaRPr lang="en-US"/>
        </a:p>
      </dgm:t>
    </dgm:pt>
    <dgm:pt modelId="{C840EBB5-0573-C044-A5B1-6E039D9D80B2}" type="pres">
      <dgm:prSet presAssocID="{0E0B51CE-FF13-1E43-8B59-248799FA827F}" presName="matrix" presStyleCnt="0">
        <dgm:presLayoutVars>
          <dgm:chMax val="1"/>
          <dgm:dir/>
          <dgm:resizeHandles val="exact"/>
        </dgm:presLayoutVars>
      </dgm:prSet>
      <dgm:spPr/>
      <dgm:t>
        <a:bodyPr/>
        <a:lstStyle/>
        <a:p>
          <a:endParaRPr lang="en-CA"/>
        </a:p>
      </dgm:t>
    </dgm:pt>
    <dgm:pt modelId="{F9720443-5252-1642-B586-95AA8715A297}" type="pres">
      <dgm:prSet presAssocID="{0E0B51CE-FF13-1E43-8B59-248799FA827F}" presName="axisShape" presStyleLbl="bgShp" presStyleIdx="0" presStyleCnt="1"/>
      <dgm:spPr>
        <a:ln>
          <a:solidFill>
            <a:schemeClr val="accent1">
              <a:lumMod val="75000"/>
            </a:schemeClr>
          </a:solidFill>
        </a:ln>
      </dgm:spPr>
    </dgm:pt>
    <dgm:pt modelId="{F02C4F4C-FCB1-0443-B6B2-CA769993A894}" type="pres">
      <dgm:prSet presAssocID="{0E0B51CE-FF13-1E43-8B59-248799FA827F}" presName="rect1" presStyleLbl="node1" presStyleIdx="0" presStyleCnt="4" custScaleX="130672" custScaleY="110112" custLinFactNeighborX="-18657" custLinFactNeighborY="-11194">
        <dgm:presLayoutVars>
          <dgm:chMax val="0"/>
          <dgm:chPref val="0"/>
          <dgm:bulletEnabled val="1"/>
        </dgm:presLayoutVars>
      </dgm:prSet>
      <dgm:spPr/>
      <dgm:t>
        <a:bodyPr/>
        <a:lstStyle/>
        <a:p>
          <a:endParaRPr lang="en-CA"/>
        </a:p>
      </dgm:t>
    </dgm:pt>
    <dgm:pt modelId="{1E69615E-8EAD-AB48-9679-74DB2A770416}" type="pres">
      <dgm:prSet presAssocID="{0E0B51CE-FF13-1E43-8B59-248799FA827F}" presName="rect2" presStyleLbl="node1" presStyleIdx="1" presStyleCnt="4" custScaleX="136157" custScaleY="110112" custLinFactNeighborX="23302" custLinFactNeighborY="-11194">
        <dgm:presLayoutVars>
          <dgm:chMax val="0"/>
          <dgm:chPref val="0"/>
          <dgm:bulletEnabled val="1"/>
        </dgm:presLayoutVars>
      </dgm:prSet>
      <dgm:spPr/>
      <dgm:t>
        <a:bodyPr/>
        <a:lstStyle/>
        <a:p>
          <a:endParaRPr lang="en-CA"/>
        </a:p>
      </dgm:t>
    </dgm:pt>
    <dgm:pt modelId="{05C5B60B-B2A0-E145-A453-C1470DD027A7}" type="pres">
      <dgm:prSet presAssocID="{0E0B51CE-FF13-1E43-8B59-248799FA827F}" presName="rect3" presStyleLbl="node1" presStyleIdx="2" presStyleCnt="4" custScaleX="133339" custScaleY="106307" custLinFactNeighborX="-21264" custLinFactNeighborY="11195">
        <dgm:presLayoutVars>
          <dgm:chMax val="0"/>
          <dgm:chPref val="0"/>
          <dgm:bulletEnabled val="1"/>
        </dgm:presLayoutVars>
      </dgm:prSet>
      <dgm:spPr/>
      <dgm:t>
        <a:bodyPr/>
        <a:lstStyle/>
        <a:p>
          <a:endParaRPr lang="en-CA"/>
        </a:p>
      </dgm:t>
    </dgm:pt>
    <dgm:pt modelId="{308FFFF3-6EB2-D642-A9D4-50355939D367}" type="pres">
      <dgm:prSet presAssocID="{0E0B51CE-FF13-1E43-8B59-248799FA827F}" presName="rect4" presStyleLbl="node1" presStyleIdx="3" presStyleCnt="4" custScaleX="129219" custScaleY="110111" custLinFactNeighborX="23355" custLinFactNeighborY="9365">
        <dgm:presLayoutVars>
          <dgm:chMax val="0"/>
          <dgm:chPref val="0"/>
          <dgm:bulletEnabled val="1"/>
        </dgm:presLayoutVars>
      </dgm:prSet>
      <dgm:spPr/>
      <dgm:t>
        <a:bodyPr/>
        <a:lstStyle/>
        <a:p>
          <a:endParaRPr lang="en-CA"/>
        </a:p>
      </dgm:t>
    </dgm:pt>
  </dgm:ptLst>
  <dgm:cxnLst>
    <dgm:cxn modelId="{DCF30794-C01D-42ED-A39F-F8D9ECD4F0BB}" type="presOf" srcId="{5B79A25E-D0D5-0344-A4DD-121E6E74A4FE}" destId="{05C5B60B-B2A0-E145-A453-C1470DD027A7}" srcOrd="0" destOrd="1" presId="urn:microsoft.com/office/officeart/2005/8/layout/matrix2"/>
    <dgm:cxn modelId="{9E04006C-46BB-438A-A88E-FFA63A368CFC}" type="presOf" srcId="{7A843813-48CF-AB4E-97D7-DE3C697DBEE0}" destId="{05C5B60B-B2A0-E145-A453-C1470DD027A7}" srcOrd="0" destOrd="0" presId="urn:microsoft.com/office/officeart/2005/8/layout/matrix2"/>
    <dgm:cxn modelId="{59F888BB-07AF-D248-9D56-A0FFC447C2AD}" srcId="{8F4EE671-18F0-8B4F-9162-28C1BE73628E}" destId="{A8E7671D-92DF-7340-80EF-B7B7EA615667}" srcOrd="0" destOrd="0" parTransId="{89FB21F5-FBE2-B840-A887-3CCEE7BD93A9}" sibTransId="{B9BB26CA-2CDD-0A4C-B6A1-8D880621F34A}"/>
    <dgm:cxn modelId="{5558A7F6-A640-4001-808A-D20E9FF05767}" type="presOf" srcId="{B0446F9D-AE36-D741-959E-DCE7E24B4084}" destId="{F02C4F4C-FCB1-0443-B6B2-CA769993A894}" srcOrd="0" destOrd="0" presId="urn:microsoft.com/office/officeart/2005/8/layout/matrix2"/>
    <dgm:cxn modelId="{877731CB-90AD-0444-800B-3AEA1262CFA8}" srcId="{7A843813-48CF-AB4E-97D7-DE3C697DBEE0}" destId="{5B79A25E-D0D5-0344-A4DD-121E6E74A4FE}" srcOrd="0" destOrd="0" parTransId="{C8726066-DAE7-3047-AC88-72CEE508F571}" sibTransId="{8F87207F-F577-8F47-9B15-14DB95C88D12}"/>
    <dgm:cxn modelId="{92381B8F-918F-AD4A-BAD9-87617E04E33E}" srcId="{B0446F9D-AE36-D741-959E-DCE7E24B4084}" destId="{008652F4-8904-D44C-95B4-6213BF68598B}" srcOrd="0" destOrd="0" parTransId="{46DEC4E1-D3CD-424A-AF73-1266AAEDC9D9}" sibTransId="{0CC09495-F4B8-BD4A-8C5A-2A90A4E0A380}"/>
    <dgm:cxn modelId="{85A6D748-7F5C-43DD-88C2-41ADAE26AF61}" type="presOf" srcId="{A8E7671D-92DF-7340-80EF-B7B7EA615667}" destId="{1E69615E-8EAD-AB48-9679-74DB2A770416}" srcOrd="0" destOrd="1" presId="urn:microsoft.com/office/officeart/2005/8/layout/matrix2"/>
    <dgm:cxn modelId="{09C8C5A3-AC8E-264E-A04E-40FB6F2D061B}" srcId="{BC2DC8EC-66DC-4844-BFC3-7AA8E3216509}" destId="{F4CFE065-23C6-B142-8D6D-CF9D2AF86389}" srcOrd="0" destOrd="0" parTransId="{C78A94E4-8055-4241-82B3-6293CB4DDAEB}" sibTransId="{BC34E49C-3CBF-CB42-988D-8FF9CF3EB9B8}"/>
    <dgm:cxn modelId="{D315794B-5861-434A-AA1D-2D7B945DCD13}" type="presOf" srcId="{8F4EE671-18F0-8B4F-9162-28C1BE73628E}" destId="{1E69615E-8EAD-AB48-9679-74DB2A770416}" srcOrd="0" destOrd="0" presId="urn:microsoft.com/office/officeart/2005/8/layout/matrix2"/>
    <dgm:cxn modelId="{187B466F-14B6-304C-BD0F-B446442F9F45}" srcId="{0E0B51CE-FF13-1E43-8B59-248799FA827F}" destId="{BC2DC8EC-66DC-4844-BFC3-7AA8E3216509}" srcOrd="3" destOrd="0" parTransId="{909DF5E7-6EBD-C345-ABA1-FAF4C2E59451}" sibTransId="{BF9A04F6-BC14-7942-A7C1-150C26C7B8E6}"/>
    <dgm:cxn modelId="{2DFC647F-FF0D-437B-A988-336B91CE7134}" type="presOf" srcId="{F4CFE065-23C6-B142-8D6D-CF9D2AF86389}" destId="{308FFFF3-6EB2-D642-A9D4-50355939D367}" srcOrd="0" destOrd="1" presId="urn:microsoft.com/office/officeart/2005/8/layout/matrix2"/>
    <dgm:cxn modelId="{CA6F0AEE-E93F-5F44-A381-1AB3E3ADF972}" srcId="{0E0B51CE-FF13-1E43-8B59-248799FA827F}" destId="{B0446F9D-AE36-D741-959E-DCE7E24B4084}" srcOrd="0" destOrd="0" parTransId="{6409C14B-FCCA-3844-8FCD-FFF2984E8942}" sibTransId="{19EEABA8-8915-D64E-820B-5AF164014DE2}"/>
    <dgm:cxn modelId="{7CF16B8B-2F75-C745-ADAD-734FB37C114E}" srcId="{0E0B51CE-FF13-1E43-8B59-248799FA827F}" destId="{8F4EE671-18F0-8B4F-9162-28C1BE73628E}" srcOrd="1" destOrd="0" parTransId="{07F6A31E-1335-5143-9192-0C35E6E5CC6A}" sibTransId="{4AA78A9B-887D-AE42-8006-946BC89375A5}"/>
    <dgm:cxn modelId="{BA8C100D-8D0D-5B43-A28F-9EBE33CAD82C}" srcId="{0E0B51CE-FF13-1E43-8B59-248799FA827F}" destId="{7A843813-48CF-AB4E-97D7-DE3C697DBEE0}" srcOrd="2" destOrd="0" parTransId="{B4BC9CA2-389E-964A-90ED-E572F7CCDBAE}" sibTransId="{1D5CCE58-EF26-954D-A0B1-E8D7209FB7C5}"/>
    <dgm:cxn modelId="{A4F11C8A-81FD-4A34-80BC-8EE32656C668}" type="presOf" srcId="{0E0B51CE-FF13-1E43-8B59-248799FA827F}" destId="{C840EBB5-0573-C044-A5B1-6E039D9D80B2}" srcOrd="0" destOrd="0" presId="urn:microsoft.com/office/officeart/2005/8/layout/matrix2"/>
    <dgm:cxn modelId="{3FF71C7E-86B0-4B76-8516-7775B0120D1D}" type="presOf" srcId="{BC2DC8EC-66DC-4844-BFC3-7AA8E3216509}" destId="{308FFFF3-6EB2-D642-A9D4-50355939D367}" srcOrd="0" destOrd="0" presId="urn:microsoft.com/office/officeart/2005/8/layout/matrix2"/>
    <dgm:cxn modelId="{439DD5CF-6A39-4A1A-A085-E9CC3B81F313}" type="presOf" srcId="{008652F4-8904-D44C-95B4-6213BF68598B}" destId="{F02C4F4C-FCB1-0443-B6B2-CA769993A894}" srcOrd="0" destOrd="1" presId="urn:microsoft.com/office/officeart/2005/8/layout/matrix2"/>
    <dgm:cxn modelId="{8E67F407-8690-479B-A82B-4C60F2B6972B}" type="presParOf" srcId="{C840EBB5-0573-C044-A5B1-6E039D9D80B2}" destId="{F9720443-5252-1642-B586-95AA8715A297}" srcOrd="0" destOrd="0" presId="urn:microsoft.com/office/officeart/2005/8/layout/matrix2"/>
    <dgm:cxn modelId="{89FB064B-03D9-43ED-A5A9-2960A786B12E}" type="presParOf" srcId="{C840EBB5-0573-C044-A5B1-6E039D9D80B2}" destId="{F02C4F4C-FCB1-0443-B6B2-CA769993A894}" srcOrd="1" destOrd="0" presId="urn:microsoft.com/office/officeart/2005/8/layout/matrix2"/>
    <dgm:cxn modelId="{62C7BFBC-0FA1-4628-95CE-FBFA27158E5B}" type="presParOf" srcId="{C840EBB5-0573-C044-A5B1-6E039D9D80B2}" destId="{1E69615E-8EAD-AB48-9679-74DB2A770416}" srcOrd="2" destOrd="0" presId="urn:microsoft.com/office/officeart/2005/8/layout/matrix2"/>
    <dgm:cxn modelId="{73B513CC-9498-474F-9270-ED828DA64AB0}" type="presParOf" srcId="{C840EBB5-0573-C044-A5B1-6E039D9D80B2}" destId="{05C5B60B-B2A0-E145-A453-C1470DD027A7}" srcOrd="3" destOrd="0" presId="urn:microsoft.com/office/officeart/2005/8/layout/matrix2"/>
    <dgm:cxn modelId="{FDA66388-225A-4EBB-A5DE-7B37086B20AB}" type="presParOf" srcId="{C840EBB5-0573-C044-A5B1-6E039D9D80B2}" destId="{308FFFF3-6EB2-D642-A9D4-50355939D367}"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47AD63-7D06-8248-ABD2-9E5936D31DE7}" type="doc">
      <dgm:prSet loTypeId="urn:microsoft.com/office/officeart/2005/8/layout/hList1" loCatId="list" qsTypeId="urn:microsoft.com/office/officeart/2005/8/quickstyle/simple4" qsCatId="simple" csTypeId="urn:microsoft.com/office/officeart/2005/8/colors/accent1_2" csCatId="accent1" phldr="1"/>
      <dgm:spPr/>
      <dgm:t>
        <a:bodyPr/>
        <a:lstStyle/>
        <a:p>
          <a:endParaRPr lang="en-US"/>
        </a:p>
      </dgm:t>
    </dgm:pt>
    <dgm:pt modelId="{F6553825-9D97-584A-898C-1C11CAF6AD95}">
      <dgm:prSet phldrT="[Text]" custT="1"/>
      <dgm:spPr>
        <a:gradFill rotWithShape="0">
          <a:gsLst>
            <a:gs pos="0">
              <a:srgbClr val="000000"/>
            </a:gs>
            <a:gs pos="39999">
              <a:srgbClr val="0A128C"/>
            </a:gs>
            <a:gs pos="70000">
              <a:srgbClr val="181CC7"/>
            </a:gs>
            <a:gs pos="88000">
              <a:srgbClr val="7005D4"/>
            </a:gs>
            <a:gs pos="100000">
              <a:srgbClr val="8C3D91"/>
            </a:gs>
          </a:gsLst>
          <a:lin ang="16200000" scaled="0"/>
        </a:gradFill>
      </dgm:spPr>
      <dgm:t>
        <a:bodyPr/>
        <a:lstStyle/>
        <a:p>
          <a:r>
            <a:rPr lang="en-US" sz="1600" dirty="0" smtClean="0">
              <a:effectLst>
                <a:outerShdw blurRad="38100" dist="38100" dir="2700000" algn="tl">
                  <a:srgbClr val="000000">
                    <a:alpha val="43137"/>
                  </a:srgbClr>
                </a:outerShdw>
              </a:effectLst>
              <a:ea typeface="+mn-ea"/>
              <a:cs typeface="+mn-cs"/>
            </a:rPr>
            <a:t>Four different stages are used:</a:t>
          </a:r>
          <a:endParaRPr lang="en-US" sz="1600" dirty="0">
            <a:effectLst>
              <a:outerShdw blurRad="38100" dist="38100" dir="2700000" algn="tl">
                <a:srgbClr val="000000">
                  <a:alpha val="43137"/>
                </a:srgbClr>
              </a:outerShdw>
            </a:effectLst>
          </a:endParaRPr>
        </a:p>
      </dgm:t>
    </dgm:pt>
    <dgm:pt modelId="{2AD417EA-3AFF-FA43-A2AB-D743084A39C4}" type="parTrans" cxnId="{58CDB699-8103-1A4B-942F-069F5410EA36}">
      <dgm:prSet/>
      <dgm:spPr/>
      <dgm:t>
        <a:bodyPr/>
        <a:lstStyle/>
        <a:p>
          <a:endParaRPr lang="en-US"/>
        </a:p>
      </dgm:t>
    </dgm:pt>
    <dgm:pt modelId="{032FB97B-4EDA-BB46-95FC-3CB6DD5A0523}" type="sibTrans" cxnId="{58CDB699-8103-1A4B-942F-069F5410EA36}">
      <dgm:prSet/>
      <dgm:spPr/>
      <dgm:t>
        <a:bodyPr/>
        <a:lstStyle/>
        <a:p>
          <a:endParaRPr lang="en-US"/>
        </a:p>
      </dgm:t>
    </dgm:pt>
    <dgm:pt modelId="{FD478CD5-B496-2D43-973B-D634346F1657}">
      <dgm:prSet/>
      <dgm:spPr>
        <a:solidFill>
          <a:schemeClr val="bg1"/>
        </a:solidFill>
        <a:ln>
          <a:solidFill>
            <a:schemeClr val="accent1">
              <a:lumMod val="75000"/>
            </a:schemeClr>
          </a:solidFill>
        </a:ln>
      </dgm:spPr>
      <dgm:t>
        <a:bodyPr/>
        <a:lstStyle/>
        <a:p>
          <a:r>
            <a:rPr lang="en-US" smtClean="0">
              <a:ea typeface="+mn-ea"/>
            </a:rPr>
            <a:t>Substitute bytes – uses an S-box to perform a byte-by-byte substitution of the block</a:t>
          </a:r>
          <a:endParaRPr lang="en-US" dirty="0" smtClean="0">
            <a:ea typeface="+mn-ea"/>
          </a:endParaRPr>
        </a:p>
      </dgm:t>
    </dgm:pt>
    <dgm:pt modelId="{9D9E8158-993F-084E-B1E6-FB437FCC2DC0}" type="parTrans" cxnId="{B278EF8A-1090-6F41-940E-9189F66A57BD}">
      <dgm:prSet/>
      <dgm:spPr/>
      <dgm:t>
        <a:bodyPr/>
        <a:lstStyle/>
        <a:p>
          <a:endParaRPr lang="en-US"/>
        </a:p>
      </dgm:t>
    </dgm:pt>
    <dgm:pt modelId="{B4C6FE8E-87AC-704C-8CD2-EFD030F4F804}" type="sibTrans" cxnId="{B278EF8A-1090-6F41-940E-9189F66A57BD}">
      <dgm:prSet/>
      <dgm:spPr/>
      <dgm:t>
        <a:bodyPr/>
        <a:lstStyle/>
        <a:p>
          <a:endParaRPr lang="en-US"/>
        </a:p>
      </dgm:t>
    </dgm:pt>
    <dgm:pt modelId="{3A5A80A1-0823-4E48-BAA9-60D647BD1794}">
      <dgm:prSet/>
      <dgm:spPr>
        <a:solidFill>
          <a:schemeClr val="bg1"/>
        </a:solidFill>
        <a:ln>
          <a:solidFill>
            <a:schemeClr val="accent1">
              <a:lumMod val="75000"/>
            </a:schemeClr>
          </a:solidFill>
        </a:ln>
      </dgm:spPr>
      <dgm:t>
        <a:bodyPr/>
        <a:lstStyle/>
        <a:p>
          <a:r>
            <a:rPr lang="en-US" smtClean="0">
              <a:ea typeface="+mn-ea"/>
            </a:rPr>
            <a:t>ShiftRows – a simple permutation</a:t>
          </a:r>
          <a:endParaRPr lang="en-US" dirty="0" smtClean="0">
            <a:ea typeface="+mn-ea"/>
          </a:endParaRPr>
        </a:p>
      </dgm:t>
    </dgm:pt>
    <dgm:pt modelId="{DE5E0F10-A72B-D341-8EB8-F54DD3D77EAB}" type="parTrans" cxnId="{EF72870E-E9EA-2741-BBDD-D95D5B2529F5}">
      <dgm:prSet/>
      <dgm:spPr/>
      <dgm:t>
        <a:bodyPr/>
        <a:lstStyle/>
        <a:p>
          <a:endParaRPr lang="en-US"/>
        </a:p>
      </dgm:t>
    </dgm:pt>
    <dgm:pt modelId="{332AABC2-9D8E-AB48-9566-0373AF4E29CB}" type="sibTrans" cxnId="{EF72870E-E9EA-2741-BBDD-D95D5B2529F5}">
      <dgm:prSet/>
      <dgm:spPr/>
      <dgm:t>
        <a:bodyPr/>
        <a:lstStyle/>
        <a:p>
          <a:endParaRPr lang="en-US"/>
        </a:p>
      </dgm:t>
    </dgm:pt>
    <dgm:pt modelId="{4033CD6D-2876-604D-BE7A-E05AAB5AE07F}">
      <dgm:prSet/>
      <dgm:spPr>
        <a:solidFill>
          <a:schemeClr val="bg1"/>
        </a:solidFill>
        <a:ln>
          <a:solidFill>
            <a:schemeClr val="accent1">
              <a:lumMod val="75000"/>
            </a:schemeClr>
          </a:solidFill>
        </a:ln>
      </dgm:spPr>
      <dgm:t>
        <a:bodyPr/>
        <a:lstStyle/>
        <a:p>
          <a:r>
            <a:rPr lang="en-US" dirty="0" err="1" smtClean="0">
              <a:ea typeface="+mn-ea"/>
            </a:rPr>
            <a:t>MixColumns</a:t>
          </a:r>
          <a:r>
            <a:rPr lang="en-US" dirty="0" smtClean="0">
              <a:ea typeface="+mn-ea"/>
            </a:rPr>
            <a:t> – a substitution that makes use of arithmetic over GF(2</a:t>
          </a:r>
          <a:r>
            <a:rPr lang="en-US" baseline="30000" dirty="0" smtClean="0">
              <a:ea typeface="+mn-ea"/>
            </a:rPr>
            <a:t>8</a:t>
          </a:r>
          <a:r>
            <a:rPr lang="en-US" dirty="0" smtClean="0">
              <a:ea typeface="+mn-ea"/>
            </a:rPr>
            <a:t>)</a:t>
          </a:r>
        </a:p>
      </dgm:t>
    </dgm:pt>
    <dgm:pt modelId="{E5241A44-0BDF-DD40-8C56-6029EE670BFE}" type="parTrans" cxnId="{1B5174DE-0717-B740-AF08-A4E0E68C8681}">
      <dgm:prSet/>
      <dgm:spPr/>
      <dgm:t>
        <a:bodyPr/>
        <a:lstStyle/>
        <a:p>
          <a:endParaRPr lang="en-US"/>
        </a:p>
      </dgm:t>
    </dgm:pt>
    <dgm:pt modelId="{A8283F94-A158-6C4F-BEF4-BC3FB635C876}" type="sibTrans" cxnId="{1B5174DE-0717-B740-AF08-A4E0E68C8681}">
      <dgm:prSet/>
      <dgm:spPr/>
      <dgm:t>
        <a:bodyPr/>
        <a:lstStyle/>
        <a:p>
          <a:endParaRPr lang="en-US"/>
        </a:p>
      </dgm:t>
    </dgm:pt>
    <dgm:pt modelId="{CCEFF276-B24A-AC4C-805F-165E96CC6EE0}">
      <dgm:prSet/>
      <dgm:spPr>
        <a:solidFill>
          <a:schemeClr val="bg1"/>
        </a:solidFill>
        <a:ln>
          <a:solidFill>
            <a:schemeClr val="accent1">
              <a:lumMod val="75000"/>
            </a:schemeClr>
          </a:solidFill>
        </a:ln>
      </dgm:spPr>
      <dgm:t>
        <a:bodyPr/>
        <a:lstStyle/>
        <a:p>
          <a:r>
            <a:rPr lang="en-US" dirty="0" err="1" smtClean="0">
              <a:ea typeface="+mn-ea"/>
            </a:rPr>
            <a:t>AddRoundKey</a:t>
          </a:r>
          <a:r>
            <a:rPr lang="en-US" dirty="0" smtClean="0">
              <a:ea typeface="+mn-ea"/>
            </a:rPr>
            <a:t> – a simple bitwise XOR of the current block with a portion of the expanded key</a:t>
          </a:r>
        </a:p>
      </dgm:t>
    </dgm:pt>
    <dgm:pt modelId="{2BA28E47-7DDD-214A-B667-DF2B8B19ED9C}" type="parTrans" cxnId="{B3D7B8EB-E450-D949-ABC9-B3A867F1370B}">
      <dgm:prSet/>
      <dgm:spPr/>
      <dgm:t>
        <a:bodyPr/>
        <a:lstStyle/>
        <a:p>
          <a:endParaRPr lang="en-US"/>
        </a:p>
      </dgm:t>
    </dgm:pt>
    <dgm:pt modelId="{1AAAA0D5-3971-7549-810F-0C36AC65881D}" type="sibTrans" cxnId="{B3D7B8EB-E450-D949-ABC9-B3A867F1370B}">
      <dgm:prSet/>
      <dgm:spPr/>
      <dgm:t>
        <a:bodyPr/>
        <a:lstStyle/>
        <a:p>
          <a:endParaRPr lang="en-US"/>
        </a:p>
      </dgm:t>
    </dgm:pt>
    <dgm:pt modelId="{880A8E55-3839-B547-A88F-D9CB845457FE}" type="pres">
      <dgm:prSet presAssocID="{A347AD63-7D06-8248-ABD2-9E5936D31DE7}" presName="Name0" presStyleCnt="0">
        <dgm:presLayoutVars>
          <dgm:dir/>
          <dgm:animLvl val="lvl"/>
          <dgm:resizeHandles val="exact"/>
        </dgm:presLayoutVars>
      </dgm:prSet>
      <dgm:spPr/>
      <dgm:t>
        <a:bodyPr/>
        <a:lstStyle/>
        <a:p>
          <a:endParaRPr lang="en-US"/>
        </a:p>
      </dgm:t>
    </dgm:pt>
    <dgm:pt modelId="{7FE24192-F4B8-3E4C-A177-8E6D7BDDDC86}" type="pres">
      <dgm:prSet presAssocID="{F6553825-9D97-584A-898C-1C11CAF6AD95}" presName="composite" presStyleCnt="0"/>
      <dgm:spPr/>
    </dgm:pt>
    <dgm:pt modelId="{662F98EA-7723-4F41-B030-8D4B9072EB45}" type="pres">
      <dgm:prSet presAssocID="{F6553825-9D97-584A-898C-1C11CAF6AD95}" presName="parTx" presStyleLbl="alignNode1" presStyleIdx="0" presStyleCnt="1" custLinFactY="-78960" custLinFactNeighborX="-1141" custLinFactNeighborY="-100000">
        <dgm:presLayoutVars>
          <dgm:chMax val="0"/>
          <dgm:chPref val="0"/>
          <dgm:bulletEnabled val="1"/>
        </dgm:presLayoutVars>
      </dgm:prSet>
      <dgm:spPr/>
      <dgm:t>
        <a:bodyPr/>
        <a:lstStyle/>
        <a:p>
          <a:endParaRPr lang="en-US"/>
        </a:p>
      </dgm:t>
    </dgm:pt>
    <dgm:pt modelId="{4543BE8B-F126-A64F-83F6-C9B6AB912E3B}" type="pres">
      <dgm:prSet presAssocID="{F6553825-9D97-584A-898C-1C11CAF6AD95}" presName="desTx" presStyleLbl="alignAccFollowNode1" presStyleIdx="0" presStyleCnt="1">
        <dgm:presLayoutVars>
          <dgm:bulletEnabled val="1"/>
        </dgm:presLayoutVars>
      </dgm:prSet>
      <dgm:spPr/>
      <dgm:t>
        <a:bodyPr/>
        <a:lstStyle/>
        <a:p>
          <a:endParaRPr lang="en-US"/>
        </a:p>
      </dgm:t>
    </dgm:pt>
  </dgm:ptLst>
  <dgm:cxnLst>
    <dgm:cxn modelId="{256516D2-9900-4D97-B35F-275AB01B87A1}" type="presOf" srcId="{A347AD63-7D06-8248-ABD2-9E5936D31DE7}" destId="{880A8E55-3839-B547-A88F-D9CB845457FE}" srcOrd="0" destOrd="0" presId="urn:microsoft.com/office/officeart/2005/8/layout/hList1"/>
    <dgm:cxn modelId="{1B5174DE-0717-B740-AF08-A4E0E68C8681}" srcId="{F6553825-9D97-584A-898C-1C11CAF6AD95}" destId="{4033CD6D-2876-604D-BE7A-E05AAB5AE07F}" srcOrd="2" destOrd="0" parTransId="{E5241A44-0BDF-DD40-8C56-6029EE670BFE}" sibTransId="{A8283F94-A158-6C4F-BEF4-BC3FB635C876}"/>
    <dgm:cxn modelId="{0CB4D6F8-B41A-423B-A240-F7EBCDB93F20}" type="presOf" srcId="{CCEFF276-B24A-AC4C-805F-165E96CC6EE0}" destId="{4543BE8B-F126-A64F-83F6-C9B6AB912E3B}" srcOrd="0" destOrd="3" presId="urn:microsoft.com/office/officeart/2005/8/layout/hList1"/>
    <dgm:cxn modelId="{B3D7B8EB-E450-D949-ABC9-B3A867F1370B}" srcId="{F6553825-9D97-584A-898C-1C11CAF6AD95}" destId="{CCEFF276-B24A-AC4C-805F-165E96CC6EE0}" srcOrd="3" destOrd="0" parTransId="{2BA28E47-7DDD-214A-B667-DF2B8B19ED9C}" sibTransId="{1AAAA0D5-3971-7549-810F-0C36AC65881D}"/>
    <dgm:cxn modelId="{58CDB699-8103-1A4B-942F-069F5410EA36}" srcId="{A347AD63-7D06-8248-ABD2-9E5936D31DE7}" destId="{F6553825-9D97-584A-898C-1C11CAF6AD95}" srcOrd="0" destOrd="0" parTransId="{2AD417EA-3AFF-FA43-A2AB-D743084A39C4}" sibTransId="{032FB97B-4EDA-BB46-95FC-3CB6DD5A0523}"/>
    <dgm:cxn modelId="{EF72870E-E9EA-2741-BBDD-D95D5B2529F5}" srcId="{F6553825-9D97-584A-898C-1C11CAF6AD95}" destId="{3A5A80A1-0823-4E48-BAA9-60D647BD1794}" srcOrd="1" destOrd="0" parTransId="{DE5E0F10-A72B-D341-8EB8-F54DD3D77EAB}" sibTransId="{332AABC2-9D8E-AB48-9566-0373AF4E29CB}"/>
    <dgm:cxn modelId="{5CFDA044-5DF7-4D57-839B-AC38629DDA9C}" type="presOf" srcId="{FD478CD5-B496-2D43-973B-D634346F1657}" destId="{4543BE8B-F126-A64F-83F6-C9B6AB912E3B}" srcOrd="0" destOrd="0" presId="urn:microsoft.com/office/officeart/2005/8/layout/hList1"/>
    <dgm:cxn modelId="{79E5E059-2064-4343-AA59-8004B87D45B0}" type="presOf" srcId="{3A5A80A1-0823-4E48-BAA9-60D647BD1794}" destId="{4543BE8B-F126-A64F-83F6-C9B6AB912E3B}" srcOrd="0" destOrd="1" presId="urn:microsoft.com/office/officeart/2005/8/layout/hList1"/>
    <dgm:cxn modelId="{F926FBEE-CD6B-4573-B54B-FD5676CBA096}" type="presOf" srcId="{4033CD6D-2876-604D-BE7A-E05AAB5AE07F}" destId="{4543BE8B-F126-A64F-83F6-C9B6AB912E3B}" srcOrd="0" destOrd="2" presId="urn:microsoft.com/office/officeart/2005/8/layout/hList1"/>
    <dgm:cxn modelId="{428CA2D5-4E17-4FB8-A1DD-813BB0ED9133}" type="presOf" srcId="{F6553825-9D97-584A-898C-1C11CAF6AD95}" destId="{662F98EA-7723-4F41-B030-8D4B9072EB45}" srcOrd="0" destOrd="0" presId="urn:microsoft.com/office/officeart/2005/8/layout/hList1"/>
    <dgm:cxn modelId="{B278EF8A-1090-6F41-940E-9189F66A57BD}" srcId="{F6553825-9D97-584A-898C-1C11CAF6AD95}" destId="{FD478CD5-B496-2D43-973B-D634346F1657}" srcOrd="0" destOrd="0" parTransId="{9D9E8158-993F-084E-B1E6-FB437FCC2DC0}" sibTransId="{B4C6FE8E-87AC-704C-8CD2-EFD030F4F804}"/>
    <dgm:cxn modelId="{A927FA7D-67B1-4BBB-9855-27F2835AB1FD}" type="presParOf" srcId="{880A8E55-3839-B547-A88F-D9CB845457FE}" destId="{7FE24192-F4B8-3E4C-A177-8E6D7BDDDC86}" srcOrd="0" destOrd="0" presId="urn:microsoft.com/office/officeart/2005/8/layout/hList1"/>
    <dgm:cxn modelId="{1F7A36C1-D4F9-480B-A29F-DFC864C7129F}" type="presParOf" srcId="{7FE24192-F4B8-3E4C-A177-8E6D7BDDDC86}" destId="{662F98EA-7723-4F41-B030-8D4B9072EB45}" srcOrd="0" destOrd="0" presId="urn:microsoft.com/office/officeart/2005/8/layout/hList1"/>
    <dgm:cxn modelId="{A48F15D0-86B1-4E25-8F1F-E91FC239D7F2}" type="presParOf" srcId="{7FE24192-F4B8-3E4C-A177-8E6D7BDDDC86}" destId="{4543BE8B-F126-A64F-83F6-C9B6AB912E3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E70491-3A5A-E341-8AF3-E55A7DE8548A}" type="doc">
      <dgm:prSet loTypeId="urn:microsoft.com/office/officeart/2005/8/layout/lProcess2" loCatId="list" qsTypeId="urn:microsoft.com/office/officeart/2005/8/quickstyle/simple4" qsCatId="simple" csTypeId="urn:microsoft.com/office/officeart/2005/8/colors/accent1_2" csCatId="accent1" phldr="1"/>
      <dgm:spPr/>
      <dgm:t>
        <a:bodyPr/>
        <a:lstStyle/>
        <a:p>
          <a:endParaRPr lang="en-US"/>
        </a:p>
      </dgm:t>
    </dgm:pt>
    <dgm:pt modelId="{3869D67A-3F7D-AA4E-B63C-FB49E8AD37CB}">
      <dgm:prSet phldrT="[Text]" custT="1"/>
      <dgm:spPr>
        <a:ln>
          <a:solidFill>
            <a:schemeClr val="bg2"/>
          </a:solidFill>
        </a:ln>
      </dgm:spPr>
      <dgm:t>
        <a:bodyPr/>
        <a:lstStyle/>
        <a:p>
          <a:r>
            <a:rPr lang="en-US" sz="4800" dirty="0" smtClean="0">
              <a:ea typeface="+mn-ea"/>
            </a:rPr>
            <a:t>Rationale:</a:t>
          </a:r>
          <a:endParaRPr lang="en-US" sz="4800" dirty="0"/>
        </a:p>
      </dgm:t>
    </dgm:pt>
    <dgm:pt modelId="{C2A33959-A12E-EE4B-9321-4B35FF6472F5}" type="parTrans" cxnId="{37CE3564-0713-F445-BC70-0EF7031988D7}">
      <dgm:prSet/>
      <dgm:spPr/>
      <dgm:t>
        <a:bodyPr/>
        <a:lstStyle/>
        <a:p>
          <a:endParaRPr lang="en-US"/>
        </a:p>
      </dgm:t>
    </dgm:pt>
    <dgm:pt modelId="{7B5B575B-B4FC-3F41-A39D-EC476FE35502}" type="sibTrans" cxnId="{37CE3564-0713-F445-BC70-0EF7031988D7}">
      <dgm:prSet/>
      <dgm:spPr/>
      <dgm:t>
        <a:bodyPr/>
        <a:lstStyle/>
        <a:p>
          <a:endParaRPr lang="en-US"/>
        </a:p>
      </dgm:t>
    </dgm:pt>
    <dgm:pt modelId="{A34C1AB0-108F-0D48-A37B-3E6AEB03F04C}">
      <dgm:prSet/>
      <dgm:spPr>
        <a:gradFill rotWithShape="0">
          <a:gsLst>
            <a:gs pos="0">
              <a:srgbClr val="000000"/>
            </a:gs>
            <a:gs pos="39999">
              <a:srgbClr val="0A128C"/>
            </a:gs>
            <a:gs pos="70000">
              <a:srgbClr val="181CC7"/>
            </a:gs>
            <a:gs pos="88000">
              <a:srgbClr val="7005D4"/>
            </a:gs>
            <a:gs pos="100000">
              <a:srgbClr val="8C3D91"/>
            </a:gs>
          </a:gsLst>
          <a:lin ang="16200000" scaled="0"/>
        </a:gradFill>
      </dgm:spPr>
      <dgm:t>
        <a:bodyPr/>
        <a:lstStyle/>
        <a:p>
          <a:r>
            <a:rPr lang="en-US" dirty="0" smtClean="0">
              <a:effectLst>
                <a:outerShdw blurRad="38100" dist="38100" dir="2700000" algn="tl">
                  <a:srgbClr val="000000">
                    <a:alpha val="43137"/>
                  </a:srgbClr>
                </a:outerShdw>
              </a:effectLst>
              <a:ea typeface="+mn-ea"/>
            </a:rPr>
            <a:t>Is as simple as possible and affects every bit of State</a:t>
          </a:r>
        </a:p>
      </dgm:t>
    </dgm:pt>
    <dgm:pt modelId="{64027232-2DBE-9A4D-B7A0-5AC3EB424AFF}" type="parTrans" cxnId="{1430671B-2F9F-8F43-A89F-6B9F1F7867EA}">
      <dgm:prSet/>
      <dgm:spPr/>
      <dgm:t>
        <a:bodyPr/>
        <a:lstStyle/>
        <a:p>
          <a:endParaRPr lang="en-US"/>
        </a:p>
      </dgm:t>
    </dgm:pt>
    <dgm:pt modelId="{EDA6D999-4F07-F645-8BAE-F250750D3A18}" type="sibTrans" cxnId="{1430671B-2F9F-8F43-A89F-6B9F1F7867EA}">
      <dgm:prSet/>
      <dgm:spPr/>
      <dgm:t>
        <a:bodyPr/>
        <a:lstStyle/>
        <a:p>
          <a:endParaRPr lang="en-US"/>
        </a:p>
      </dgm:t>
    </dgm:pt>
    <dgm:pt modelId="{082CBD4A-E8BF-624E-82D5-5CF738684921}">
      <dgm:prSet/>
      <dgm:spPr>
        <a:gradFill rotWithShape="0">
          <a:gsLst>
            <a:gs pos="0">
              <a:srgbClr val="000000"/>
            </a:gs>
            <a:gs pos="39999">
              <a:srgbClr val="0A128C"/>
            </a:gs>
            <a:gs pos="70000">
              <a:srgbClr val="181CC7"/>
            </a:gs>
            <a:gs pos="88000">
              <a:srgbClr val="7005D4"/>
            </a:gs>
            <a:gs pos="100000">
              <a:srgbClr val="8C3D91"/>
            </a:gs>
          </a:gsLst>
          <a:lin ang="16200000" scaled="0"/>
        </a:gradFill>
      </dgm:spPr>
      <dgm:t>
        <a:bodyPr/>
        <a:lstStyle/>
        <a:p>
          <a:r>
            <a:rPr lang="en-US" dirty="0" smtClean="0">
              <a:effectLst>
                <a:outerShdw blurRad="38100" dist="38100" dir="2700000" algn="tl">
                  <a:srgbClr val="000000">
                    <a:alpha val="43137"/>
                  </a:srgbClr>
                </a:outerShdw>
              </a:effectLst>
              <a:ea typeface="+mn-ea"/>
            </a:rPr>
            <a:t>The complexity of the round key expansion plus the complexity of the other stages of AES ensure security</a:t>
          </a:r>
          <a:endParaRPr lang="en-US" dirty="0">
            <a:effectLst>
              <a:outerShdw blurRad="38100" dist="38100" dir="2700000" algn="tl">
                <a:srgbClr val="000000">
                  <a:alpha val="43137"/>
                </a:srgbClr>
              </a:outerShdw>
            </a:effectLst>
            <a:ea typeface="+mn-ea"/>
          </a:endParaRPr>
        </a:p>
      </dgm:t>
    </dgm:pt>
    <dgm:pt modelId="{CE69DE65-E2E8-6F4B-988D-774964907128}" type="parTrans" cxnId="{E89A5584-1344-A24D-A077-8D1D2959CAF5}">
      <dgm:prSet/>
      <dgm:spPr/>
      <dgm:t>
        <a:bodyPr/>
        <a:lstStyle/>
        <a:p>
          <a:endParaRPr lang="en-US"/>
        </a:p>
      </dgm:t>
    </dgm:pt>
    <dgm:pt modelId="{273E629E-BBAB-9F40-8CD2-BDC1BE45B4B2}" type="sibTrans" cxnId="{E89A5584-1344-A24D-A077-8D1D2959CAF5}">
      <dgm:prSet/>
      <dgm:spPr/>
      <dgm:t>
        <a:bodyPr/>
        <a:lstStyle/>
        <a:p>
          <a:endParaRPr lang="en-US"/>
        </a:p>
      </dgm:t>
    </dgm:pt>
    <dgm:pt modelId="{1E9ED761-7147-DC41-95EA-502DA8E39AD9}" type="pres">
      <dgm:prSet presAssocID="{06E70491-3A5A-E341-8AF3-E55A7DE8548A}" presName="theList" presStyleCnt="0">
        <dgm:presLayoutVars>
          <dgm:dir/>
          <dgm:animLvl val="lvl"/>
          <dgm:resizeHandles val="exact"/>
        </dgm:presLayoutVars>
      </dgm:prSet>
      <dgm:spPr/>
      <dgm:t>
        <a:bodyPr/>
        <a:lstStyle/>
        <a:p>
          <a:endParaRPr lang="en-US"/>
        </a:p>
      </dgm:t>
    </dgm:pt>
    <dgm:pt modelId="{3606B63D-6819-F149-BE24-03926EE96672}" type="pres">
      <dgm:prSet presAssocID="{3869D67A-3F7D-AA4E-B63C-FB49E8AD37CB}" presName="compNode" presStyleCnt="0"/>
      <dgm:spPr/>
    </dgm:pt>
    <dgm:pt modelId="{AE031E95-656C-0046-BF22-0866F7A08318}" type="pres">
      <dgm:prSet presAssocID="{3869D67A-3F7D-AA4E-B63C-FB49E8AD37CB}" presName="aNode" presStyleLbl="bgShp" presStyleIdx="0" presStyleCnt="1"/>
      <dgm:spPr/>
      <dgm:t>
        <a:bodyPr/>
        <a:lstStyle/>
        <a:p>
          <a:endParaRPr lang="en-US"/>
        </a:p>
      </dgm:t>
    </dgm:pt>
    <dgm:pt modelId="{94800995-0937-414A-A9DD-3CC8FF5CBEEF}" type="pres">
      <dgm:prSet presAssocID="{3869D67A-3F7D-AA4E-B63C-FB49E8AD37CB}" presName="textNode" presStyleLbl="bgShp" presStyleIdx="0" presStyleCnt="1"/>
      <dgm:spPr/>
      <dgm:t>
        <a:bodyPr/>
        <a:lstStyle/>
        <a:p>
          <a:endParaRPr lang="en-US"/>
        </a:p>
      </dgm:t>
    </dgm:pt>
    <dgm:pt modelId="{0A9CBDE6-83C0-634C-B979-1FEADC9B08CF}" type="pres">
      <dgm:prSet presAssocID="{3869D67A-3F7D-AA4E-B63C-FB49E8AD37CB}" presName="compChildNode" presStyleCnt="0"/>
      <dgm:spPr/>
    </dgm:pt>
    <dgm:pt modelId="{18E87D01-36B5-C74E-AFB4-48AA4A8839CA}" type="pres">
      <dgm:prSet presAssocID="{3869D67A-3F7D-AA4E-B63C-FB49E8AD37CB}" presName="theInnerList" presStyleCnt="0"/>
      <dgm:spPr/>
    </dgm:pt>
    <dgm:pt modelId="{B4BF46BC-3A33-6149-9393-EC1CD0316560}" type="pres">
      <dgm:prSet presAssocID="{A34C1AB0-108F-0D48-A37B-3E6AEB03F04C}" presName="childNode" presStyleLbl="node1" presStyleIdx="0" presStyleCnt="2">
        <dgm:presLayoutVars>
          <dgm:bulletEnabled val="1"/>
        </dgm:presLayoutVars>
      </dgm:prSet>
      <dgm:spPr/>
      <dgm:t>
        <a:bodyPr/>
        <a:lstStyle/>
        <a:p>
          <a:endParaRPr lang="en-US"/>
        </a:p>
      </dgm:t>
    </dgm:pt>
    <dgm:pt modelId="{36F3D8A2-BBB0-9C44-A25E-98A4D3F42D2E}" type="pres">
      <dgm:prSet presAssocID="{A34C1AB0-108F-0D48-A37B-3E6AEB03F04C}" presName="aSpace2" presStyleCnt="0"/>
      <dgm:spPr/>
    </dgm:pt>
    <dgm:pt modelId="{681F0B88-DB2E-FB4E-836C-9656ECDCAECA}" type="pres">
      <dgm:prSet presAssocID="{082CBD4A-E8BF-624E-82D5-5CF738684921}" presName="childNode" presStyleLbl="node1" presStyleIdx="1" presStyleCnt="2">
        <dgm:presLayoutVars>
          <dgm:bulletEnabled val="1"/>
        </dgm:presLayoutVars>
      </dgm:prSet>
      <dgm:spPr/>
      <dgm:t>
        <a:bodyPr/>
        <a:lstStyle/>
        <a:p>
          <a:endParaRPr lang="en-US"/>
        </a:p>
      </dgm:t>
    </dgm:pt>
  </dgm:ptLst>
  <dgm:cxnLst>
    <dgm:cxn modelId="{926F9E8D-AF81-4C27-B8D4-9504C7779884}" type="presOf" srcId="{3869D67A-3F7D-AA4E-B63C-FB49E8AD37CB}" destId="{94800995-0937-414A-A9DD-3CC8FF5CBEEF}" srcOrd="1" destOrd="0" presId="urn:microsoft.com/office/officeart/2005/8/layout/lProcess2"/>
    <dgm:cxn modelId="{1430671B-2F9F-8F43-A89F-6B9F1F7867EA}" srcId="{3869D67A-3F7D-AA4E-B63C-FB49E8AD37CB}" destId="{A34C1AB0-108F-0D48-A37B-3E6AEB03F04C}" srcOrd="0" destOrd="0" parTransId="{64027232-2DBE-9A4D-B7A0-5AC3EB424AFF}" sibTransId="{EDA6D999-4F07-F645-8BAE-F250750D3A18}"/>
    <dgm:cxn modelId="{F6704331-88F0-4115-ADEC-6121BAEDA547}" type="presOf" srcId="{06E70491-3A5A-E341-8AF3-E55A7DE8548A}" destId="{1E9ED761-7147-DC41-95EA-502DA8E39AD9}" srcOrd="0" destOrd="0" presId="urn:microsoft.com/office/officeart/2005/8/layout/lProcess2"/>
    <dgm:cxn modelId="{825AF5DC-AEB5-46DC-9607-C408141AF2DF}" type="presOf" srcId="{A34C1AB0-108F-0D48-A37B-3E6AEB03F04C}" destId="{B4BF46BC-3A33-6149-9393-EC1CD0316560}" srcOrd="0" destOrd="0" presId="urn:microsoft.com/office/officeart/2005/8/layout/lProcess2"/>
    <dgm:cxn modelId="{E89A5584-1344-A24D-A077-8D1D2959CAF5}" srcId="{3869D67A-3F7D-AA4E-B63C-FB49E8AD37CB}" destId="{082CBD4A-E8BF-624E-82D5-5CF738684921}" srcOrd="1" destOrd="0" parTransId="{CE69DE65-E2E8-6F4B-988D-774964907128}" sibTransId="{273E629E-BBAB-9F40-8CD2-BDC1BE45B4B2}"/>
    <dgm:cxn modelId="{EA640AE5-1635-4AEF-853B-820F0538CAC7}" type="presOf" srcId="{3869D67A-3F7D-AA4E-B63C-FB49E8AD37CB}" destId="{AE031E95-656C-0046-BF22-0866F7A08318}" srcOrd="0" destOrd="0" presId="urn:microsoft.com/office/officeart/2005/8/layout/lProcess2"/>
    <dgm:cxn modelId="{D4B321AC-C52D-4B1D-86E6-89F2F564FBBC}" type="presOf" srcId="{082CBD4A-E8BF-624E-82D5-5CF738684921}" destId="{681F0B88-DB2E-FB4E-836C-9656ECDCAECA}" srcOrd="0" destOrd="0" presId="urn:microsoft.com/office/officeart/2005/8/layout/lProcess2"/>
    <dgm:cxn modelId="{37CE3564-0713-F445-BC70-0EF7031988D7}" srcId="{06E70491-3A5A-E341-8AF3-E55A7DE8548A}" destId="{3869D67A-3F7D-AA4E-B63C-FB49E8AD37CB}" srcOrd="0" destOrd="0" parTransId="{C2A33959-A12E-EE4B-9321-4B35FF6472F5}" sibTransId="{7B5B575B-B4FC-3F41-A39D-EC476FE35502}"/>
    <dgm:cxn modelId="{A2BEB437-6136-400A-9399-F90FF0ABE832}" type="presParOf" srcId="{1E9ED761-7147-DC41-95EA-502DA8E39AD9}" destId="{3606B63D-6819-F149-BE24-03926EE96672}" srcOrd="0" destOrd="0" presId="urn:microsoft.com/office/officeart/2005/8/layout/lProcess2"/>
    <dgm:cxn modelId="{3F9A4A9B-F260-41D5-95C6-94C306559646}" type="presParOf" srcId="{3606B63D-6819-F149-BE24-03926EE96672}" destId="{AE031E95-656C-0046-BF22-0866F7A08318}" srcOrd="0" destOrd="0" presId="urn:microsoft.com/office/officeart/2005/8/layout/lProcess2"/>
    <dgm:cxn modelId="{BA6ECF0E-F57D-4AF4-9BFE-93B2C6D33E22}" type="presParOf" srcId="{3606B63D-6819-F149-BE24-03926EE96672}" destId="{94800995-0937-414A-A9DD-3CC8FF5CBEEF}" srcOrd="1" destOrd="0" presId="urn:microsoft.com/office/officeart/2005/8/layout/lProcess2"/>
    <dgm:cxn modelId="{78851375-2B3A-421A-8E35-BDEFAE9831C8}" type="presParOf" srcId="{3606B63D-6819-F149-BE24-03926EE96672}" destId="{0A9CBDE6-83C0-634C-B979-1FEADC9B08CF}" srcOrd="2" destOrd="0" presId="urn:microsoft.com/office/officeart/2005/8/layout/lProcess2"/>
    <dgm:cxn modelId="{D9C54035-CD40-47E5-86DB-EA0FB76B284B}" type="presParOf" srcId="{0A9CBDE6-83C0-634C-B979-1FEADC9B08CF}" destId="{18E87D01-36B5-C74E-AFB4-48AA4A8839CA}" srcOrd="0" destOrd="0" presId="urn:microsoft.com/office/officeart/2005/8/layout/lProcess2"/>
    <dgm:cxn modelId="{ECAFF165-F2BC-449C-90A2-BCF01C3BA9C5}" type="presParOf" srcId="{18E87D01-36B5-C74E-AFB4-48AA4A8839CA}" destId="{B4BF46BC-3A33-6149-9393-EC1CD0316560}" srcOrd="0" destOrd="0" presId="urn:microsoft.com/office/officeart/2005/8/layout/lProcess2"/>
    <dgm:cxn modelId="{0A234612-7D57-44D0-B202-A82B6CDB0B3E}" type="presParOf" srcId="{18E87D01-36B5-C74E-AFB4-48AA4A8839CA}" destId="{36F3D8A2-BBB0-9C44-A25E-98A4D3F42D2E}" srcOrd="1" destOrd="0" presId="urn:microsoft.com/office/officeart/2005/8/layout/lProcess2"/>
    <dgm:cxn modelId="{D05D3452-8DB8-4BCC-B0DE-7AD6430AD994}" type="presParOf" srcId="{18E87D01-36B5-C74E-AFB4-48AA4A8839CA}" destId="{681F0B88-DB2E-FB4E-836C-9656ECDCAECA}"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ACCAD9-680A-D743-971E-975DA0224500}"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8F2D3E8B-1B70-344E-A794-392708999AB0}">
      <dgm:prSet custT="1"/>
      <dgm:spPr>
        <a:gradFill rotWithShape="0">
          <a:gsLst>
            <a:gs pos="0">
              <a:srgbClr val="000000"/>
            </a:gs>
            <a:gs pos="39999">
              <a:srgbClr val="0A128C"/>
            </a:gs>
            <a:gs pos="70000">
              <a:srgbClr val="181CC7"/>
            </a:gs>
            <a:gs pos="88000">
              <a:srgbClr val="7005D4"/>
            </a:gs>
            <a:gs pos="100000">
              <a:srgbClr val="8C3D91"/>
            </a:gs>
          </a:gsLst>
          <a:lin ang="16200000" scaled="0"/>
        </a:gradFill>
      </dgm:spPr>
      <dgm:t>
        <a:bodyPr/>
        <a:lstStyle/>
        <a:p>
          <a:pPr rtl="0"/>
          <a:r>
            <a:rPr lang="en-US" sz="2000" dirty="0" smtClean="0">
              <a:effectLst>
                <a:outerShdw blurRad="38100" dist="38100" dir="2700000" algn="tl">
                  <a:srgbClr val="000000">
                    <a:alpha val="43137"/>
                  </a:srgbClr>
                </a:outerShdw>
              </a:effectLst>
            </a:rPr>
            <a:t>The specific criteria that were used are</a:t>
          </a:r>
          <a:r>
            <a:rPr lang="en-US" sz="1800" dirty="0" smtClean="0"/>
            <a:t>:</a:t>
          </a:r>
          <a:endParaRPr lang="en-US" sz="1800" dirty="0"/>
        </a:p>
      </dgm:t>
    </dgm:pt>
    <dgm:pt modelId="{DCA46CED-2F94-B94B-A2C2-0C4CCC493AEB}" type="parTrans" cxnId="{1DCB708E-82D2-0649-84C5-D4BF55A19B1B}">
      <dgm:prSet/>
      <dgm:spPr/>
      <dgm:t>
        <a:bodyPr/>
        <a:lstStyle/>
        <a:p>
          <a:endParaRPr lang="en-US"/>
        </a:p>
      </dgm:t>
    </dgm:pt>
    <dgm:pt modelId="{7E3DC81C-27BE-EC4A-ACF0-E95A9E8F3E82}" type="sibTrans" cxnId="{1DCB708E-82D2-0649-84C5-D4BF55A19B1B}">
      <dgm:prSet/>
      <dgm:spPr/>
      <dgm:t>
        <a:bodyPr/>
        <a:lstStyle/>
        <a:p>
          <a:endParaRPr lang="en-US"/>
        </a:p>
      </dgm:t>
    </dgm:pt>
    <dgm:pt modelId="{1382CF7B-C7F1-3E47-B8E6-38E73A1E0D68}">
      <dgm:prSet/>
      <dgm:spPr/>
      <dgm:t>
        <a:bodyPr/>
        <a:lstStyle/>
        <a:p>
          <a:pPr rtl="0"/>
          <a:r>
            <a:rPr lang="en-US" dirty="0" smtClean="0"/>
            <a:t>Knowledge of a part of the cipher key or round key does not enable calculation of many other round-key bits</a:t>
          </a:r>
          <a:endParaRPr lang="en-US" dirty="0"/>
        </a:p>
      </dgm:t>
    </dgm:pt>
    <dgm:pt modelId="{32639EB1-8FAB-7F44-8D51-D0EAFE63F5ED}" type="parTrans" cxnId="{318FFD8D-63B7-5D4F-B38F-7A5580A54F77}">
      <dgm:prSet/>
      <dgm:spPr/>
      <dgm:t>
        <a:bodyPr/>
        <a:lstStyle/>
        <a:p>
          <a:endParaRPr lang="en-US"/>
        </a:p>
      </dgm:t>
    </dgm:pt>
    <dgm:pt modelId="{1CE5FDF6-4CA0-E649-9D45-5484D7563AE2}" type="sibTrans" cxnId="{318FFD8D-63B7-5D4F-B38F-7A5580A54F77}">
      <dgm:prSet/>
      <dgm:spPr/>
      <dgm:t>
        <a:bodyPr/>
        <a:lstStyle/>
        <a:p>
          <a:endParaRPr lang="en-US"/>
        </a:p>
      </dgm:t>
    </dgm:pt>
    <dgm:pt modelId="{1FFB88C8-D23A-284C-B6EB-3EBEF80E1869}">
      <dgm:prSet/>
      <dgm:spPr/>
      <dgm:t>
        <a:bodyPr/>
        <a:lstStyle/>
        <a:p>
          <a:pPr rtl="0"/>
          <a:r>
            <a:rPr lang="en-US" dirty="0" smtClean="0"/>
            <a:t>An invertible transformation</a:t>
          </a:r>
          <a:endParaRPr lang="en-US" dirty="0"/>
        </a:p>
      </dgm:t>
    </dgm:pt>
    <dgm:pt modelId="{D607BA16-35F5-2840-86BD-DEFC0DB66376}" type="parTrans" cxnId="{AC6A97A0-5FB6-D34F-B39D-B9D55E15250B}">
      <dgm:prSet/>
      <dgm:spPr/>
      <dgm:t>
        <a:bodyPr/>
        <a:lstStyle/>
        <a:p>
          <a:endParaRPr lang="en-US"/>
        </a:p>
      </dgm:t>
    </dgm:pt>
    <dgm:pt modelId="{1C9CADD0-2208-7D41-B311-47D1058A3334}" type="sibTrans" cxnId="{AC6A97A0-5FB6-D34F-B39D-B9D55E15250B}">
      <dgm:prSet/>
      <dgm:spPr/>
      <dgm:t>
        <a:bodyPr/>
        <a:lstStyle/>
        <a:p>
          <a:endParaRPr lang="en-US"/>
        </a:p>
      </dgm:t>
    </dgm:pt>
    <dgm:pt modelId="{7E81624B-ED97-894F-AAA0-53E6672DAD9B}">
      <dgm:prSet/>
      <dgm:spPr/>
      <dgm:t>
        <a:bodyPr/>
        <a:lstStyle/>
        <a:p>
          <a:pPr rtl="0"/>
          <a:r>
            <a:rPr lang="en-US" dirty="0" smtClean="0"/>
            <a:t>Speed on a wide range of processors</a:t>
          </a:r>
          <a:endParaRPr lang="en-US" dirty="0"/>
        </a:p>
      </dgm:t>
    </dgm:pt>
    <dgm:pt modelId="{459D7936-5325-AA4E-971B-4B64742D5FAE}" type="parTrans" cxnId="{D6CAF3B9-DA0C-AD4B-B0E5-E11CDCD286C0}">
      <dgm:prSet/>
      <dgm:spPr/>
      <dgm:t>
        <a:bodyPr/>
        <a:lstStyle/>
        <a:p>
          <a:endParaRPr lang="en-US"/>
        </a:p>
      </dgm:t>
    </dgm:pt>
    <dgm:pt modelId="{6BCF9763-FC8A-094F-8F95-48FBBECCACC0}" type="sibTrans" cxnId="{D6CAF3B9-DA0C-AD4B-B0E5-E11CDCD286C0}">
      <dgm:prSet/>
      <dgm:spPr/>
      <dgm:t>
        <a:bodyPr/>
        <a:lstStyle/>
        <a:p>
          <a:endParaRPr lang="en-US"/>
        </a:p>
      </dgm:t>
    </dgm:pt>
    <dgm:pt modelId="{700BFEFE-33AE-304F-BA09-BF4B94815E12}">
      <dgm:prSet/>
      <dgm:spPr/>
      <dgm:t>
        <a:bodyPr/>
        <a:lstStyle/>
        <a:p>
          <a:pPr rtl="0"/>
          <a:r>
            <a:rPr lang="en-US" dirty="0" smtClean="0"/>
            <a:t>Usage of round constants to eliminate symmetries</a:t>
          </a:r>
          <a:endParaRPr lang="en-US" dirty="0"/>
        </a:p>
      </dgm:t>
    </dgm:pt>
    <dgm:pt modelId="{407A0D4A-DBED-6443-9178-E67F3E877D1C}" type="parTrans" cxnId="{263A83DD-E6D1-8C43-B0F8-DC116B949D18}">
      <dgm:prSet/>
      <dgm:spPr/>
      <dgm:t>
        <a:bodyPr/>
        <a:lstStyle/>
        <a:p>
          <a:endParaRPr lang="en-US"/>
        </a:p>
      </dgm:t>
    </dgm:pt>
    <dgm:pt modelId="{88594F36-7FD7-0E4A-9A59-212C7171504A}" type="sibTrans" cxnId="{263A83DD-E6D1-8C43-B0F8-DC116B949D18}">
      <dgm:prSet/>
      <dgm:spPr/>
      <dgm:t>
        <a:bodyPr/>
        <a:lstStyle/>
        <a:p>
          <a:endParaRPr lang="en-US"/>
        </a:p>
      </dgm:t>
    </dgm:pt>
    <dgm:pt modelId="{4AF0CCD5-2CF2-D744-8446-4426FFC10C6E}">
      <dgm:prSet/>
      <dgm:spPr/>
      <dgm:t>
        <a:bodyPr/>
        <a:lstStyle/>
        <a:p>
          <a:pPr rtl="0"/>
          <a:r>
            <a:rPr lang="en-US" dirty="0" smtClean="0"/>
            <a:t>Diffusion of cipher key differences into the round keys</a:t>
          </a:r>
          <a:endParaRPr lang="en-US" dirty="0"/>
        </a:p>
      </dgm:t>
    </dgm:pt>
    <dgm:pt modelId="{8DAB9A00-1D09-A54F-8993-4572FB68EA76}" type="parTrans" cxnId="{27D765EB-7939-624E-825C-272619E25FC3}">
      <dgm:prSet/>
      <dgm:spPr/>
      <dgm:t>
        <a:bodyPr/>
        <a:lstStyle/>
        <a:p>
          <a:endParaRPr lang="en-US"/>
        </a:p>
      </dgm:t>
    </dgm:pt>
    <dgm:pt modelId="{82CD27FE-83EE-B04E-B181-1B66876054B7}" type="sibTrans" cxnId="{27D765EB-7939-624E-825C-272619E25FC3}">
      <dgm:prSet/>
      <dgm:spPr/>
      <dgm:t>
        <a:bodyPr/>
        <a:lstStyle/>
        <a:p>
          <a:endParaRPr lang="en-US"/>
        </a:p>
      </dgm:t>
    </dgm:pt>
    <dgm:pt modelId="{823A72AC-C6E8-FE4C-97D8-12A83A1687D0}">
      <dgm:prSet/>
      <dgm:spPr/>
      <dgm:t>
        <a:bodyPr/>
        <a:lstStyle/>
        <a:p>
          <a:pPr rtl="0"/>
          <a:r>
            <a:rPr lang="en-US" dirty="0" smtClean="0"/>
            <a:t>Enough nonlinearity to prohibit the full determination of round key differences from cipher key differences only</a:t>
          </a:r>
          <a:endParaRPr lang="en-US" dirty="0"/>
        </a:p>
      </dgm:t>
    </dgm:pt>
    <dgm:pt modelId="{8B25F851-DA21-9F46-BF9D-C0B596311C16}" type="parTrans" cxnId="{BCFBC629-6DBC-DC4C-8B99-81D49AF0C67A}">
      <dgm:prSet/>
      <dgm:spPr/>
      <dgm:t>
        <a:bodyPr/>
        <a:lstStyle/>
        <a:p>
          <a:endParaRPr lang="en-US"/>
        </a:p>
      </dgm:t>
    </dgm:pt>
    <dgm:pt modelId="{CFD30177-65EB-1B4C-8258-BE4F42EC0E71}" type="sibTrans" cxnId="{BCFBC629-6DBC-DC4C-8B99-81D49AF0C67A}">
      <dgm:prSet/>
      <dgm:spPr/>
      <dgm:t>
        <a:bodyPr/>
        <a:lstStyle/>
        <a:p>
          <a:endParaRPr lang="en-US"/>
        </a:p>
      </dgm:t>
    </dgm:pt>
    <dgm:pt modelId="{2EDC8CE7-B207-F84C-A98F-CCF647DBB921}">
      <dgm:prSet/>
      <dgm:spPr/>
      <dgm:t>
        <a:bodyPr/>
        <a:lstStyle/>
        <a:p>
          <a:pPr rtl="0"/>
          <a:r>
            <a:rPr lang="en-US" dirty="0" smtClean="0"/>
            <a:t>Simplicity of description</a:t>
          </a:r>
          <a:endParaRPr lang="en-US" dirty="0"/>
        </a:p>
      </dgm:t>
    </dgm:pt>
    <dgm:pt modelId="{F4DFC3F1-EC5B-344E-A21E-42BA4521D281}" type="parTrans" cxnId="{7C50E06D-5BB5-F64C-92B1-48EA9E9367F3}">
      <dgm:prSet/>
      <dgm:spPr/>
      <dgm:t>
        <a:bodyPr/>
        <a:lstStyle/>
        <a:p>
          <a:endParaRPr lang="en-US"/>
        </a:p>
      </dgm:t>
    </dgm:pt>
    <dgm:pt modelId="{D49B164B-4506-9347-A1F1-8D19B6565466}" type="sibTrans" cxnId="{7C50E06D-5BB5-F64C-92B1-48EA9E9367F3}">
      <dgm:prSet/>
      <dgm:spPr/>
      <dgm:t>
        <a:bodyPr/>
        <a:lstStyle/>
        <a:p>
          <a:endParaRPr lang="en-US"/>
        </a:p>
      </dgm:t>
    </dgm:pt>
    <dgm:pt modelId="{DE38E8B3-13D2-6E46-877C-EFD3AFC6EB89}" type="pres">
      <dgm:prSet presAssocID="{83ACCAD9-680A-D743-971E-975DA0224500}" presName="linear" presStyleCnt="0">
        <dgm:presLayoutVars>
          <dgm:dir/>
          <dgm:animLvl val="lvl"/>
          <dgm:resizeHandles val="exact"/>
        </dgm:presLayoutVars>
      </dgm:prSet>
      <dgm:spPr/>
      <dgm:t>
        <a:bodyPr/>
        <a:lstStyle/>
        <a:p>
          <a:endParaRPr lang="en-US"/>
        </a:p>
      </dgm:t>
    </dgm:pt>
    <dgm:pt modelId="{46ACF56D-2B57-6242-BC98-AB71118E2C73}" type="pres">
      <dgm:prSet presAssocID="{8F2D3E8B-1B70-344E-A794-392708999AB0}" presName="parentLin" presStyleCnt="0"/>
      <dgm:spPr/>
    </dgm:pt>
    <dgm:pt modelId="{50C18710-530A-714A-ABE0-1A9F41FF5A5F}" type="pres">
      <dgm:prSet presAssocID="{8F2D3E8B-1B70-344E-A794-392708999AB0}" presName="parentLeftMargin" presStyleLbl="node1" presStyleIdx="0" presStyleCnt="1"/>
      <dgm:spPr/>
      <dgm:t>
        <a:bodyPr/>
        <a:lstStyle/>
        <a:p>
          <a:endParaRPr lang="en-US"/>
        </a:p>
      </dgm:t>
    </dgm:pt>
    <dgm:pt modelId="{145B3E17-2DA7-6B45-BEAA-2B9A7D3B217D}" type="pres">
      <dgm:prSet presAssocID="{8F2D3E8B-1B70-344E-A794-392708999AB0}" presName="parentText" presStyleLbl="node1" presStyleIdx="0" presStyleCnt="1" custScaleX="140816" custScaleY="126833" custLinFactNeighborX="-100000" custLinFactNeighborY="-969">
        <dgm:presLayoutVars>
          <dgm:chMax val="0"/>
          <dgm:bulletEnabled val="1"/>
        </dgm:presLayoutVars>
      </dgm:prSet>
      <dgm:spPr/>
      <dgm:t>
        <a:bodyPr/>
        <a:lstStyle/>
        <a:p>
          <a:endParaRPr lang="en-US"/>
        </a:p>
      </dgm:t>
    </dgm:pt>
    <dgm:pt modelId="{A8F63CEC-6BAC-4E46-9B93-2E21867DEA51}" type="pres">
      <dgm:prSet presAssocID="{8F2D3E8B-1B70-344E-A794-392708999AB0}" presName="negativeSpace" presStyleCnt="0"/>
      <dgm:spPr/>
    </dgm:pt>
    <dgm:pt modelId="{4389547B-5732-A94A-AD6A-3AA2B292FE31}" type="pres">
      <dgm:prSet presAssocID="{8F2D3E8B-1B70-344E-A794-392708999AB0}" presName="childText" presStyleLbl="conFgAcc1" presStyleIdx="0" presStyleCnt="1">
        <dgm:presLayoutVars>
          <dgm:bulletEnabled val="1"/>
        </dgm:presLayoutVars>
      </dgm:prSet>
      <dgm:spPr/>
      <dgm:t>
        <a:bodyPr/>
        <a:lstStyle/>
        <a:p>
          <a:endParaRPr lang="en-US"/>
        </a:p>
      </dgm:t>
    </dgm:pt>
  </dgm:ptLst>
  <dgm:cxnLst>
    <dgm:cxn modelId="{BCFBC629-6DBC-DC4C-8B99-81D49AF0C67A}" srcId="{8F2D3E8B-1B70-344E-A794-392708999AB0}" destId="{823A72AC-C6E8-FE4C-97D8-12A83A1687D0}" srcOrd="5" destOrd="0" parTransId="{8B25F851-DA21-9F46-BF9D-C0B596311C16}" sibTransId="{CFD30177-65EB-1B4C-8258-BE4F42EC0E71}"/>
    <dgm:cxn modelId="{41ECDAC1-A45E-49F1-99FB-49CE70187B1B}" type="presOf" srcId="{1FFB88C8-D23A-284C-B6EB-3EBEF80E1869}" destId="{4389547B-5732-A94A-AD6A-3AA2B292FE31}" srcOrd="0" destOrd="1" presId="urn:microsoft.com/office/officeart/2005/8/layout/list1"/>
    <dgm:cxn modelId="{3D0F3B00-32E7-4845-A832-889B225FBC6C}" type="presOf" srcId="{8F2D3E8B-1B70-344E-A794-392708999AB0}" destId="{50C18710-530A-714A-ABE0-1A9F41FF5A5F}" srcOrd="0" destOrd="0" presId="urn:microsoft.com/office/officeart/2005/8/layout/list1"/>
    <dgm:cxn modelId="{6D41AAEA-56EC-45E8-B945-6954815D1CC9}" type="presOf" srcId="{7E81624B-ED97-894F-AAA0-53E6672DAD9B}" destId="{4389547B-5732-A94A-AD6A-3AA2B292FE31}" srcOrd="0" destOrd="2" presId="urn:microsoft.com/office/officeart/2005/8/layout/list1"/>
    <dgm:cxn modelId="{263A83DD-E6D1-8C43-B0F8-DC116B949D18}" srcId="{8F2D3E8B-1B70-344E-A794-392708999AB0}" destId="{700BFEFE-33AE-304F-BA09-BF4B94815E12}" srcOrd="3" destOrd="0" parTransId="{407A0D4A-DBED-6443-9178-E67F3E877D1C}" sibTransId="{88594F36-7FD7-0E4A-9A59-212C7171504A}"/>
    <dgm:cxn modelId="{7C50E06D-5BB5-F64C-92B1-48EA9E9367F3}" srcId="{8F2D3E8B-1B70-344E-A794-392708999AB0}" destId="{2EDC8CE7-B207-F84C-A98F-CCF647DBB921}" srcOrd="6" destOrd="0" parTransId="{F4DFC3F1-EC5B-344E-A21E-42BA4521D281}" sibTransId="{D49B164B-4506-9347-A1F1-8D19B6565466}"/>
    <dgm:cxn modelId="{27D765EB-7939-624E-825C-272619E25FC3}" srcId="{8F2D3E8B-1B70-344E-A794-392708999AB0}" destId="{4AF0CCD5-2CF2-D744-8446-4426FFC10C6E}" srcOrd="4" destOrd="0" parTransId="{8DAB9A00-1D09-A54F-8993-4572FB68EA76}" sibTransId="{82CD27FE-83EE-B04E-B181-1B66876054B7}"/>
    <dgm:cxn modelId="{AC6A97A0-5FB6-D34F-B39D-B9D55E15250B}" srcId="{8F2D3E8B-1B70-344E-A794-392708999AB0}" destId="{1FFB88C8-D23A-284C-B6EB-3EBEF80E1869}" srcOrd="1" destOrd="0" parTransId="{D607BA16-35F5-2840-86BD-DEFC0DB66376}" sibTransId="{1C9CADD0-2208-7D41-B311-47D1058A3334}"/>
    <dgm:cxn modelId="{1DCB708E-82D2-0649-84C5-D4BF55A19B1B}" srcId="{83ACCAD9-680A-D743-971E-975DA0224500}" destId="{8F2D3E8B-1B70-344E-A794-392708999AB0}" srcOrd="0" destOrd="0" parTransId="{DCA46CED-2F94-B94B-A2C2-0C4CCC493AEB}" sibTransId="{7E3DC81C-27BE-EC4A-ACF0-E95A9E8F3E82}"/>
    <dgm:cxn modelId="{42EB70B6-BACA-4907-95E8-C216813B64B5}" type="presOf" srcId="{700BFEFE-33AE-304F-BA09-BF4B94815E12}" destId="{4389547B-5732-A94A-AD6A-3AA2B292FE31}" srcOrd="0" destOrd="3" presId="urn:microsoft.com/office/officeart/2005/8/layout/list1"/>
    <dgm:cxn modelId="{26E7C591-276E-471A-B7F6-F38996D219E7}" type="presOf" srcId="{8F2D3E8B-1B70-344E-A794-392708999AB0}" destId="{145B3E17-2DA7-6B45-BEAA-2B9A7D3B217D}" srcOrd="1" destOrd="0" presId="urn:microsoft.com/office/officeart/2005/8/layout/list1"/>
    <dgm:cxn modelId="{6DDD37D3-D9B8-4DC0-9968-475E2B366903}" type="presOf" srcId="{83ACCAD9-680A-D743-971E-975DA0224500}" destId="{DE38E8B3-13D2-6E46-877C-EFD3AFC6EB89}" srcOrd="0" destOrd="0" presId="urn:microsoft.com/office/officeart/2005/8/layout/list1"/>
    <dgm:cxn modelId="{318FFD8D-63B7-5D4F-B38F-7A5580A54F77}" srcId="{8F2D3E8B-1B70-344E-A794-392708999AB0}" destId="{1382CF7B-C7F1-3E47-B8E6-38E73A1E0D68}" srcOrd="0" destOrd="0" parTransId="{32639EB1-8FAB-7F44-8D51-D0EAFE63F5ED}" sibTransId="{1CE5FDF6-4CA0-E649-9D45-5484D7563AE2}"/>
    <dgm:cxn modelId="{5D990AE7-54F5-441B-A48D-60B1A1DA6ADC}" type="presOf" srcId="{4AF0CCD5-2CF2-D744-8446-4426FFC10C6E}" destId="{4389547B-5732-A94A-AD6A-3AA2B292FE31}" srcOrd="0" destOrd="4" presId="urn:microsoft.com/office/officeart/2005/8/layout/list1"/>
    <dgm:cxn modelId="{E2DA559A-55E1-4CE1-B92F-026669C2E2A4}" type="presOf" srcId="{1382CF7B-C7F1-3E47-B8E6-38E73A1E0D68}" destId="{4389547B-5732-A94A-AD6A-3AA2B292FE31}" srcOrd="0" destOrd="0" presId="urn:microsoft.com/office/officeart/2005/8/layout/list1"/>
    <dgm:cxn modelId="{EDA95259-14BE-44DF-A650-CA2D16A7594C}" type="presOf" srcId="{2EDC8CE7-B207-F84C-A98F-CCF647DBB921}" destId="{4389547B-5732-A94A-AD6A-3AA2B292FE31}" srcOrd="0" destOrd="6" presId="urn:microsoft.com/office/officeart/2005/8/layout/list1"/>
    <dgm:cxn modelId="{D6CAF3B9-DA0C-AD4B-B0E5-E11CDCD286C0}" srcId="{8F2D3E8B-1B70-344E-A794-392708999AB0}" destId="{7E81624B-ED97-894F-AAA0-53E6672DAD9B}" srcOrd="2" destOrd="0" parTransId="{459D7936-5325-AA4E-971B-4B64742D5FAE}" sibTransId="{6BCF9763-FC8A-094F-8F95-48FBBECCACC0}"/>
    <dgm:cxn modelId="{ACB1BEE6-AFA6-421F-AB25-EC011CD5176C}" type="presOf" srcId="{823A72AC-C6E8-FE4C-97D8-12A83A1687D0}" destId="{4389547B-5732-A94A-AD6A-3AA2B292FE31}" srcOrd="0" destOrd="5" presId="urn:microsoft.com/office/officeart/2005/8/layout/list1"/>
    <dgm:cxn modelId="{3621074C-06B4-4A75-89E8-E43CA0C5929A}" type="presParOf" srcId="{DE38E8B3-13D2-6E46-877C-EFD3AFC6EB89}" destId="{46ACF56D-2B57-6242-BC98-AB71118E2C73}" srcOrd="0" destOrd="0" presId="urn:microsoft.com/office/officeart/2005/8/layout/list1"/>
    <dgm:cxn modelId="{222CF603-686A-410B-A226-C573E7765259}" type="presParOf" srcId="{46ACF56D-2B57-6242-BC98-AB71118E2C73}" destId="{50C18710-530A-714A-ABE0-1A9F41FF5A5F}" srcOrd="0" destOrd="0" presId="urn:microsoft.com/office/officeart/2005/8/layout/list1"/>
    <dgm:cxn modelId="{D21DDDC5-7BF7-4C28-90D0-E8EAD597E894}" type="presParOf" srcId="{46ACF56D-2B57-6242-BC98-AB71118E2C73}" destId="{145B3E17-2DA7-6B45-BEAA-2B9A7D3B217D}" srcOrd="1" destOrd="0" presId="urn:microsoft.com/office/officeart/2005/8/layout/list1"/>
    <dgm:cxn modelId="{2B180611-7538-4AC9-B99E-E9DC1FB39F8A}" type="presParOf" srcId="{DE38E8B3-13D2-6E46-877C-EFD3AFC6EB89}" destId="{A8F63CEC-6BAC-4E46-9B93-2E21867DEA51}" srcOrd="1" destOrd="0" presId="urn:microsoft.com/office/officeart/2005/8/layout/list1"/>
    <dgm:cxn modelId="{9EAF0802-5509-4E01-9AF9-D749BBE2340F}" type="presParOf" srcId="{DE38E8B3-13D2-6E46-877C-EFD3AFC6EB89}" destId="{4389547B-5732-A94A-AD6A-3AA2B292FE31}"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B1E94F2-6013-D24B-89E9-F8280B678064}" type="doc">
      <dgm:prSet loTypeId="urn:microsoft.com/office/officeart/2005/8/layout/vProcess5" loCatId="process" qsTypeId="urn:microsoft.com/office/officeart/2005/8/quickstyle/simple4" qsCatId="simple" csTypeId="urn:microsoft.com/office/officeart/2005/8/colors/accent1_2" csCatId="accent1" phldr="1"/>
      <dgm:spPr/>
      <dgm:t>
        <a:bodyPr/>
        <a:lstStyle/>
        <a:p>
          <a:endParaRPr lang="en-US"/>
        </a:p>
      </dgm:t>
    </dgm:pt>
    <dgm:pt modelId="{A186A373-D9B0-2F4D-B153-63E2DCE15F71}">
      <dgm:prSet phldrT="[Text]"/>
      <dgm:spPr>
        <a:gradFill rotWithShape="0">
          <a:gsLst>
            <a:gs pos="0">
              <a:srgbClr val="000000"/>
            </a:gs>
            <a:gs pos="39999">
              <a:srgbClr val="0A128C"/>
            </a:gs>
            <a:gs pos="70000">
              <a:srgbClr val="181CC7"/>
            </a:gs>
            <a:gs pos="88000">
              <a:srgbClr val="7005D4"/>
            </a:gs>
            <a:gs pos="100000">
              <a:srgbClr val="8C3D91"/>
            </a:gs>
          </a:gsLst>
          <a:lin ang="16200000" scaled="0"/>
        </a:gradFill>
        <a:ln>
          <a:solidFill>
            <a:schemeClr val="tx1"/>
          </a:solidFill>
        </a:ln>
      </dgm:spPr>
      <dgm:t>
        <a:bodyPr/>
        <a:lstStyle/>
        <a:p>
          <a:r>
            <a:rPr lang="en-US" b="1" i="0" dirty="0" smtClean="0">
              <a:effectLst>
                <a:outerShdw blurRad="38100" dist="38100" dir="2700000" algn="tl">
                  <a:srgbClr val="000000">
                    <a:alpha val="43137"/>
                  </a:srgbClr>
                </a:outerShdw>
              </a:effectLst>
              <a:ea typeface="+mn-ea"/>
              <a:cs typeface="+mn-cs"/>
            </a:rPr>
            <a:t>Two separate changes are needed to bring the decryption structure in line with the encryption structure</a:t>
          </a:r>
          <a:endParaRPr lang="en-US" b="1" i="0" dirty="0">
            <a:effectLst>
              <a:outerShdw blurRad="38100" dist="38100" dir="2700000" algn="tl">
                <a:srgbClr val="000000">
                  <a:alpha val="43137"/>
                </a:srgbClr>
              </a:outerShdw>
            </a:effectLst>
          </a:endParaRPr>
        </a:p>
      </dgm:t>
    </dgm:pt>
    <dgm:pt modelId="{6DB9A05D-88CA-D843-8F40-506FDAF1FBEF}" type="parTrans" cxnId="{9BDF072E-BAF0-A44B-9F7B-25E6546E3968}">
      <dgm:prSet/>
      <dgm:spPr/>
      <dgm:t>
        <a:bodyPr/>
        <a:lstStyle/>
        <a:p>
          <a:endParaRPr lang="en-US"/>
        </a:p>
      </dgm:t>
    </dgm:pt>
    <dgm:pt modelId="{171C6503-AA86-7E40-A12A-37BBD3E479B9}" type="sibTrans" cxnId="{9BDF072E-BAF0-A44B-9F7B-25E6546E3968}">
      <dgm:prSet/>
      <dgm:spPr>
        <a:solidFill>
          <a:schemeClr val="bg1"/>
        </a:solidFill>
        <a:ln>
          <a:solidFill>
            <a:schemeClr val="bg2">
              <a:lumMod val="50000"/>
            </a:schemeClr>
          </a:solidFill>
        </a:ln>
      </dgm:spPr>
      <dgm:t>
        <a:bodyPr/>
        <a:lstStyle/>
        <a:p>
          <a:endParaRPr lang="en-US"/>
        </a:p>
      </dgm:t>
    </dgm:pt>
    <dgm:pt modelId="{9D99A53E-2B17-1241-A0DF-858B43704ED7}">
      <dgm:prSet/>
      <dgm:spPr>
        <a:gradFill rotWithShape="0">
          <a:gsLst>
            <a:gs pos="0">
              <a:srgbClr val="000000"/>
            </a:gs>
            <a:gs pos="39999">
              <a:srgbClr val="0A128C"/>
            </a:gs>
            <a:gs pos="70000">
              <a:srgbClr val="181CC7"/>
            </a:gs>
            <a:gs pos="88000">
              <a:srgbClr val="7005D4"/>
            </a:gs>
            <a:gs pos="100000">
              <a:srgbClr val="8C3D91"/>
            </a:gs>
          </a:gsLst>
          <a:lin ang="16200000" scaled="0"/>
        </a:gradFill>
        <a:ln>
          <a:solidFill>
            <a:schemeClr val="tx1"/>
          </a:solidFill>
        </a:ln>
      </dgm:spPr>
      <dgm:t>
        <a:bodyPr/>
        <a:lstStyle/>
        <a:p>
          <a:r>
            <a:rPr lang="en-US" b="1" i="0" dirty="0" smtClean="0">
              <a:effectLst>
                <a:outerShdw blurRad="38100" dist="38100" dir="2700000" algn="tl">
                  <a:srgbClr val="000000">
                    <a:alpha val="43137"/>
                  </a:srgbClr>
                </a:outerShdw>
              </a:effectLst>
              <a:ea typeface="+mn-ea"/>
            </a:rPr>
            <a:t>The first two stages of the decryption round need to be interchanged</a:t>
          </a:r>
        </a:p>
      </dgm:t>
    </dgm:pt>
    <dgm:pt modelId="{D1B86625-6B07-5B4D-897A-6A6453B23BCE}" type="parTrans" cxnId="{911968D6-0437-5D4C-B3A0-22CA0DD8DAD7}">
      <dgm:prSet/>
      <dgm:spPr/>
      <dgm:t>
        <a:bodyPr/>
        <a:lstStyle/>
        <a:p>
          <a:endParaRPr lang="en-US"/>
        </a:p>
      </dgm:t>
    </dgm:pt>
    <dgm:pt modelId="{8F85CFA4-D479-A740-90CA-767195B24BB4}" type="sibTrans" cxnId="{911968D6-0437-5D4C-B3A0-22CA0DD8DAD7}">
      <dgm:prSet/>
      <dgm:spPr>
        <a:solidFill>
          <a:schemeClr val="bg1"/>
        </a:solidFill>
        <a:ln>
          <a:solidFill>
            <a:schemeClr val="bg2">
              <a:lumMod val="50000"/>
            </a:schemeClr>
          </a:solidFill>
        </a:ln>
      </dgm:spPr>
      <dgm:t>
        <a:bodyPr/>
        <a:lstStyle/>
        <a:p>
          <a:endParaRPr lang="en-US"/>
        </a:p>
      </dgm:t>
    </dgm:pt>
    <dgm:pt modelId="{16A51E3A-1861-9547-9613-D35F4321D5E6}">
      <dgm:prSet/>
      <dgm:spPr>
        <a:gradFill rotWithShape="0">
          <a:gsLst>
            <a:gs pos="0">
              <a:srgbClr val="000000"/>
            </a:gs>
            <a:gs pos="39999">
              <a:srgbClr val="0A128C"/>
            </a:gs>
            <a:gs pos="70000">
              <a:srgbClr val="181CC7"/>
            </a:gs>
            <a:gs pos="88000">
              <a:srgbClr val="7005D4"/>
            </a:gs>
            <a:gs pos="100000">
              <a:srgbClr val="8C3D91"/>
            </a:gs>
          </a:gsLst>
          <a:lin ang="16200000" scaled="0"/>
        </a:gradFill>
        <a:ln>
          <a:solidFill>
            <a:schemeClr val="tx1"/>
          </a:solidFill>
        </a:ln>
      </dgm:spPr>
      <dgm:t>
        <a:bodyPr/>
        <a:lstStyle/>
        <a:p>
          <a:r>
            <a:rPr lang="en-US" b="1" i="0" dirty="0" smtClean="0">
              <a:effectLst>
                <a:outerShdw blurRad="38100" dist="38100" dir="2700000" algn="tl">
                  <a:srgbClr val="000000">
                    <a:alpha val="43137"/>
                  </a:srgbClr>
                </a:outerShdw>
              </a:effectLst>
              <a:ea typeface="+mn-ea"/>
            </a:rPr>
            <a:t>The second two stages of the decryption round need to be interchanged</a:t>
          </a:r>
          <a:endParaRPr lang="en-AU" b="1" i="0" dirty="0">
            <a:effectLst>
              <a:outerShdw blurRad="38100" dist="38100" dir="2700000" algn="tl">
                <a:srgbClr val="000000">
                  <a:alpha val="43137"/>
                </a:srgbClr>
              </a:outerShdw>
            </a:effectLst>
            <a:ea typeface="+mn-ea"/>
          </a:endParaRPr>
        </a:p>
      </dgm:t>
    </dgm:pt>
    <dgm:pt modelId="{26B9E689-05D4-6847-B9ED-DC4E3BCBD84B}" type="parTrans" cxnId="{C9D0E2D9-B661-5241-A933-049C7CCBDA2B}">
      <dgm:prSet/>
      <dgm:spPr/>
      <dgm:t>
        <a:bodyPr/>
        <a:lstStyle/>
        <a:p>
          <a:endParaRPr lang="en-US"/>
        </a:p>
      </dgm:t>
    </dgm:pt>
    <dgm:pt modelId="{C4E05F5D-2DD1-AC41-B105-D168BF526F8A}" type="sibTrans" cxnId="{C9D0E2D9-B661-5241-A933-049C7CCBDA2B}">
      <dgm:prSet/>
      <dgm:spPr/>
      <dgm:t>
        <a:bodyPr/>
        <a:lstStyle/>
        <a:p>
          <a:endParaRPr lang="en-US"/>
        </a:p>
      </dgm:t>
    </dgm:pt>
    <dgm:pt modelId="{46421A4E-2E45-D441-B03A-E01D590E18C1}" type="pres">
      <dgm:prSet presAssocID="{FB1E94F2-6013-D24B-89E9-F8280B678064}" presName="outerComposite" presStyleCnt="0">
        <dgm:presLayoutVars>
          <dgm:chMax val="5"/>
          <dgm:dir/>
          <dgm:resizeHandles val="exact"/>
        </dgm:presLayoutVars>
      </dgm:prSet>
      <dgm:spPr/>
      <dgm:t>
        <a:bodyPr/>
        <a:lstStyle/>
        <a:p>
          <a:endParaRPr lang="en-US"/>
        </a:p>
      </dgm:t>
    </dgm:pt>
    <dgm:pt modelId="{04EA5BA2-9594-EC49-A0E6-82E322DF5B42}" type="pres">
      <dgm:prSet presAssocID="{FB1E94F2-6013-D24B-89E9-F8280B678064}" presName="dummyMaxCanvas" presStyleCnt="0">
        <dgm:presLayoutVars/>
      </dgm:prSet>
      <dgm:spPr/>
    </dgm:pt>
    <dgm:pt modelId="{2B7D8B98-68EB-1F48-9CBD-13820C72237A}" type="pres">
      <dgm:prSet presAssocID="{FB1E94F2-6013-D24B-89E9-F8280B678064}" presName="ThreeNodes_1" presStyleLbl="node1" presStyleIdx="0" presStyleCnt="3">
        <dgm:presLayoutVars>
          <dgm:bulletEnabled val="1"/>
        </dgm:presLayoutVars>
      </dgm:prSet>
      <dgm:spPr/>
      <dgm:t>
        <a:bodyPr/>
        <a:lstStyle/>
        <a:p>
          <a:endParaRPr lang="en-US"/>
        </a:p>
      </dgm:t>
    </dgm:pt>
    <dgm:pt modelId="{1449B5AE-1528-3C49-9519-948A30667D89}" type="pres">
      <dgm:prSet presAssocID="{FB1E94F2-6013-D24B-89E9-F8280B678064}" presName="ThreeNodes_2" presStyleLbl="node1" presStyleIdx="1" presStyleCnt="3">
        <dgm:presLayoutVars>
          <dgm:bulletEnabled val="1"/>
        </dgm:presLayoutVars>
      </dgm:prSet>
      <dgm:spPr/>
      <dgm:t>
        <a:bodyPr/>
        <a:lstStyle/>
        <a:p>
          <a:endParaRPr lang="en-US"/>
        </a:p>
      </dgm:t>
    </dgm:pt>
    <dgm:pt modelId="{3B6FF59A-1DAC-8A47-9105-EF87DEB6E1E1}" type="pres">
      <dgm:prSet presAssocID="{FB1E94F2-6013-D24B-89E9-F8280B678064}" presName="ThreeNodes_3" presStyleLbl="node1" presStyleIdx="2" presStyleCnt="3">
        <dgm:presLayoutVars>
          <dgm:bulletEnabled val="1"/>
        </dgm:presLayoutVars>
      </dgm:prSet>
      <dgm:spPr/>
      <dgm:t>
        <a:bodyPr/>
        <a:lstStyle/>
        <a:p>
          <a:endParaRPr lang="en-US"/>
        </a:p>
      </dgm:t>
    </dgm:pt>
    <dgm:pt modelId="{464FC045-E72C-9345-99CB-5FB97D0ED5C9}" type="pres">
      <dgm:prSet presAssocID="{FB1E94F2-6013-D24B-89E9-F8280B678064}" presName="ThreeConn_1-2" presStyleLbl="fgAccFollowNode1" presStyleIdx="0" presStyleCnt="2">
        <dgm:presLayoutVars>
          <dgm:bulletEnabled val="1"/>
        </dgm:presLayoutVars>
      </dgm:prSet>
      <dgm:spPr/>
      <dgm:t>
        <a:bodyPr/>
        <a:lstStyle/>
        <a:p>
          <a:endParaRPr lang="en-US"/>
        </a:p>
      </dgm:t>
    </dgm:pt>
    <dgm:pt modelId="{4DE87F03-0F21-3D43-90DF-A9451F160134}" type="pres">
      <dgm:prSet presAssocID="{FB1E94F2-6013-D24B-89E9-F8280B678064}" presName="ThreeConn_2-3" presStyleLbl="fgAccFollowNode1" presStyleIdx="1" presStyleCnt="2">
        <dgm:presLayoutVars>
          <dgm:bulletEnabled val="1"/>
        </dgm:presLayoutVars>
      </dgm:prSet>
      <dgm:spPr/>
      <dgm:t>
        <a:bodyPr/>
        <a:lstStyle/>
        <a:p>
          <a:endParaRPr lang="en-US"/>
        </a:p>
      </dgm:t>
    </dgm:pt>
    <dgm:pt modelId="{E2B5F301-86A1-0C4B-B86F-9C15603AE4E3}" type="pres">
      <dgm:prSet presAssocID="{FB1E94F2-6013-D24B-89E9-F8280B678064}" presName="ThreeNodes_1_text" presStyleLbl="node1" presStyleIdx="2" presStyleCnt="3">
        <dgm:presLayoutVars>
          <dgm:bulletEnabled val="1"/>
        </dgm:presLayoutVars>
      </dgm:prSet>
      <dgm:spPr/>
      <dgm:t>
        <a:bodyPr/>
        <a:lstStyle/>
        <a:p>
          <a:endParaRPr lang="en-US"/>
        </a:p>
      </dgm:t>
    </dgm:pt>
    <dgm:pt modelId="{C21B85D8-F744-D540-9E89-3E17779ADA15}" type="pres">
      <dgm:prSet presAssocID="{FB1E94F2-6013-D24B-89E9-F8280B678064}" presName="ThreeNodes_2_text" presStyleLbl="node1" presStyleIdx="2" presStyleCnt="3">
        <dgm:presLayoutVars>
          <dgm:bulletEnabled val="1"/>
        </dgm:presLayoutVars>
      </dgm:prSet>
      <dgm:spPr/>
      <dgm:t>
        <a:bodyPr/>
        <a:lstStyle/>
        <a:p>
          <a:endParaRPr lang="en-US"/>
        </a:p>
      </dgm:t>
    </dgm:pt>
    <dgm:pt modelId="{9F443B27-DEB1-F54B-B054-03C7B22E1215}" type="pres">
      <dgm:prSet presAssocID="{FB1E94F2-6013-D24B-89E9-F8280B678064}" presName="ThreeNodes_3_text" presStyleLbl="node1" presStyleIdx="2" presStyleCnt="3">
        <dgm:presLayoutVars>
          <dgm:bulletEnabled val="1"/>
        </dgm:presLayoutVars>
      </dgm:prSet>
      <dgm:spPr/>
      <dgm:t>
        <a:bodyPr/>
        <a:lstStyle/>
        <a:p>
          <a:endParaRPr lang="en-US"/>
        </a:p>
      </dgm:t>
    </dgm:pt>
  </dgm:ptLst>
  <dgm:cxnLst>
    <dgm:cxn modelId="{1697B441-E085-4E41-957F-2449253D9F0E}" type="presOf" srcId="{FB1E94F2-6013-D24B-89E9-F8280B678064}" destId="{46421A4E-2E45-D441-B03A-E01D590E18C1}" srcOrd="0" destOrd="0" presId="urn:microsoft.com/office/officeart/2005/8/layout/vProcess5"/>
    <dgm:cxn modelId="{4A58BD41-B562-4AC8-85EF-237BC18C0054}" type="presOf" srcId="{A186A373-D9B0-2F4D-B153-63E2DCE15F71}" destId="{E2B5F301-86A1-0C4B-B86F-9C15603AE4E3}" srcOrd="1" destOrd="0" presId="urn:microsoft.com/office/officeart/2005/8/layout/vProcess5"/>
    <dgm:cxn modelId="{D9CA834F-04C6-4F55-BD92-A43E9118D2DD}" type="presOf" srcId="{16A51E3A-1861-9547-9613-D35F4321D5E6}" destId="{9F443B27-DEB1-F54B-B054-03C7B22E1215}" srcOrd="1" destOrd="0" presId="urn:microsoft.com/office/officeart/2005/8/layout/vProcess5"/>
    <dgm:cxn modelId="{53255057-76C1-4726-A2B0-762345652B7E}" type="presOf" srcId="{16A51E3A-1861-9547-9613-D35F4321D5E6}" destId="{3B6FF59A-1DAC-8A47-9105-EF87DEB6E1E1}" srcOrd="0" destOrd="0" presId="urn:microsoft.com/office/officeart/2005/8/layout/vProcess5"/>
    <dgm:cxn modelId="{E1988C1B-CA4D-4F69-8BFA-AC5583BEEF9E}" type="presOf" srcId="{9D99A53E-2B17-1241-A0DF-858B43704ED7}" destId="{1449B5AE-1528-3C49-9519-948A30667D89}" srcOrd="0" destOrd="0" presId="urn:microsoft.com/office/officeart/2005/8/layout/vProcess5"/>
    <dgm:cxn modelId="{BFDFF0BC-AFE1-4849-9458-1C40D35C6D01}" type="presOf" srcId="{9D99A53E-2B17-1241-A0DF-858B43704ED7}" destId="{C21B85D8-F744-D540-9E89-3E17779ADA15}" srcOrd="1" destOrd="0" presId="urn:microsoft.com/office/officeart/2005/8/layout/vProcess5"/>
    <dgm:cxn modelId="{2FA9747A-C94B-4242-B6BE-F04860BF775E}" type="presOf" srcId="{8F85CFA4-D479-A740-90CA-767195B24BB4}" destId="{4DE87F03-0F21-3D43-90DF-A9451F160134}" srcOrd="0" destOrd="0" presId="urn:microsoft.com/office/officeart/2005/8/layout/vProcess5"/>
    <dgm:cxn modelId="{C0830993-ECED-474C-90D5-9EF3F406AFCB}" type="presOf" srcId="{171C6503-AA86-7E40-A12A-37BBD3E479B9}" destId="{464FC045-E72C-9345-99CB-5FB97D0ED5C9}" srcOrd="0" destOrd="0" presId="urn:microsoft.com/office/officeart/2005/8/layout/vProcess5"/>
    <dgm:cxn modelId="{911968D6-0437-5D4C-B3A0-22CA0DD8DAD7}" srcId="{FB1E94F2-6013-D24B-89E9-F8280B678064}" destId="{9D99A53E-2B17-1241-A0DF-858B43704ED7}" srcOrd="1" destOrd="0" parTransId="{D1B86625-6B07-5B4D-897A-6A6453B23BCE}" sibTransId="{8F85CFA4-D479-A740-90CA-767195B24BB4}"/>
    <dgm:cxn modelId="{C9D0E2D9-B661-5241-A933-049C7CCBDA2B}" srcId="{FB1E94F2-6013-D24B-89E9-F8280B678064}" destId="{16A51E3A-1861-9547-9613-D35F4321D5E6}" srcOrd="2" destOrd="0" parTransId="{26B9E689-05D4-6847-B9ED-DC4E3BCBD84B}" sibTransId="{C4E05F5D-2DD1-AC41-B105-D168BF526F8A}"/>
    <dgm:cxn modelId="{9BDF072E-BAF0-A44B-9F7B-25E6546E3968}" srcId="{FB1E94F2-6013-D24B-89E9-F8280B678064}" destId="{A186A373-D9B0-2F4D-B153-63E2DCE15F71}" srcOrd="0" destOrd="0" parTransId="{6DB9A05D-88CA-D843-8F40-506FDAF1FBEF}" sibTransId="{171C6503-AA86-7E40-A12A-37BBD3E479B9}"/>
    <dgm:cxn modelId="{047F4ADC-29A1-4D5B-BB6B-E3F837DB3505}" type="presOf" srcId="{A186A373-D9B0-2F4D-B153-63E2DCE15F71}" destId="{2B7D8B98-68EB-1F48-9CBD-13820C72237A}" srcOrd="0" destOrd="0" presId="urn:microsoft.com/office/officeart/2005/8/layout/vProcess5"/>
    <dgm:cxn modelId="{A90AEB56-5BE7-4665-944C-31DBA6E1671E}" type="presParOf" srcId="{46421A4E-2E45-D441-B03A-E01D590E18C1}" destId="{04EA5BA2-9594-EC49-A0E6-82E322DF5B42}" srcOrd="0" destOrd="0" presId="urn:microsoft.com/office/officeart/2005/8/layout/vProcess5"/>
    <dgm:cxn modelId="{397C3681-342F-4270-BB83-C225912626D0}" type="presParOf" srcId="{46421A4E-2E45-D441-B03A-E01D590E18C1}" destId="{2B7D8B98-68EB-1F48-9CBD-13820C72237A}" srcOrd="1" destOrd="0" presId="urn:microsoft.com/office/officeart/2005/8/layout/vProcess5"/>
    <dgm:cxn modelId="{0AA80402-9637-410E-B2CF-C5EE11DF5674}" type="presParOf" srcId="{46421A4E-2E45-D441-B03A-E01D590E18C1}" destId="{1449B5AE-1528-3C49-9519-948A30667D89}" srcOrd="2" destOrd="0" presId="urn:microsoft.com/office/officeart/2005/8/layout/vProcess5"/>
    <dgm:cxn modelId="{93E4AB48-92E9-49AC-8B63-D67F15AD616D}" type="presParOf" srcId="{46421A4E-2E45-D441-B03A-E01D590E18C1}" destId="{3B6FF59A-1DAC-8A47-9105-EF87DEB6E1E1}" srcOrd="3" destOrd="0" presId="urn:microsoft.com/office/officeart/2005/8/layout/vProcess5"/>
    <dgm:cxn modelId="{22073449-3666-431D-83E8-381F3B48EB12}" type="presParOf" srcId="{46421A4E-2E45-D441-B03A-E01D590E18C1}" destId="{464FC045-E72C-9345-99CB-5FB97D0ED5C9}" srcOrd="4" destOrd="0" presId="urn:microsoft.com/office/officeart/2005/8/layout/vProcess5"/>
    <dgm:cxn modelId="{FB7239A6-9B8E-4E60-9374-E0DD5676430D}" type="presParOf" srcId="{46421A4E-2E45-D441-B03A-E01D590E18C1}" destId="{4DE87F03-0F21-3D43-90DF-A9451F160134}" srcOrd="5" destOrd="0" presId="urn:microsoft.com/office/officeart/2005/8/layout/vProcess5"/>
    <dgm:cxn modelId="{FC089F46-FBE2-472C-AAB1-A484AC0B4030}" type="presParOf" srcId="{46421A4E-2E45-D441-B03A-E01D590E18C1}" destId="{E2B5F301-86A1-0C4B-B86F-9C15603AE4E3}" srcOrd="6" destOrd="0" presId="urn:microsoft.com/office/officeart/2005/8/layout/vProcess5"/>
    <dgm:cxn modelId="{558FE6AF-3EF0-4509-8B77-B8DD96597CDC}" type="presParOf" srcId="{46421A4E-2E45-D441-B03A-E01D590E18C1}" destId="{C21B85D8-F744-D540-9E89-3E17779ADA15}" srcOrd="7" destOrd="0" presId="urn:microsoft.com/office/officeart/2005/8/layout/vProcess5"/>
    <dgm:cxn modelId="{412ECDB5-648D-4BC8-82EF-3B7A05F28291}" type="presParOf" srcId="{46421A4E-2E45-D441-B03A-E01D590E18C1}" destId="{9F443B27-DEB1-F54B-B054-03C7B22E1215}"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BECE8B2-815E-AF45-A8E2-C48AE6599833}" type="doc">
      <dgm:prSet loTypeId="urn:microsoft.com/office/officeart/2005/8/layout/hierarchy4" loCatId="hierarchy" qsTypeId="urn:microsoft.com/office/officeart/2005/8/quickstyle/simple4" qsCatId="simple" csTypeId="urn:microsoft.com/office/officeart/2005/8/colors/accent1_2" csCatId="accent1" phldr="1"/>
      <dgm:spPr/>
      <dgm:t>
        <a:bodyPr/>
        <a:lstStyle/>
        <a:p>
          <a:endParaRPr lang="en-US"/>
        </a:p>
      </dgm:t>
    </dgm:pt>
    <dgm:pt modelId="{AA5F4D75-8518-5747-81A4-0D90FC5E4A43}">
      <dgm:prSet custT="1"/>
      <dgm:spPr>
        <a:gradFill rotWithShape="0">
          <a:gsLst>
            <a:gs pos="0">
              <a:srgbClr val="000000"/>
            </a:gs>
            <a:gs pos="39999">
              <a:srgbClr val="0A128C"/>
            </a:gs>
            <a:gs pos="70000">
              <a:srgbClr val="181CC7"/>
            </a:gs>
            <a:gs pos="88000">
              <a:srgbClr val="7005D4"/>
            </a:gs>
            <a:gs pos="100000">
              <a:srgbClr val="8C3D91"/>
            </a:gs>
          </a:gsLst>
          <a:lin ang="16200000" scaled="0"/>
        </a:gradFill>
        <a:ln w="19050">
          <a:solidFill>
            <a:schemeClr val="bg2">
              <a:lumMod val="50000"/>
            </a:schemeClr>
          </a:solidFill>
        </a:ln>
      </dgm:spPr>
      <dgm:t>
        <a:bodyPr/>
        <a:lstStyle/>
        <a:p>
          <a:pPr rtl="0"/>
          <a:r>
            <a:rPr lang="en-US" sz="2000" dirty="0" smtClean="0">
              <a:effectLst>
                <a:outerShdw blurRad="38100" dist="38100" dir="2700000" algn="tl">
                  <a:srgbClr val="000000">
                    <a:alpha val="43137"/>
                  </a:srgbClr>
                </a:outerShdw>
              </a:effectLst>
            </a:rPr>
            <a:t>The transformations </a:t>
          </a:r>
          <a:r>
            <a:rPr lang="en-US" sz="2000" dirty="0" err="1" smtClean="0">
              <a:effectLst>
                <a:outerShdw blurRad="38100" dist="38100" dir="2700000" algn="tl">
                  <a:srgbClr val="000000">
                    <a:alpha val="43137"/>
                  </a:srgbClr>
                </a:outerShdw>
              </a:effectLst>
            </a:rPr>
            <a:t>AddRoundKey</a:t>
          </a:r>
          <a:r>
            <a:rPr lang="en-US" sz="2000" dirty="0" smtClean="0">
              <a:effectLst>
                <a:outerShdw blurRad="38100" dist="38100" dir="2700000" algn="tl">
                  <a:srgbClr val="000000">
                    <a:alpha val="43137"/>
                  </a:srgbClr>
                </a:outerShdw>
              </a:effectLst>
            </a:rPr>
            <a:t> and </a:t>
          </a:r>
          <a:r>
            <a:rPr lang="en-US" sz="2000" dirty="0" err="1" smtClean="0">
              <a:effectLst>
                <a:outerShdw blurRad="38100" dist="38100" dir="2700000" algn="tl">
                  <a:srgbClr val="000000">
                    <a:alpha val="43137"/>
                  </a:srgbClr>
                </a:outerShdw>
              </a:effectLst>
            </a:rPr>
            <a:t>InvMixColumns</a:t>
          </a:r>
          <a:r>
            <a:rPr lang="en-US" sz="2000" dirty="0" smtClean="0">
              <a:effectLst>
                <a:outerShdw blurRad="38100" dist="38100" dir="2700000" algn="tl">
                  <a:srgbClr val="000000">
                    <a:alpha val="43137"/>
                  </a:srgbClr>
                </a:outerShdw>
              </a:effectLst>
            </a:rPr>
            <a:t> do not alter the sequence of bytes in State</a:t>
          </a:r>
          <a:endParaRPr lang="en-US" sz="2000" dirty="0">
            <a:effectLst>
              <a:outerShdw blurRad="38100" dist="38100" dir="2700000" algn="tl">
                <a:srgbClr val="000000">
                  <a:alpha val="43137"/>
                </a:srgbClr>
              </a:outerShdw>
            </a:effectLst>
          </a:endParaRPr>
        </a:p>
      </dgm:t>
    </dgm:pt>
    <dgm:pt modelId="{97024BAA-1026-AA4C-87C0-30A96D268D9E}" type="parTrans" cxnId="{0826BFA7-3F96-DE4E-9BA6-E2BDB5D88557}">
      <dgm:prSet/>
      <dgm:spPr/>
      <dgm:t>
        <a:bodyPr/>
        <a:lstStyle/>
        <a:p>
          <a:endParaRPr lang="en-US"/>
        </a:p>
      </dgm:t>
    </dgm:pt>
    <dgm:pt modelId="{B9C7CD52-FF2C-614D-98C7-6D1DA703DB53}" type="sibTrans" cxnId="{0826BFA7-3F96-DE4E-9BA6-E2BDB5D88557}">
      <dgm:prSet/>
      <dgm:spPr/>
      <dgm:t>
        <a:bodyPr/>
        <a:lstStyle/>
        <a:p>
          <a:endParaRPr lang="en-US"/>
        </a:p>
      </dgm:t>
    </dgm:pt>
    <dgm:pt modelId="{2E3AEE65-F594-AB44-B6F9-E0B39BB7552C}">
      <dgm:prSet custT="1"/>
      <dgm:spPr>
        <a:gradFill rotWithShape="0">
          <a:gsLst>
            <a:gs pos="0">
              <a:srgbClr val="000000"/>
            </a:gs>
            <a:gs pos="39999">
              <a:srgbClr val="0A128C"/>
            </a:gs>
            <a:gs pos="70000">
              <a:srgbClr val="181CC7"/>
            </a:gs>
            <a:gs pos="88000">
              <a:srgbClr val="7005D4"/>
            </a:gs>
            <a:gs pos="100000">
              <a:srgbClr val="8C3D91"/>
            </a:gs>
          </a:gsLst>
          <a:lin ang="16200000" scaled="0"/>
        </a:gradFill>
        <a:ln w="19050">
          <a:solidFill>
            <a:schemeClr val="bg2">
              <a:lumMod val="50000"/>
            </a:schemeClr>
          </a:solidFill>
        </a:ln>
      </dgm:spPr>
      <dgm:t>
        <a:bodyPr/>
        <a:lstStyle/>
        <a:p>
          <a:pPr rtl="0"/>
          <a:r>
            <a:rPr lang="en-US" sz="2000" dirty="0" smtClean="0">
              <a:effectLst>
                <a:outerShdw blurRad="38100" dist="38100" dir="2700000" algn="tl">
                  <a:srgbClr val="000000">
                    <a:alpha val="43137"/>
                  </a:srgbClr>
                </a:outerShdw>
              </a:effectLst>
            </a:rPr>
            <a:t>If we view the key as a sequence of words, then both </a:t>
          </a:r>
          <a:r>
            <a:rPr lang="en-US" sz="2000" dirty="0" err="1" smtClean="0">
              <a:effectLst>
                <a:outerShdw blurRad="38100" dist="38100" dir="2700000" algn="tl">
                  <a:srgbClr val="000000">
                    <a:alpha val="43137"/>
                  </a:srgbClr>
                </a:outerShdw>
              </a:effectLst>
            </a:rPr>
            <a:t>AddRoundKey</a:t>
          </a:r>
          <a:r>
            <a:rPr lang="en-US" sz="2000" dirty="0" smtClean="0">
              <a:effectLst>
                <a:outerShdw blurRad="38100" dist="38100" dir="2700000" algn="tl">
                  <a:srgbClr val="000000">
                    <a:alpha val="43137"/>
                  </a:srgbClr>
                </a:outerShdw>
              </a:effectLst>
            </a:rPr>
            <a:t> and </a:t>
          </a:r>
          <a:r>
            <a:rPr lang="en-US" sz="2000" dirty="0" err="1" smtClean="0">
              <a:effectLst>
                <a:outerShdw blurRad="38100" dist="38100" dir="2700000" algn="tl">
                  <a:srgbClr val="000000">
                    <a:alpha val="43137"/>
                  </a:srgbClr>
                </a:outerShdw>
              </a:effectLst>
            </a:rPr>
            <a:t>InvMixColumns</a:t>
          </a:r>
          <a:r>
            <a:rPr lang="en-US" sz="2000" dirty="0" smtClean="0">
              <a:effectLst>
                <a:outerShdw blurRad="38100" dist="38100" dir="2700000" algn="tl">
                  <a:srgbClr val="000000">
                    <a:alpha val="43137"/>
                  </a:srgbClr>
                </a:outerShdw>
              </a:effectLst>
            </a:rPr>
            <a:t> operate on State one column at a time</a:t>
          </a:r>
          <a:endParaRPr lang="en-US" sz="2000" dirty="0">
            <a:effectLst>
              <a:outerShdw blurRad="38100" dist="38100" dir="2700000" algn="tl">
                <a:srgbClr val="000000">
                  <a:alpha val="43137"/>
                </a:srgbClr>
              </a:outerShdw>
            </a:effectLst>
          </a:endParaRPr>
        </a:p>
      </dgm:t>
    </dgm:pt>
    <dgm:pt modelId="{9DD33630-6062-9746-B7BD-62CC27955C50}" type="parTrans" cxnId="{8C1A7303-C737-594F-A80D-CC00B80D4AA4}">
      <dgm:prSet/>
      <dgm:spPr/>
      <dgm:t>
        <a:bodyPr/>
        <a:lstStyle/>
        <a:p>
          <a:endParaRPr lang="en-US"/>
        </a:p>
      </dgm:t>
    </dgm:pt>
    <dgm:pt modelId="{2D4FB21B-63B0-B04E-865B-A8B074DDF128}" type="sibTrans" cxnId="{8C1A7303-C737-594F-A80D-CC00B80D4AA4}">
      <dgm:prSet/>
      <dgm:spPr/>
      <dgm:t>
        <a:bodyPr/>
        <a:lstStyle/>
        <a:p>
          <a:endParaRPr lang="en-US"/>
        </a:p>
      </dgm:t>
    </dgm:pt>
    <dgm:pt modelId="{5F3ECA63-6B5F-8F42-89E9-75ECB403039B}">
      <dgm:prSet custT="1"/>
      <dgm:spPr>
        <a:gradFill rotWithShape="0">
          <a:gsLst>
            <a:gs pos="0">
              <a:srgbClr val="000000"/>
            </a:gs>
            <a:gs pos="39999">
              <a:srgbClr val="0A128C"/>
            </a:gs>
            <a:gs pos="70000">
              <a:srgbClr val="181CC7"/>
            </a:gs>
            <a:gs pos="88000">
              <a:srgbClr val="7005D4"/>
            </a:gs>
            <a:gs pos="100000">
              <a:srgbClr val="8C3D91"/>
            </a:gs>
          </a:gsLst>
          <a:lin ang="16200000" scaled="0"/>
        </a:gradFill>
        <a:ln w="19050">
          <a:solidFill>
            <a:schemeClr val="bg2">
              <a:lumMod val="50000"/>
            </a:schemeClr>
          </a:solidFill>
        </a:ln>
      </dgm:spPr>
      <dgm:t>
        <a:bodyPr/>
        <a:lstStyle/>
        <a:p>
          <a:pPr rtl="0"/>
          <a:r>
            <a:rPr lang="en-US" sz="2000" dirty="0" smtClean="0">
              <a:effectLst>
                <a:outerShdw blurRad="38100" dist="38100" dir="2700000" algn="tl">
                  <a:srgbClr val="000000">
                    <a:alpha val="43137"/>
                  </a:srgbClr>
                </a:outerShdw>
              </a:effectLst>
            </a:rPr>
            <a:t>These two operations are linear with respect to the column input</a:t>
          </a:r>
          <a:endParaRPr lang="en-US" sz="2000" dirty="0">
            <a:effectLst>
              <a:outerShdw blurRad="38100" dist="38100" dir="2700000" algn="tl">
                <a:srgbClr val="000000">
                  <a:alpha val="43137"/>
                </a:srgbClr>
              </a:outerShdw>
            </a:effectLst>
          </a:endParaRPr>
        </a:p>
      </dgm:t>
    </dgm:pt>
    <dgm:pt modelId="{61D97FFB-9EB7-8940-9897-206C84D4C03F}" type="parTrans" cxnId="{AA933530-BA27-4048-95BB-359B5A890C9F}">
      <dgm:prSet/>
      <dgm:spPr/>
      <dgm:t>
        <a:bodyPr/>
        <a:lstStyle/>
        <a:p>
          <a:endParaRPr lang="en-US"/>
        </a:p>
      </dgm:t>
    </dgm:pt>
    <dgm:pt modelId="{FDC2DB96-3E0C-9049-A3D4-36D4A01A1904}" type="sibTrans" cxnId="{AA933530-BA27-4048-95BB-359B5A890C9F}">
      <dgm:prSet/>
      <dgm:spPr/>
      <dgm:t>
        <a:bodyPr/>
        <a:lstStyle/>
        <a:p>
          <a:endParaRPr lang="en-US"/>
        </a:p>
      </dgm:t>
    </dgm:pt>
    <dgm:pt modelId="{0396E32A-C255-F344-B414-4FC5FF49CC5A}" type="pres">
      <dgm:prSet presAssocID="{1BECE8B2-815E-AF45-A8E2-C48AE6599833}" presName="Name0" presStyleCnt="0">
        <dgm:presLayoutVars>
          <dgm:chPref val="1"/>
          <dgm:dir/>
          <dgm:animOne val="branch"/>
          <dgm:animLvl val="lvl"/>
          <dgm:resizeHandles/>
        </dgm:presLayoutVars>
      </dgm:prSet>
      <dgm:spPr/>
      <dgm:t>
        <a:bodyPr/>
        <a:lstStyle/>
        <a:p>
          <a:endParaRPr lang="en-CA"/>
        </a:p>
      </dgm:t>
    </dgm:pt>
    <dgm:pt modelId="{3F341486-C12E-D04E-A6FA-331F97019BFC}" type="pres">
      <dgm:prSet presAssocID="{AA5F4D75-8518-5747-81A4-0D90FC5E4A43}" presName="vertOne" presStyleCnt="0"/>
      <dgm:spPr/>
    </dgm:pt>
    <dgm:pt modelId="{E1BCB4E7-27C0-884A-8DC6-778A2C3FE5CF}" type="pres">
      <dgm:prSet presAssocID="{AA5F4D75-8518-5747-81A4-0D90FC5E4A43}" presName="txOne" presStyleLbl="node0" presStyleIdx="0" presStyleCnt="3" custScaleX="109413">
        <dgm:presLayoutVars>
          <dgm:chPref val="3"/>
        </dgm:presLayoutVars>
      </dgm:prSet>
      <dgm:spPr/>
      <dgm:t>
        <a:bodyPr/>
        <a:lstStyle/>
        <a:p>
          <a:endParaRPr lang="en-CA"/>
        </a:p>
      </dgm:t>
    </dgm:pt>
    <dgm:pt modelId="{60690B6F-2631-5C4A-9B9D-1CE98A5CBB1B}" type="pres">
      <dgm:prSet presAssocID="{AA5F4D75-8518-5747-81A4-0D90FC5E4A43}" presName="horzOne" presStyleCnt="0"/>
      <dgm:spPr/>
    </dgm:pt>
    <dgm:pt modelId="{0A85C779-E6AD-6D4B-99F2-BF158631D9AA}" type="pres">
      <dgm:prSet presAssocID="{B9C7CD52-FF2C-614D-98C7-6D1DA703DB53}" presName="sibSpaceOne" presStyleCnt="0"/>
      <dgm:spPr/>
    </dgm:pt>
    <dgm:pt modelId="{DB2ED723-5724-9743-B4BF-ADB5F97FB42E}" type="pres">
      <dgm:prSet presAssocID="{2E3AEE65-F594-AB44-B6F9-E0B39BB7552C}" presName="vertOne" presStyleCnt="0"/>
      <dgm:spPr/>
    </dgm:pt>
    <dgm:pt modelId="{F07597C6-616F-604F-9A31-B60C13024E98}" type="pres">
      <dgm:prSet presAssocID="{2E3AEE65-F594-AB44-B6F9-E0B39BB7552C}" presName="txOne" presStyleLbl="node0" presStyleIdx="1" presStyleCnt="3" custScaleX="109413">
        <dgm:presLayoutVars>
          <dgm:chPref val="3"/>
        </dgm:presLayoutVars>
      </dgm:prSet>
      <dgm:spPr/>
      <dgm:t>
        <a:bodyPr/>
        <a:lstStyle/>
        <a:p>
          <a:endParaRPr lang="en-CA"/>
        </a:p>
      </dgm:t>
    </dgm:pt>
    <dgm:pt modelId="{C754766B-2A38-1943-8314-9A3A0F405C2D}" type="pres">
      <dgm:prSet presAssocID="{2E3AEE65-F594-AB44-B6F9-E0B39BB7552C}" presName="horzOne" presStyleCnt="0"/>
      <dgm:spPr/>
    </dgm:pt>
    <dgm:pt modelId="{3669F3D2-A9B8-A149-94EF-F004C2E6464D}" type="pres">
      <dgm:prSet presAssocID="{2D4FB21B-63B0-B04E-865B-A8B074DDF128}" presName="sibSpaceOne" presStyleCnt="0"/>
      <dgm:spPr/>
    </dgm:pt>
    <dgm:pt modelId="{010706CF-4F28-1447-8345-6EB23301C5BF}" type="pres">
      <dgm:prSet presAssocID="{5F3ECA63-6B5F-8F42-89E9-75ECB403039B}" presName="vertOne" presStyleCnt="0"/>
      <dgm:spPr/>
    </dgm:pt>
    <dgm:pt modelId="{5B9A5167-9C35-EE4F-A496-CFC95A66C39C}" type="pres">
      <dgm:prSet presAssocID="{5F3ECA63-6B5F-8F42-89E9-75ECB403039B}" presName="txOne" presStyleLbl="node0" presStyleIdx="2" presStyleCnt="3" custScaleX="109413">
        <dgm:presLayoutVars>
          <dgm:chPref val="3"/>
        </dgm:presLayoutVars>
      </dgm:prSet>
      <dgm:spPr/>
      <dgm:t>
        <a:bodyPr/>
        <a:lstStyle/>
        <a:p>
          <a:endParaRPr lang="en-CA"/>
        </a:p>
      </dgm:t>
    </dgm:pt>
    <dgm:pt modelId="{AD2C0982-D3A3-874C-A0B5-0078373543A9}" type="pres">
      <dgm:prSet presAssocID="{5F3ECA63-6B5F-8F42-89E9-75ECB403039B}" presName="horzOne" presStyleCnt="0"/>
      <dgm:spPr/>
    </dgm:pt>
  </dgm:ptLst>
  <dgm:cxnLst>
    <dgm:cxn modelId="{0826BFA7-3F96-DE4E-9BA6-E2BDB5D88557}" srcId="{1BECE8B2-815E-AF45-A8E2-C48AE6599833}" destId="{AA5F4D75-8518-5747-81A4-0D90FC5E4A43}" srcOrd="0" destOrd="0" parTransId="{97024BAA-1026-AA4C-87C0-30A96D268D9E}" sibTransId="{B9C7CD52-FF2C-614D-98C7-6D1DA703DB53}"/>
    <dgm:cxn modelId="{8C1A7303-C737-594F-A80D-CC00B80D4AA4}" srcId="{1BECE8B2-815E-AF45-A8E2-C48AE6599833}" destId="{2E3AEE65-F594-AB44-B6F9-E0B39BB7552C}" srcOrd="1" destOrd="0" parTransId="{9DD33630-6062-9746-B7BD-62CC27955C50}" sibTransId="{2D4FB21B-63B0-B04E-865B-A8B074DDF128}"/>
    <dgm:cxn modelId="{5D7D2656-7990-483D-8EF7-3A7A757CD17F}" type="presOf" srcId="{5F3ECA63-6B5F-8F42-89E9-75ECB403039B}" destId="{5B9A5167-9C35-EE4F-A496-CFC95A66C39C}" srcOrd="0" destOrd="0" presId="urn:microsoft.com/office/officeart/2005/8/layout/hierarchy4"/>
    <dgm:cxn modelId="{AA933530-BA27-4048-95BB-359B5A890C9F}" srcId="{1BECE8B2-815E-AF45-A8E2-C48AE6599833}" destId="{5F3ECA63-6B5F-8F42-89E9-75ECB403039B}" srcOrd="2" destOrd="0" parTransId="{61D97FFB-9EB7-8940-9897-206C84D4C03F}" sibTransId="{FDC2DB96-3E0C-9049-A3D4-36D4A01A1904}"/>
    <dgm:cxn modelId="{73138B6E-660F-4CD3-A996-BDF76B8D2FDC}" type="presOf" srcId="{2E3AEE65-F594-AB44-B6F9-E0B39BB7552C}" destId="{F07597C6-616F-604F-9A31-B60C13024E98}" srcOrd="0" destOrd="0" presId="urn:microsoft.com/office/officeart/2005/8/layout/hierarchy4"/>
    <dgm:cxn modelId="{B7A35D3B-7C5B-42DF-9784-6FAD5A4DA678}" type="presOf" srcId="{AA5F4D75-8518-5747-81A4-0D90FC5E4A43}" destId="{E1BCB4E7-27C0-884A-8DC6-778A2C3FE5CF}" srcOrd="0" destOrd="0" presId="urn:microsoft.com/office/officeart/2005/8/layout/hierarchy4"/>
    <dgm:cxn modelId="{09089BD5-BC68-4D7E-83DA-C8C49E9FD017}" type="presOf" srcId="{1BECE8B2-815E-AF45-A8E2-C48AE6599833}" destId="{0396E32A-C255-F344-B414-4FC5FF49CC5A}" srcOrd="0" destOrd="0" presId="urn:microsoft.com/office/officeart/2005/8/layout/hierarchy4"/>
    <dgm:cxn modelId="{3628240A-F22A-48B5-96B9-2A7D5B015089}" type="presParOf" srcId="{0396E32A-C255-F344-B414-4FC5FF49CC5A}" destId="{3F341486-C12E-D04E-A6FA-331F97019BFC}" srcOrd="0" destOrd="0" presId="urn:microsoft.com/office/officeart/2005/8/layout/hierarchy4"/>
    <dgm:cxn modelId="{8CE57FAF-1B61-4C79-AD65-8CFC892707CD}" type="presParOf" srcId="{3F341486-C12E-D04E-A6FA-331F97019BFC}" destId="{E1BCB4E7-27C0-884A-8DC6-778A2C3FE5CF}" srcOrd="0" destOrd="0" presId="urn:microsoft.com/office/officeart/2005/8/layout/hierarchy4"/>
    <dgm:cxn modelId="{73DA8206-5037-44F5-B26A-0222812B7F83}" type="presParOf" srcId="{3F341486-C12E-D04E-A6FA-331F97019BFC}" destId="{60690B6F-2631-5C4A-9B9D-1CE98A5CBB1B}" srcOrd="1" destOrd="0" presId="urn:microsoft.com/office/officeart/2005/8/layout/hierarchy4"/>
    <dgm:cxn modelId="{B2565A72-E1A2-4C88-90C9-5818EE62E035}" type="presParOf" srcId="{0396E32A-C255-F344-B414-4FC5FF49CC5A}" destId="{0A85C779-E6AD-6D4B-99F2-BF158631D9AA}" srcOrd="1" destOrd="0" presId="urn:microsoft.com/office/officeart/2005/8/layout/hierarchy4"/>
    <dgm:cxn modelId="{CC12BE6E-B821-4C8C-94F3-72744FF6A54B}" type="presParOf" srcId="{0396E32A-C255-F344-B414-4FC5FF49CC5A}" destId="{DB2ED723-5724-9743-B4BF-ADB5F97FB42E}" srcOrd="2" destOrd="0" presId="urn:microsoft.com/office/officeart/2005/8/layout/hierarchy4"/>
    <dgm:cxn modelId="{5EACF547-BBFA-479A-826F-249869418FDE}" type="presParOf" srcId="{DB2ED723-5724-9743-B4BF-ADB5F97FB42E}" destId="{F07597C6-616F-604F-9A31-B60C13024E98}" srcOrd="0" destOrd="0" presId="urn:microsoft.com/office/officeart/2005/8/layout/hierarchy4"/>
    <dgm:cxn modelId="{0FB439D5-1398-4BDB-8B62-E4F2A9766694}" type="presParOf" srcId="{DB2ED723-5724-9743-B4BF-ADB5F97FB42E}" destId="{C754766B-2A38-1943-8314-9A3A0F405C2D}" srcOrd="1" destOrd="0" presId="urn:microsoft.com/office/officeart/2005/8/layout/hierarchy4"/>
    <dgm:cxn modelId="{2EDE7282-59E4-42F8-A76F-AADA91DC5B78}" type="presParOf" srcId="{0396E32A-C255-F344-B414-4FC5FF49CC5A}" destId="{3669F3D2-A9B8-A149-94EF-F004C2E6464D}" srcOrd="3" destOrd="0" presId="urn:microsoft.com/office/officeart/2005/8/layout/hierarchy4"/>
    <dgm:cxn modelId="{3285EF92-14C1-4459-998D-12FD7C338690}" type="presParOf" srcId="{0396E32A-C255-F344-B414-4FC5FF49CC5A}" destId="{010706CF-4F28-1447-8345-6EB23301C5BF}" srcOrd="4" destOrd="0" presId="urn:microsoft.com/office/officeart/2005/8/layout/hierarchy4"/>
    <dgm:cxn modelId="{1575F8D8-45F2-44BB-B9C9-1854AE674F7C}" type="presParOf" srcId="{010706CF-4F28-1447-8345-6EB23301C5BF}" destId="{5B9A5167-9C35-EE4F-A496-CFC95A66C39C}" srcOrd="0" destOrd="0" presId="urn:microsoft.com/office/officeart/2005/8/layout/hierarchy4"/>
    <dgm:cxn modelId="{168234C8-161C-4906-822B-73BD00DE3706}" type="presParOf" srcId="{010706CF-4F28-1447-8345-6EB23301C5BF}" destId="{AD2C0982-D3A3-874C-A0B5-0078373543A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20443-5252-1642-B586-95AA8715A297}">
      <dsp:nvSpPr>
        <dsp:cNvPr id="0" name=""/>
        <dsp:cNvSpPr/>
      </dsp:nvSpPr>
      <dsp:spPr>
        <a:xfrm>
          <a:off x="1585812" y="0"/>
          <a:ext cx="5105400" cy="5105400"/>
        </a:xfrm>
        <a:prstGeom prst="quadArrow">
          <a:avLst>
            <a:gd name="adj1" fmla="val 2000"/>
            <a:gd name="adj2" fmla="val 4000"/>
            <a:gd name="adj3" fmla="val 5000"/>
          </a:avLst>
        </a:prstGeom>
        <a:solidFill>
          <a:schemeClr val="accent1">
            <a:tint val="40000"/>
            <a:hueOff val="0"/>
            <a:satOff val="0"/>
            <a:lumOff val="0"/>
            <a:alphaOff val="0"/>
          </a:schemeClr>
        </a:solidFill>
        <a:ln>
          <a:solidFill>
            <a:schemeClr val="accent1">
              <a:lumMod val="75000"/>
            </a:schemeClr>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02C4F4C-FCB1-0443-B6B2-CA769993A894}">
      <dsp:nvSpPr>
        <dsp:cNvPr id="0" name=""/>
        <dsp:cNvSpPr/>
      </dsp:nvSpPr>
      <dsp:spPr>
        <a:xfrm>
          <a:off x="1223472" y="0"/>
          <a:ext cx="2668531" cy="2248663"/>
        </a:xfrm>
        <a:prstGeom prst="roundRect">
          <a:avLst/>
        </a:prstGeom>
        <a:gradFill rotWithShape="0">
          <a:gsLst>
            <a:gs pos="0">
              <a:srgbClr val="000000"/>
            </a:gs>
            <a:gs pos="39999">
              <a:srgbClr val="0A128C"/>
            </a:gs>
            <a:gs pos="70000">
              <a:srgbClr val="181CC7"/>
            </a:gs>
            <a:gs pos="88000">
              <a:srgbClr val="7005D4"/>
            </a:gs>
            <a:gs pos="100000">
              <a:srgbClr val="8C3D91"/>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US" sz="1600" kern="1200" dirty="0" smtClean="0">
              <a:effectLst>
                <a:outerShdw blurRad="38100" dist="38100" dir="2700000" algn="tl">
                  <a:srgbClr val="000000">
                    <a:alpha val="43137"/>
                  </a:srgbClr>
                </a:outerShdw>
              </a:effectLst>
            </a:rPr>
            <a:t>If one of the operations used in the algorithm is division, then we need to work in arithmetic defined over a field</a:t>
          </a:r>
          <a:endParaRPr lang="en-US" sz="1600" kern="1200" dirty="0">
            <a:effectLst>
              <a:outerShdw blurRad="38100" dist="38100" dir="2700000" algn="tl">
                <a:srgbClr val="000000">
                  <a:alpha val="43137"/>
                </a:srgbClr>
              </a:outerShdw>
            </a:effectLst>
          </a:endParaRPr>
        </a:p>
        <a:p>
          <a:pPr marL="114300" lvl="1" indent="-114300" algn="l" defTabSz="533400" rtl="0">
            <a:lnSpc>
              <a:spcPct val="90000"/>
            </a:lnSpc>
            <a:spcBef>
              <a:spcPct val="0"/>
            </a:spcBef>
            <a:spcAft>
              <a:spcPct val="15000"/>
            </a:spcAft>
            <a:buChar char="••"/>
          </a:pPr>
          <a:r>
            <a:rPr lang="en-US" sz="1200" kern="1200" dirty="0" smtClean="0"/>
            <a:t>Division requires that each nonzero element have a multiplicative inverse</a:t>
          </a:r>
          <a:endParaRPr lang="en-US" sz="1200" kern="1200" dirty="0"/>
        </a:p>
      </dsp:txBody>
      <dsp:txXfrm>
        <a:off x="1333243" y="109771"/>
        <a:ext cx="2448989" cy="2029121"/>
      </dsp:txXfrm>
    </dsp:sp>
    <dsp:sp modelId="{1E69615E-8EAD-AB48-9679-74DB2A770416}">
      <dsp:nvSpPr>
        <dsp:cNvPr id="0" name=""/>
        <dsp:cNvSpPr/>
      </dsp:nvSpPr>
      <dsp:spPr>
        <a:xfrm>
          <a:off x="4423874" y="0"/>
          <a:ext cx="2780543" cy="2248663"/>
        </a:xfrm>
        <a:prstGeom prst="roundRect">
          <a:avLst/>
        </a:prstGeom>
        <a:gradFill rotWithShape="0">
          <a:gsLst>
            <a:gs pos="0">
              <a:srgbClr val="000000"/>
            </a:gs>
            <a:gs pos="39999">
              <a:srgbClr val="0A128C"/>
            </a:gs>
            <a:gs pos="70000">
              <a:srgbClr val="181CC7"/>
            </a:gs>
            <a:gs pos="88000">
              <a:srgbClr val="7005D4"/>
            </a:gs>
            <a:gs pos="100000">
              <a:srgbClr val="8C3D91"/>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US" sz="1600" kern="1200" dirty="0" smtClean="0">
              <a:effectLst>
                <a:outerShdw blurRad="38100" dist="38100" dir="2700000" algn="tl">
                  <a:srgbClr val="000000">
                    <a:alpha val="43137"/>
                  </a:srgbClr>
                </a:outerShdw>
              </a:effectLst>
            </a:rPr>
            <a:t>For convenience and for implementation efficiency we would like to work with integers that fit exactly into a given number of bits with no wasted bit patterns</a:t>
          </a:r>
        </a:p>
        <a:p>
          <a:pPr marL="114300" lvl="1" indent="-114300" algn="l" defTabSz="533400" rtl="0">
            <a:lnSpc>
              <a:spcPct val="90000"/>
            </a:lnSpc>
            <a:spcBef>
              <a:spcPct val="0"/>
            </a:spcBef>
            <a:spcAft>
              <a:spcPct val="15000"/>
            </a:spcAft>
            <a:buChar char="••"/>
          </a:pPr>
          <a:r>
            <a:rPr lang="en-US" sz="1200" kern="1200" dirty="0" smtClean="0"/>
            <a:t>Integers in the range 0 through      2</a:t>
          </a:r>
          <a:r>
            <a:rPr lang="en-US" sz="1200" kern="1200" baseline="30000" dirty="0" smtClean="0"/>
            <a:t>n</a:t>
          </a:r>
          <a:r>
            <a:rPr lang="en-US" sz="1200" kern="1200" dirty="0" smtClean="0"/>
            <a:t> – 1, which fit into an </a:t>
          </a:r>
          <a:r>
            <a:rPr lang="en-US" sz="1200" i="1" kern="1200" dirty="0" smtClean="0"/>
            <a:t>n-</a:t>
          </a:r>
          <a:r>
            <a:rPr lang="en-US" sz="1200" kern="1200" dirty="0" smtClean="0"/>
            <a:t>bit word</a:t>
          </a:r>
          <a:endParaRPr lang="en-US" sz="1200" kern="1200" baseline="30000" dirty="0"/>
        </a:p>
      </dsp:txBody>
      <dsp:txXfrm>
        <a:off x="4533645" y="109771"/>
        <a:ext cx="2561001" cy="2029121"/>
      </dsp:txXfrm>
    </dsp:sp>
    <dsp:sp modelId="{05C5B60B-B2A0-E145-A453-C1470DD027A7}">
      <dsp:nvSpPr>
        <dsp:cNvPr id="0" name=""/>
        <dsp:cNvSpPr/>
      </dsp:nvSpPr>
      <dsp:spPr>
        <a:xfrm>
          <a:off x="1143001" y="2895609"/>
          <a:ext cx="2722995" cy="2170959"/>
        </a:xfrm>
        <a:prstGeom prst="roundRect">
          <a:avLst/>
        </a:prstGeom>
        <a:gradFill rotWithShape="0">
          <a:gsLst>
            <a:gs pos="0">
              <a:srgbClr val="000000"/>
            </a:gs>
            <a:gs pos="39999">
              <a:srgbClr val="0A128C"/>
            </a:gs>
            <a:gs pos="70000">
              <a:srgbClr val="181CC7"/>
            </a:gs>
            <a:gs pos="88000">
              <a:srgbClr val="7005D4"/>
            </a:gs>
            <a:gs pos="100000">
              <a:srgbClr val="8C3D91"/>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US" sz="1600" kern="1200" dirty="0" smtClean="0">
              <a:effectLst>
                <a:outerShdw blurRad="38100" dist="38100" dir="2700000" algn="tl">
                  <a:srgbClr val="000000">
                    <a:alpha val="43137"/>
                  </a:srgbClr>
                </a:outerShdw>
              </a:effectLst>
            </a:rPr>
            <a:t>The set of such integers, Z</a:t>
          </a:r>
          <a:r>
            <a:rPr lang="en-US" sz="1600" kern="1200" baseline="-25000" dirty="0" smtClean="0">
              <a:effectLst>
                <a:outerShdw blurRad="38100" dist="38100" dir="2700000" algn="tl">
                  <a:srgbClr val="000000">
                    <a:alpha val="43137"/>
                  </a:srgbClr>
                </a:outerShdw>
              </a:effectLst>
            </a:rPr>
            <a:t>2</a:t>
          </a:r>
          <a:r>
            <a:rPr lang="en-US" sz="1600" kern="1200" baseline="30000" dirty="0" smtClean="0">
              <a:effectLst>
                <a:outerShdw blurRad="38100" dist="38100" dir="2700000" algn="tl">
                  <a:srgbClr val="000000">
                    <a:alpha val="43137"/>
                  </a:srgbClr>
                </a:outerShdw>
              </a:effectLst>
            </a:rPr>
            <a:t>n</a:t>
          </a:r>
          <a:r>
            <a:rPr lang="en-US" sz="1600" kern="1200" dirty="0" smtClean="0">
              <a:effectLst>
                <a:outerShdw blurRad="38100" dist="38100" dir="2700000" algn="tl">
                  <a:srgbClr val="000000">
                    <a:alpha val="43137"/>
                  </a:srgbClr>
                </a:outerShdw>
              </a:effectLst>
            </a:rPr>
            <a:t>, using modular arithmetic, is not a field</a:t>
          </a:r>
        </a:p>
        <a:p>
          <a:pPr marL="114300" lvl="1" indent="-114300" algn="l" defTabSz="533400" rtl="0">
            <a:lnSpc>
              <a:spcPct val="90000"/>
            </a:lnSpc>
            <a:spcBef>
              <a:spcPct val="0"/>
            </a:spcBef>
            <a:spcAft>
              <a:spcPct val="15000"/>
            </a:spcAft>
            <a:buChar char="••"/>
          </a:pPr>
          <a:r>
            <a:rPr lang="en-US" sz="1200" kern="1200" dirty="0" smtClean="0"/>
            <a:t>For example, the integer 2 has no multiplicative inverse in Z</a:t>
          </a:r>
          <a:r>
            <a:rPr lang="en-US" sz="1200" kern="1200" baseline="-25000" dirty="0" smtClean="0"/>
            <a:t>2</a:t>
          </a:r>
          <a:r>
            <a:rPr lang="en-US" sz="1200" kern="1200" baseline="30000" dirty="0" smtClean="0"/>
            <a:t>n</a:t>
          </a:r>
          <a:r>
            <a:rPr lang="en-US" sz="1200" kern="1200" dirty="0" smtClean="0"/>
            <a:t>, that is, there is no integer </a:t>
          </a:r>
          <a:r>
            <a:rPr lang="en-US" sz="1200" i="1" kern="1200" dirty="0" smtClean="0"/>
            <a:t>b, </a:t>
          </a:r>
          <a:r>
            <a:rPr lang="en-US" sz="1200" kern="1200" dirty="0" smtClean="0"/>
            <a:t>such that 2</a:t>
          </a:r>
          <a:r>
            <a:rPr lang="en-US" sz="1200" i="1" kern="1200" dirty="0" smtClean="0"/>
            <a:t>b </a:t>
          </a:r>
          <a:r>
            <a:rPr lang="en-US" sz="1200" kern="1200" dirty="0" smtClean="0"/>
            <a:t>mod 2</a:t>
          </a:r>
          <a:r>
            <a:rPr lang="en-US" sz="1200" i="1" kern="1200" baseline="30000" dirty="0" smtClean="0"/>
            <a:t>n</a:t>
          </a:r>
          <a:r>
            <a:rPr lang="en-US" sz="1200" i="1" kern="1200" dirty="0" smtClean="0"/>
            <a:t> = 1</a:t>
          </a:r>
          <a:endParaRPr lang="en-US" sz="1200" kern="1200" dirty="0"/>
        </a:p>
      </dsp:txBody>
      <dsp:txXfrm>
        <a:off x="1248978" y="3001586"/>
        <a:ext cx="2511041" cy="1959005"/>
      </dsp:txXfrm>
    </dsp:sp>
    <dsp:sp modelId="{308FFFF3-6EB2-D642-A9D4-50355939D367}">
      <dsp:nvSpPr>
        <dsp:cNvPr id="0" name=""/>
        <dsp:cNvSpPr/>
      </dsp:nvSpPr>
      <dsp:spPr>
        <a:xfrm>
          <a:off x="4495799" y="2819395"/>
          <a:ext cx="2638858" cy="2248642"/>
        </a:xfrm>
        <a:prstGeom prst="roundRect">
          <a:avLst/>
        </a:prstGeom>
        <a:gradFill rotWithShape="0">
          <a:gsLst>
            <a:gs pos="0">
              <a:srgbClr val="000000"/>
            </a:gs>
            <a:gs pos="39999">
              <a:srgbClr val="0A128C"/>
            </a:gs>
            <a:gs pos="70000">
              <a:srgbClr val="181CC7"/>
            </a:gs>
            <a:gs pos="88000">
              <a:srgbClr val="7005D4"/>
            </a:gs>
            <a:gs pos="100000">
              <a:srgbClr val="8C3D91"/>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US" sz="1600" kern="1200" dirty="0" smtClean="0">
              <a:effectLst>
                <a:outerShdw blurRad="38100" dist="38100" dir="2700000" algn="tl">
                  <a:srgbClr val="000000">
                    <a:alpha val="43137"/>
                  </a:srgbClr>
                </a:outerShdw>
              </a:effectLst>
            </a:rPr>
            <a:t>A finite field containing 2</a:t>
          </a:r>
          <a:r>
            <a:rPr lang="en-US" sz="1600" kern="1200" baseline="30000" dirty="0" smtClean="0">
              <a:effectLst>
                <a:outerShdw blurRad="38100" dist="38100" dir="2700000" algn="tl">
                  <a:srgbClr val="000000">
                    <a:alpha val="43137"/>
                  </a:srgbClr>
                </a:outerShdw>
              </a:effectLst>
            </a:rPr>
            <a:t>n</a:t>
          </a:r>
          <a:r>
            <a:rPr lang="en-US" sz="1600" kern="1200" dirty="0" smtClean="0">
              <a:effectLst>
                <a:outerShdw blurRad="38100" dist="38100" dir="2700000" algn="tl">
                  <a:srgbClr val="000000">
                    <a:alpha val="43137"/>
                  </a:srgbClr>
                </a:outerShdw>
              </a:effectLst>
            </a:rPr>
            <a:t> elements is referred to as GF(2</a:t>
          </a:r>
          <a:r>
            <a:rPr lang="en-US" sz="1600" kern="1200" baseline="30000" dirty="0" smtClean="0">
              <a:effectLst>
                <a:outerShdw blurRad="38100" dist="38100" dir="2700000" algn="tl">
                  <a:srgbClr val="000000">
                    <a:alpha val="43137"/>
                  </a:srgbClr>
                </a:outerShdw>
              </a:effectLst>
            </a:rPr>
            <a:t>n</a:t>
          </a:r>
          <a:r>
            <a:rPr lang="en-US" sz="1600" kern="1200" dirty="0" smtClean="0">
              <a:effectLst>
                <a:outerShdw blurRad="38100" dist="38100" dir="2700000" algn="tl">
                  <a:srgbClr val="000000">
                    <a:alpha val="43137"/>
                  </a:srgbClr>
                </a:outerShdw>
              </a:effectLst>
            </a:rPr>
            <a:t>)</a:t>
          </a:r>
        </a:p>
        <a:p>
          <a:pPr marL="114300" lvl="1" indent="-114300" algn="l" defTabSz="533400" rtl="0">
            <a:lnSpc>
              <a:spcPct val="90000"/>
            </a:lnSpc>
            <a:spcBef>
              <a:spcPct val="0"/>
            </a:spcBef>
            <a:spcAft>
              <a:spcPct val="15000"/>
            </a:spcAft>
            <a:buChar char="••"/>
          </a:pPr>
          <a:r>
            <a:rPr lang="en-US" sz="1200" kern="1200" dirty="0" smtClean="0"/>
            <a:t>Every polynomial in GF(2</a:t>
          </a:r>
          <a:r>
            <a:rPr lang="en-US" sz="1200" kern="1200" baseline="30000" dirty="0" smtClean="0"/>
            <a:t>n</a:t>
          </a:r>
          <a:r>
            <a:rPr lang="en-US" sz="1200" kern="1200" dirty="0" smtClean="0"/>
            <a:t>) can be represented by an n-bit number</a:t>
          </a:r>
        </a:p>
      </dsp:txBody>
      <dsp:txXfrm>
        <a:off x="4605569" y="2929165"/>
        <a:ext cx="2419318" cy="20291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2F98EA-7723-4F41-B030-8D4B9072EB45}">
      <dsp:nvSpPr>
        <dsp:cNvPr id="0" name=""/>
        <dsp:cNvSpPr/>
      </dsp:nvSpPr>
      <dsp:spPr>
        <a:xfrm>
          <a:off x="0" y="0"/>
          <a:ext cx="7239000" cy="374400"/>
        </a:xfrm>
        <a:prstGeom prst="rect">
          <a:avLst/>
        </a:prstGeom>
        <a:gradFill rotWithShape="0">
          <a:gsLst>
            <a:gs pos="0">
              <a:srgbClr val="000000"/>
            </a:gs>
            <a:gs pos="39999">
              <a:srgbClr val="0A128C"/>
            </a:gs>
            <a:gs pos="70000">
              <a:srgbClr val="181CC7"/>
            </a:gs>
            <a:gs pos="88000">
              <a:srgbClr val="7005D4"/>
            </a:gs>
            <a:gs pos="100000">
              <a:srgbClr val="8C3D91"/>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kern="1200" dirty="0" smtClean="0">
              <a:effectLst>
                <a:outerShdw blurRad="38100" dist="38100" dir="2700000" algn="tl">
                  <a:srgbClr val="000000">
                    <a:alpha val="43137"/>
                  </a:srgbClr>
                </a:outerShdw>
              </a:effectLst>
              <a:ea typeface="+mn-ea"/>
              <a:cs typeface="+mn-cs"/>
            </a:rPr>
            <a:t>Four different stages are used:</a:t>
          </a:r>
          <a:endParaRPr lang="en-US" sz="1600" kern="1200" dirty="0">
            <a:effectLst>
              <a:outerShdw blurRad="38100" dist="38100" dir="2700000" algn="tl">
                <a:srgbClr val="000000">
                  <a:alpha val="43137"/>
                </a:srgbClr>
              </a:outerShdw>
            </a:effectLst>
          </a:endParaRPr>
        </a:p>
      </dsp:txBody>
      <dsp:txXfrm>
        <a:off x="0" y="0"/>
        <a:ext cx="7239000" cy="374400"/>
      </dsp:txXfrm>
    </dsp:sp>
    <dsp:sp modelId="{4543BE8B-F126-A64F-83F6-C9B6AB912E3B}">
      <dsp:nvSpPr>
        <dsp:cNvPr id="0" name=""/>
        <dsp:cNvSpPr/>
      </dsp:nvSpPr>
      <dsp:spPr>
        <a:xfrm>
          <a:off x="0" y="438273"/>
          <a:ext cx="7239000" cy="945652"/>
        </a:xfrm>
        <a:prstGeom prst="rect">
          <a:avLst/>
        </a:prstGeom>
        <a:solidFill>
          <a:schemeClr val="bg1"/>
        </a:solidFill>
        <a:ln w="9525" cap="flat" cmpd="sng" algn="ctr">
          <a:solidFill>
            <a:schemeClr val="accent1">
              <a:lumMod val="75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smtClean="0">
              <a:ea typeface="+mn-ea"/>
            </a:rPr>
            <a:t>Substitute bytes – uses an S-box to perform a byte-by-byte substitution of the block</a:t>
          </a:r>
          <a:endParaRPr lang="en-US" sz="1300" kern="1200" dirty="0" smtClean="0">
            <a:ea typeface="+mn-ea"/>
          </a:endParaRPr>
        </a:p>
        <a:p>
          <a:pPr marL="114300" lvl="1" indent="-114300" algn="l" defTabSz="577850">
            <a:lnSpc>
              <a:spcPct val="90000"/>
            </a:lnSpc>
            <a:spcBef>
              <a:spcPct val="0"/>
            </a:spcBef>
            <a:spcAft>
              <a:spcPct val="15000"/>
            </a:spcAft>
            <a:buChar char="••"/>
          </a:pPr>
          <a:r>
            <a:rPr lang="en-US" sz="1300" kern="1200" smtClean="0">
              <a:ea typeface="+mn-ea"/>
            </a:rPr>
            <a:t>ShiftRows – a simple permutation</a:t>
          </a:r>
          <a:endParaRPr lang="en-US" sz="1300" kern="1200" dirty="0" smtClean="0">
            <a:ea typeface="+mn-ea"/>
          </a:endParaRPr>
        </a:p>
        <a:p>
          <a:pPr marL="114300" lvl="1" indent="-114300" algn="l" defTabSz="577850">
            <a:lnSpc>
              <a:spcPct val="90000"/>
            </a:lnSpc>
            <a:spcBef>
              <a:spcPct val="0"/>
            </a:spcBef>
            <a:spcAft>
              <a:spcPct val="15000"/>
            </a:spcAft>
            <a:buChar char="••"/>
          </a:pPr>
          <a:r>
            <a:rPr lang="en-US" sz="1300" kern="1200" dirty="0" err="1" smtClean="0">
              <a:ea typeface="+mn-ea"/>
            </a:rPr>
            <a:t>MixColumns</a:t>
          </a:r>
          <a:r>
            <a:rPr lang="en-US" sz="1300" kern="1200" dirty="0" smtClean="0">
              <a:ea typeface="+mn-ea"/>
            </a:rPr>
            <a:t> – a substitution that makes use of arithmetic over GF(2</a:t>
          </a:r>
          <a:r>
            <a:rPr lang="en-US" sz="1300" kern="1200" baseline="30000" dirty="0" smtClean="0">
              <a:ea typeface="+mn-ea"/>
            </a:rPr>
            <a:t>8</a:t>
          </a:r>
          <a:r>
            <a:rPr lang="en-US" sz="1300" kern="1200" dirty="0" smtClean="0">
              <a:ea typeface="+mn-ea"/>
            </a:rPr>
            <a:t>)</a:t>
          </a:r>
        </a:p>
        <a:p>
          <a:pPr marL="114300" lvl="1" indent="-114300" algn="l" defTabSz="577850">
            <a:lnSpc>
              <a:spcPct val="90000"/>
            </a:lnSpc>
            <a:spcBef>
              <a:spcPct val="0"/>
            </a:spcBef>
            <a:spcAft>
              <a:spcPct val="15000"/>
            </a:spcAft>
            <a:buChar char="••"/>
          </a:pPr>
          <a:r>
            <a:rPr lang="en-US" sz="1300" kern="1200" dirty="0" err="1" smtClean="0">
              <a:ea typeface="+mn-ea"/>
            </a:rPr>
            <a:t>AddRoundKey</a:t>
          </a:r>
          <a:r>
            <a:rPr lang="en-US" sz="1300" kern="1200" dirty="0" smtClean="0">
              <a:ea typeface="+mn-ea"/>
            </a:rPr>
            <a:t> – a simple bitwise XOR of the current block with a portion of the expanded key</a:t>
          </a:r>
        </a:p>
      </dsp:txBody>
      <dsp:txXfrm>
        <a:off x="0" y="438273"/>
        <a:ext cx="7239000" cy="9456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031E95-656C-0046-BF22-0866F7A08318}">
      <dsp:nvSpPr>
        <dsp:cNvPr id="0" name=""/>
        <dsp:cNvSpPr/>
      </dsp:nvSpPr>
      <dsp:spPr>
        <a:xfrm>
          <a:off x="0" y="0"/>
          <a:ext cx="3565525" cy="4303713"/>
        </a:xfrm>
        <a:prstGeom prst="roundRect">
          <a:avLst>
            <a:gd name="adj" fmla="val 10000"/>
          </a:avLst>
        </a:prstGeom>
        <a:solidFill>
          <a:schemeClr val="accent1">
            <a:tint val="40000"/>
            <a:hueOff val="0"/>
            <a:satOff val="0"/>
            <a:lumOff val="0"/>
            <a:alphaOff val="0"/>
          </a:schemeClr>
        </a:solidFill>
        <a:ln>
          <a:solidFill>
            <a:schemeClr val="bg2"/>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ea typeface="+mn-ea"/>
            </a:rPr>
            <a:t>Rationale:</a:t>
          </a:r>
          <a:endParaRPr lang="en-US" sz="4800" kern="1200" dirty="0"/>
        </a:p>
      </dsp:txBody>
      <dsp:txXfrm>
        <a:off x="0" y="0"/>
        <a:ext cx="3565525" cy="1291113"/>
      </dsp:txXfrm>
    </dsp:sp>
    <dsp:sp modelId="{B4BF46BC-3A33-6149-9393-EC1CD0316560}">
      <dsp:nvSpPr>
        <dsp:cNvPr id="0" name=""/>
        <dsp:cNvSpPr/>
      </dsp:nvSpPr>
      <dsp:spPr>
        <a:xfrm>
          <a:off x="356552" y="1292374"/>
          <a:ext cx="2852420" cy="1297628"/>
        </a:xfrm>
        <a:prstGeom prst="roundRect">
          <a:avLst>
            <a:gd name="adj" fmla="val 10000"/>
          </a:avLst>
        </a:prstGeom>
        <a:gradFill rotWithShape="0">
          <a:gsLst>
            <a:gs pos="0">
              <a:srgbClr val="000000"/>
            </a:gs>
            <a:gs pos="39999">
              <a:srgbClr val="0A128C"/>
            </a:gs>
            <a:gs pos="70000">
              <a:srgbClr val="181CC7"/>
            </a:gs>
            <a:gs pos="88000">
              <a:srgbClr val="7005D4"/>
            </a:gs>
            <a:gs pos="100000">
              <a:srgbClr val="8C3D91"/>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effectLst>
                <a:outerShdw blurRad="38100" dist="38100" dir="2700000" algn="tl">
                  <a:srgbClr val="000000">
                    <a:alpha val="43137"/>
                  </a:srgbClr>
                </a:outerShdw>
              </a:effectLst>
              <a:ea typeface="+mn-ea"/>
            </a:rPr>
            <a:t>Is as simple as possible and affects every bit of State</a:t>
          </a:r>
        </a:p>
      </dsp:txBody>
      <dsp:txXfrm>
        <a:off x="394558" y="1330380"/>
        <a:ext cx="2776408" cy="1221616"/>
      </dsp:txXfrm>
    </dsp:sp>
    <dsp:sp modelId="{681F0B88-DB2E-FB4E-836C-9656ECDCAECA}">
      <dsp:nvSpPr>
        <dsp:cNvPr id="0" name=""/>
        <dsp:cNvSpPr/>
      </dsp:nvSpPr>
      <dsp:spPr>
        <a:xfrm>
          <a:off x="356552" y="2789638"/>
          <a:ext cx="2852420" cy="1297628"/>
        </a:xfrm>
        <a:prstGeom prst="roundRect">
          <a:avLst>
            <a:gd name="adj" fmla="val 10000"/>
          </a:avLst>
        </a:prstGeom>
        <a:gradFill rotWithShape="0">
          <a:gsLst>
            <a:gs pos="0">
              <a:srgbClr val="000000"/>
            </a:gs>
            <a:gs pos="39999">
              <a:srgbClr val="0A128C"/>
            </a:gs>
            <a:gs pos="70000">
              <a:srgbClr val="181CC7"/>
            </a:gs>
            <a:gs pos="88000">
              <a:srgbClr val="7005D4"/>
            </a:gs>
            <a:gs pos="100000">
              <a:srgbClr val="8C3D91"/>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effectLst>
                <a:outerShdw blurRad="38100" dist="38100" dir="2700000" algn="tl">
                  <a:srgbClr val="000000">
                    <a:alpha val="43137"/>
                  </a:srgbClr>
                </a:outerShdw>
              </a:effectLst>
              <a:ea typeface="+mn-ea"/>
            </a:rPr>
            <a:t>The complexity of the round key expansion plus the complexity of the other stages of AES ensure security</a:t>
          </a:r>
          <a:endParaRPr lang="en-US" sz="1700" kern="1200" dirty="0">
            <a:effectLst>
              <a:outerShdw blurRad="38100" dist="38100" dir="2700000" algn="tl">
                <a:srgbClr val="000000">
                  <a:alpha val="43137"/>
                </a:srgbClr>
              </a:outerShdw>
            </a:effectLst>
            <a:ea typeface="+mn-ea"/>
          </a:endParaRPr>
        </a:p>
      </dsp:txBody>
      <dsp:txXfrm>
        <a:off x="394558" y="2827644"/>
        <a:ext cx="2776408" cy="12216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9547B-5732-A94A-AD6A-3AA2B292FE31}">
      <dsp:nvSpPr>
        <dsp:cNvPr id="0" name=""/>
        <dsp:cNvSpPr/>
      </dsp:nvSpPr>
      <dsp:spPr>
        <a:xfrm>
          <a:off x="0" y="590217"/>
          <a:ext cx="4800600" cy="4082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72580" tIns="374904" rIns="372580" bIns="128016"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smtClean="0"/>
            <a:t>Knowledge of a part of the cipher key or round key does not enable calculation of many other round-key bits</a:t>
          </a:r>
          <a:endParaRPr lang="en-US" sz="1800" kern="1200" dirty="0"/>
        </a:p>
        <a:p>
          <a:pPr marL="171450" lvl="1" indent="-171450" algn="l" defTabSz="800100" rtl="0">
            <a:lnSpc>
              <a:spcPct val="90000"/>
            </a:lnSpc>
            <a:spcBef>
              <a:spcPct val="0"/>
            </a:spcBef>
            <a:spcAft>
              <a:spcPct val="15000"/>
            </a:spcAft>
            <a:buChar char="••"/>
          </a:pPr>
          <a:r>
            <a:rPr lang="en-US" sz="1800" kern="1200" dirty="0" smtClean="0"/>
            <a:t>An invertible transformation</a:t>
          </a:r>
          <a:endParaRPr lang="en-US" sz="1800" kern="1200" dirty="0"/>
        </a:p>
        <a:p>
          <a:pPr marL="171450" lvl="1" indent="-171450" algn="l" defTabSz="800100" rtl="0">
            <a:lnSpc>
              <a:spcPct val="90000"/>
            </a:lnSpc>
            <a:spcBef>
              <a:spcPct val="0"/>
            </a:spcBef>
            <a:spcAft>
              <a:spcPct val="15000"/>
            </a:spcAft>
            <a:buChar char="••"/>
          </a:pPr>
          <a:r>
            <a:rPr lang="en-US" sz="1800" kern="1200" dirty="0" smtClean="0"/>
            <a:t>Speed on a wide range of processors</a:t>
          </a:r>
          <a:endParaRPr lang="en-US" sz="1800" kern="1200" dirty="0"/>
        </a:p>
        <a:p>
          <a:pPr marL="171450" lvl="1" indent="-171450" algn="l" defTabSz="800100" rtl="0">
            <a:lnSpc>
              <a:spcPct val="90000"/>
            </a:lnSpc>
            <a:spcBef>
              <a:spcPct val="0"/>
            </a:spcBef>
            <a:spcAft>
              <a:spcPct val="15000"/>
            </a:spcAft>
            <a:buChar char="••"/>
          </a:pPr>
          <a:r>
            <a:rPr lang="en-US" sz="1800" kern="1200" dirty="0" smtClean="0"/>
            <a:t>Usage of round constants to eliminate symmetries</a:t>
          </a:r>
          <a:endParaRPr lang="en-US" sz="1800" kern="1200" dirty="0"/>
        </a:p>
        <a:p>
          <a:pPr marL="171450" lvl="1" indent="-171450" algn="l" defTabSz="800100" rtl="0">
            <a:lnSpc>
              <a:spcPct val="90000"/>
            </a:lnSpc>
            <a:spcBef>
              <a:spcPct val="0"/>
            </a:spcBef>
            <a:spcAft>
              <a:spcPct val="15000"/>
            </a:spcAft>
            <a:buChar char="••"/>
          </a:pPr>
          <a:r>
            <a:rPr lang="en-US" sz="1800" kern="1200" dirty="0" smtClean="0"/>
            <a:t>Diffusion of cipher key differences into the round keys</a:t>
          </a:r>
          <a:endParaRPr lang="en-US" sz="1800" kern="1200" dirty="0"/>
        </a:p>
        <a:p>
          <a:pPr marL="171450" lvl="1" indent="-171450" algn="l" defTabSz="800100" rtl="0">
            <a:lnSpc>
              <a:spcPct val="90000"/>
            </a:lnSpc>
            <a:spcBef>
              <a:spcPct val="0"/>
            </a:spcBef>
            <a:spcAft>
              <a:spcPct val="15000"/>
            </a:spcAft>
            <a:buChar char="••"/>
          </a:pPr>
          <a:r>
            <a:rPr lang="en-US" sz="1800" kern="1200" dirty="0" smtClean="0"/>
            <a:t>Enough nonlinearity to prohibit the full determination of round key differences from cipher key differences only</a:t>
          </a:r>
          <a:endParaRPr lang="en-US" sz="1800" kern="1200" dirty="0"/>
        </a:p>
        <a:p>
          <a:pPr marL="171450" lvl="1" indent="-171450" algn="l" defTabSz="800100" rtl="0">
            <a:lnSpc>
              <a:spcPct val="90000"/>
            </a:lnSpc>
            <a:spcBef>
              <a:spcPct val="0"/>
            </a:spcBef>
            <a:spcAft>
              <a:spcPct val="15000"/>
            </a:spcAft>
            <a:buChar char="••"/>
          </a:pPr>
          <a:r>
            <a:rPr lang="en-US" sz="1800" kern="1200" dirty="0" smtClean="0"/>
            <a:t>Simplicity of description</a:t>
          </a:r>
          <a:endParaRPr lang="en-US" sz="1800" kern="1200" dirty="0"/>
        </a:p>
      </dsp:txBody>
      <dsp:txXfrm>
        <a:off x="0" y="590217"/>
        <a:ext cx="4800600" cy="4082400"/>
      </dsp:txXfrm>
    </dsp:sp>
    <dsp:sp modelId="{145B3E17-2DA7-6B45-BEAA-2B9A7D3B217D}">
      <dsp:nvSpPr>
        <dsp:cNvPr id="0" name=""/>
        <dsp:cNvSpPr/>
      </dsp:nvSpPr>
      <dsp:spPr>
        <a:xfrm>
          <a:off x="0" y="176808"/>
          <a:ext cx="4565649" cy="673939"/>
        </a:xfrm>
        <a:prstGeom prst="roundRect">
          <a:avLst/>
        </a:prstGeom>
        <a:gradFill rotWithShape="0">
          <a:gsLst>
            <a:gs pos="0">
              <a:srgbClr val="000000"/>
            </a:gs>
            <a:gs pos="39999">
              <a:srgbClr val="0A128C"/>
            </a:gs>
            <a:gs pos="70000">
              <a:srgbClr val="181CC7"/>
            </a:gs>
            <a:gs pos="88000">
              <a:srgbClr val="7005D4"/>
            </a:gs>
            <a:gs pos="100000">
              <a:srgbClr val="8C3D91"/>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16" tIns="0" rIns="127016" bIns="0" numCol="1" spcCol="1270" anchor="ctr" anchorCtr="0">
          <a:noAutofit/>
        </a:bodyPr>
        <a:lstStyle/>
        <a:p>
          <a:pPr lvl="0" algn="l" defTabSz="889000" rtl="0">
            <a:lnSpc>
              <a:spcPct val="90000"/>
            </a:lnSpc>
            <a:spcBef>
              <a:spcPct val="0"/>
            </a:spcBef>
            <a:spcAft>
              <a:spcPct val="35000"/>
            </a:spcAft>
          </a:pPr>
          <a:r>
            <a:rPr lang="en-US" sz="2000" kern="1200" dirty="0" smtClean="0">
              <a:effectLst>
                <a:outerShdw blurRad="38100" dist="38100" dir="2700000" algn="tl">
                  <a:srgbClr val="000000">
                    <a:alpha val="43137"/>
                  </a:srgbClr>
                </a:outerShdw>
              </a:effectLst>
            </a:rPr>
            <a:t>The specific criteria that were used are</a:t>
          </a:r>
          <a:r>
            <a:rPr lang="en-US" sz="1800" kern="1200" dirty="0" smtClean="0"/>
            <a:t>:</a:t>
          </a:r>
          <a:endParaRPr lang="en-US" sz="1800" kern="1200" dirty="0"/>
        </a:p>
      </dsp:txBody>
      <dsp:txXfrm>
        <a:off x="32899" y="209707"/>
        <a:ext cx="4499851" cy="6081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7D8B98-68EB-1F48-9CBD-13820C72237A}">
      <dsp:nvSpPr>
        <dsp:cNvPr id="0" name=""/>
        <dsp:cNvSpPr/>
      </dsp:nvSpPr>
      <dsp:spPr>
        <a:xfrm>
          <a:off x="0" y="0"/>
          <a:ext cx="4210050" cy="1219200"/>
        </a:xfrm>
        <a:prstGeom prst="roundRect">
          <a:avLst>
            <a:gd name="adj" fmla="val 10000"/>
          </a:avLst>
        </a:prstGeom>
        <a:gradFill rotWithShape="0">
          <a:gsLst>
            <a:gs pos="0">
              <a:srgbClr val="000000"/>
            </a:gs>
            <a:gs pos="39999">
              <a:srgbClr val="0A128C"/>
            </a:gs>
            <a:gs pos="70000">
              <a:srgbClr val="181CC7"/>
            </a:gs>
            <a:gs pos="88000">
              <a:srgbClr val="7005D4"/>
            </a:gs>
            <a:gs pos="100000">
              <a:srgbClr val="8C3D91"/>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b="1" i="0" kern="1200" dirty="0" smtClean="0">
              <a:effectLst>
                <a:outerShdw blurRad="38100" dist="38100" dir="2700000" algn="tl">
                  <a:srgbClr val="000000">
                    <a:alpha val="43137"/>
                  </a:srgbClr>
                </a:outerShdw>
              </a:effectLst>
              <a:ea typeface="+mn-ea"/>
              <a:cs typeface="+mn-cs"/>
            </a:rPr>
            <a:t>Two separate changes are needed to bring the decryption structure in line with the encryption structure</a:t>
          </a:r>
          <a:endParaRPr lang="en-US" sz="1500" b="1" i="0" kern="1200" dirty="0">
            <a:effectLst>
              <a:outerShdw blurRad="38100" dist="38100" dir="2700000" algn="tl">
                <a:srgbClr val="000000">
                  <a:alpha val="43137"/>
                </a:srgbClr>
              </a:outerShdw>
            </a:effectLst>
          </a:endParaRPr>
        </a:p>
      </dsp:txBody>
      <dsp:txXfrm>
        <a:off x="35709" y="35709"/>
        <a:ext cx="2894438" cy="1147782"/>
      </dsp:txXfrm>
    </dsp:sp>
    <dsp:sp modelId="{1449B5AE-1528-3C49-9519-948A30667D89}">
      <dsp:nvSpPr>
        <dsp:cNvPr id="0" name=""/>
        <dsp:cNvSpPr/>
      </dsp:nvSpPr>
      <dsp:spPr>
        <a:xfrm>
          <a:off x="371474" y="1422399"/>
          <a:ext cx="4210050" cy="1219200"/>
        </a:xfrm>
        <a:prstGeom prst="roundRect">
          <a:avLst>
            <a:gd name="adj" fmla="val 10000"/>
          </a:avLst>
        </a:prstGeom>
        <a:gradFill rotWithShape="0">
          <a:gsLst>
            <a:gs pos="0">
              <a:srgbClr val="000000"/>
            </a:gs>
            <a:gs pos="39999">
              <a:srgbClr val="0A128C"/>
            </a:gs>
            <a:gs pos="70000">
              <a:srgbClr val="181CC7"/>
            </a:gs>
            <a:gs pos="88000">
              <a:srgbClr val="7005D4"/>
            </a:gs>
            <a:gs pos="100000">
              <a:srgbClr val="8C3D91"/>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b="1" i="0" kern="1200" dirty="0" smtClean="0">
              <a:effectLst>
                <a:outerShdw blurRad="38100" dist="38100" dir="2700000" algn="tl">
                  <a:srgbClr val="000000">
                    <a:alpha val="43137"/>
                  </a:srgbClr>
                </a:outerShdw>
              </a:effectLst>
              <a:ea typeface="+mn-ea"/>
            </a:rPr>
            <a:t>The first two stages of the decryption round need to be interchanged</a:t>
          </a:r>
        </a:p>
      </dsp:txBody>
      <dsp:txXfrm>
        <a:off x="407183" y="1458108"/>
        <a:ext cx="2974677" cy="1147782"/>
      </dsp:txXfrm>
    </dsp:sp>
    <dsp:sp modelId="{3B6FF59A-1DAC-8A47-9105-EF87DEB6E1E1}">
      <dsp:nvSpPr>
        <dsp:cNvPr id="0" name=""/>
        <dsp:cNvSpPr/>
      </dsp:nvSpPr>
      <dsp:spPr>
        <a:xfrm>
          <a:off x="742949" y="2844799"/>
          <a:ext cx="4210050" cy="1219200"/>
        </a:xfrm>
        <a:prstGeom prst="roundRect">
          <a:avLst>
            <a:gd name="adj" fmla="val 10000"/>
          </a:avLst>
        </a:prstGeom>
        <a:gradFill rotWithShape="0">
          <a:gsLst>
            <a:gs pos="0">
              <a:srgbClr val="000000"/>
            </a:gs>
            <a:gs pos="39999">
              <a:srgbClr val="0A128C"/>
            </a:gs>
            <a:gs pos="70000">
              <a:srgbClr val="181CC7"/>
            </a:gs>
            <a:gs pos="88000">
              <a:srgbClr val="7005D4"/>
            </a:gs>
            <a:gs pos="100000">
              <a:srgbClr val="8C3D91"/>
            </a:gs>
          </a:gsLst>
          <a:lin ang="16200000" scaled="0"/>
        </a:gra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b="1" i="0" kern="1200" dirty="0" smtClean="0">
              <a:effectLst>
                <a:outerShdw blurRad="38100" dist="38100" dir="2700000" algn="tl">
                  <a:srgbClr val="000000">
                    <a:alpha val="43137"/>
                  </a:srgbClr>
                </a:outerShdw>
              </a:effectLst>
              <a:ea typeface="+mn-ea"/>
            </a:rPr>
            <a:t>The second two stages of the decryption round need to be interchanged</a:t>
          </a:r>
          <a:endParaRPr lang="en-AU" sz="1500" b="1" i="0" kern="1200" dirty="0">
            <a:effectLst>
              <a:outerShdw blurRad="38100" dist="38100" dir="2700000" algn="tl">
                <a:srgbClr val="000000">
                  <a:alpha val="43137"/>
                </a:srgbClr>
              </a:outerShdw>
            </a:effectLst>
            <a:ea typeface="+mn-ea"/>
          </a:endParaRPr>
        </a:p>
      </dsp:txBody>
      <dsp:txXfrm>
        <a:off x="778658" y="2880508"/>
        <a:ext cx="2974677" cy="1147782"/>
      </dsp:txXfrm>
    </dsp:sp>
    <dsp:sp modelId="{464FC045-E72C-9345-99CB-5FB97D0ED5C9}">
      <dsp:nvSpPr>
        <dsp:cNvPr id="0" name=""/>
        <dsp:cNvSpPr/>
      </dsp:nvSpPr>
      <dsp:spPr>
        <a:xfrm>
          <a:off x="3417570" y="924560"/>
          <a:ext cx="792480" cy="792480"/>
        </a:xfrm>
        <a:prstGeom prst="downArrow">
          <a:avLst>
            <a:gd name="adj1" fmla="val 55000"/>
            <a:gd name="adj2" fmla="val 45000"/>
          </a:avLst>
        </a:prstGeom>
        <a:solidFill>
          <a:schemeClr val="bg1"/>
        </a:solidFill>
        <a:ln w="9525" cap="flat" cmpd="sng" algn="ctr">
          <a:solidFill>
            <a:schemeClr val="bg2">
              <a:lumMod val="5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3595878" y="924560"/>
        <a:ext cx="435864" cy="596341"/>
      </dsp:txXfrm>
    </dsp:sp>
    <dsp:sp modelId="{4DE87F03-0F21-3D43-90DF-A9451F160134}">
      <dsp:nvSpPr>
        <dsp:cNvPr id="0" name=""/>
        <dsp:cNvSpPr/>
      </dsp:nvSpPr>
      <dsp:spPr>
        <a:xfrm>
          <a:off x="3789045" y="2338832"/>
          <a:ext cx="792480" cy="792480"/>
        </a:xfrm>
        <a:prstGeom prst="downArrow">
          <a:avLst>
            <a:gd name="adj1" fmla="val 55000"/>
            <a:gd name="adj2" fmla="val 45000"/>
          </a:avLst>
        </a:prstGeom>
        <a:solidFill>
          <a:schemeClr val="bg1"/>
        </a:solidFill>
        <a:ln w="9525" cap="flat" cmpd="sng" algn="ctr">
          <a:solidFill>
            <a:schemeClr val="bg2">
              <a:lumMod val="5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3967353" y="2338832"/>
        <a:ext cx="435864" cy="5963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BCB4E7-27C0-884A-8DC6-778A2C3FE5CF}">
      <dsp:nvSpPr>
        <dsp:cNvPr id="0" name=""/>
        <dsp:cNvSpPr/>
      </dsp:nvSpPr>
      <dsp:spPr>
        <a:xfrm>
          <a:off x="6755" y="0"/>
          <a:ext cx="2313973" cy="4572000"/>
        </a:xfrm>
        <a:prstGeom prst="roundRect">
          <a:avLst>
            <a:gd name="adj" fmla="val 10000"/>
          </a:avLst>
        </a:prstGeom>
        <a:gradFill rotWithShape="0">
          <a:gsLst>
            <a:gs pos="0">
              <a:srgbClr val="000000"/>
            </a:gs>
            <a:gs pos="39999">
              <a:srgbClr val="0A128C"/>
            </a:gs>
            <a:gs pos="70000">
              <a:srgbClr val="181CC7"/>
            </a:gs>
            <a:gs pos="88000">
              <a:srgbClr val="7005D4"/>
            </a:gs>
            <a:gs pos="100000">
              <a:srgbClr val="8C3D91"/>
            </a:gs>
          </a:gsLst>
          <a:lin ang="16200000" scaled="0"/>
        </a:gradFill>
        <a:ln w="19050">
          <a:solidFill>
            <a:schemeClr val="bg2">
              <a:lumMod val="5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effectLst>
                <a:outerShdw blurRad="38100" dist="38100" dir="2700000" algn="tl">
                  <a:srgbClr val="000000">
                    <a:alpha val="43137"/>
                  </a:srgbClr>
                </a:outerShdw>
              </a:effectLst>
            </a:rPr>
            <a:t>The transformations </a:t>
          </a:r>
          <a:r>
            <a:rPr lang="en-US" sz="2000" kern="1200" dirty="0" err="1" smtClean="0">
              <a:effectLst>
                <a:outerShdw blurRad="38100" dist="38100" dir="2700000" algn="tl">
                  <a:srgbClr val="000000">
                    <a:alpha val="43137"/>
                  </a:srgbClr>
                </a:outerShdw>
              </a:effectLst>
            </a:rPr>
            <a:t>AddRoundKey</a:t>
          </a:r>
          <a:r>
            <a:rPr lang="en-US" sz="2000" kern="1200" dirty="0" smtClean="0">
              <a:effectLst>
                <a:outerShdw blurRad="38100" dist="38100" dir="2700000" algn="tl">
                  <a:srgbClr val="000000">
                    <a:alpha val="43137"/>
                  </a:srgbClr>
                </a:outerShdw>
              </a:effectLst>
            </a:rPr>
            <a:t> and </a:t>
          </a:r>
          <a:r>
            <a:rPr lang="en-US" sz="2000" kern="1200" dirty="0" err="1" smtClean="0">
              <a:effectLst>
                <a:outerShdw blurRad="38100" dist="38100" dir="2700000" algn="tl">
                  <a:srgbClr val="000000">
                    <a:alpha val="43137"/>
                  </a:srgbClr>
                </a:outerShdw>
              </a:effectLst>
            </a:rPr>
            <a:t>InvMixColumns</a:t>
          </a:r>
          <a:r>
            <a:rPr lang="en-US" sz="2000" kern="1200" dirty="0" smtClean="0">
              <a:effectLst>
                <a:outerShdw blurRad="38100" dist="38100" dir="2700000" algn="tl">
                  <a:srgbClr val="000000">
                    <a:alpha val="43137"/>
                  </a:srgbClr>
                </a:outerShdw>
              </a:effectLst>
            </a:rPr>
            <a:t> do not alter the sequence of bytes in State</a:t>
          </a:r>
          <a:endParaRPr lang="en-US" sz="2000" kern="1200" dirty="0">
            <a:effectLst>
              <a:outerShdw blurRad="38100" dist="38100" dir="2700000" algn="tl">
                <a:srgbClr val="000000">
                  <a:alpha val="43137"/>
                </a:srgbClr>
              </a:outerShdw>
            </a:effectLst>
          </a:endParaRPr>
        </a:p>
      </dsp:txBody>
      <dsp:txXfrm>
        <a:off x="74529" y="67774"/>
        <a:ext cx="2178425" cy="4436452"/>
      </dsp:txXfrm>
    </dsp:sp>
    <dsp:sp modelId="{F07597C6-616F-604F-9A31-B60C13024E98}">
      <dsp:nvSpPr>
        <dsp:cNvPr id="0" name=""/>
        <dsp:cNvSpPr/>
      </dsp:nvSpPr>
      <dsp:spPr>
        <a:xfrm>
          <a:off x="2676031" y="0"/>
          <a:ext cx="2313973" cy="4572000"/>
        </a:xfrm>
        <a:prstGeom prst="roundRect">
          <a:avLst>
            <a:gd name="adj" fmla="val 10000"/>
          </a:avLst>
        </a:prstGeom>
        <a:gradFill rotWithShape="0">
          <a:gsLst>
            <a:gs pos="0">
              <a:srgbClr val="000000"/>
            </a:gs>
            <a:gs pos="39999">
              <a:srgbClr val="0A128C"/>
            </a:gs>
            <a:gs pos="70000">
              <a:srgbClr val="181CC7"/>
            </a:gs>
            <a:gs pos="88000">
              <a:srgbClr val="7005D4"/>
            </a:gs>
            <a:gs pos="100000">
              <a:srgbClr val="8C3D91"/>
            </a:gs>
          </a:gsLst>
          <a:lin ang="16200000" scaled="0"/>
        </a:gradFill>
        <a:ln w="19050">
          <a:solidFill>
            <a:schemeClr val="bg2">
              <a:lumMod val="5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effectLst>
                <a:outerShdw blurRad="38100" dist="38100" dir="2700000" algn="tl">
                  <a:srgbClr val="000000">
                    <a:alpha val="43137"/>
                  </a:srgbClr>
                </a:outerShdw>
              </a:effectLst>
            </a:rPr>
            <a:t>If we view the key as a sequence of words, then both </a:t>
          </a:r>
          <a:r>
            <a:rPr lang="en-US" sz="2000" kern="1200" dirty="0" err="1" smtClean="0">
              <a:effectLst>
                <a:outerShdw blurRad="38100" dist="38100" dir="2700000" algn="tl">
                  <a:srgbClr val="000000">
                    <a:alpha val="43137"/>
                  </a:srgbClr>
                </a:outerShdw>
              </a:effectLst>
            </a:rPr>
            <a:t>AddRoundKey</a:t>
          </a:r>
          <a:r>
            <a:rPr lang="en-US" sz="2000" kern="1200" dirty="0" smtClean="0">
              <a:effectLst>
                <a:outerShdw blurRad="38100" dist="38100" dir="2700000" algn="tl">
                  <a:srgbClr val="000000">
                    <a:alpha val="43137"/>
                  </a:srgbClr>
                </a:outerShdw>
              </a:effectLst>
            </a:rPr>
            <a:t> and </a:t>
          </a:r>
          <a:r>
            <a:rPr lang="en-US" sz="2000" kern="1200" dirty="0" err="1" smtClean="0">
              <a:effectLst>
                <a:outerShdw blurRad="38100" dist="38100" dir="2700000" algn="tl">
                  <a:srgbClr val="000000">
                    <a:alpha val="43137"/>
                  </a:srgbClr>
                </a:outerShdw>
              </a:effectLst>
            </a:rPr>
            <a:t>InvMixColumns</a:t>
          </a:r>
          <a:r>
            <a:rPr lang="en-US" sz="2000" kern="1200" dirty="0" smtClean="0">
              <a:effectLst>
                <a:outerShdw blurRad="38100" dist="38100" dir="2700000" algn="tl">
                  <a:srgbClr val="000000">
                    <a:alpha val="43137"/>
                  </a:srgbClr>
                </a:outerShdw>
              </a:effectLst>
            </a:rPr>
            <a:t> operate on State one column at a time</a:t>
          </a:r>
          <a:endParaRPr lang="en-US" sz="2000" kern="1200" dirty="0">
            <a:effectLst>
              <a:outerShdw blurRad="38100" dist="38100" dir="2700000" algn="tl">
                <a:srgbClr val="000000">
                  <a:alpha val="43137"/>
                </a:srgbClr>
              </a:outerShdw>
            </a:effectLst>
          </a:endParaRPr>
        </a:p>
      </dsp:txBody>
      <dsp:txXfrm>
        <a:off x="2743805" y="67774"/>
        <a:ext cx="2178425" cy="4436452"/>
      </dsp:txXfrm>
    </dsp:sp>
    <dsp:sp modelId="{5B9A5167-9C35-EE4F-A496-CFC95A66C39C}">
      <dsp:nvSpPr>
        <dsp:cNvPr id="0" name=""/>
        <dsp:cNvSpPr/>
      </dsp:nvSpPr>
      <dsp:spPr>
        <a:xfrm>
          <a:off x="5345307" y="0"/>
          <a:ext cx="2313973" cy="4572000"/>
        </a:xfrm>
        <a:prstGeom prst="roundRect">
          <a:avLst>
            <a:gd name="adj" fmla="val 10000"/>
          </a:avLst>
        </a:prstGeom>
        <a:gradFill rotWithShape="0">
          <a:gsLst>
            <a:gs pos="0">
              <a:srgbClr val="000000"/>
            </a:gs>
            <a:gs pos="39999">
              <a:srgbClr val="0A128C"/>
            </a:gs>
            <a:gs pos="70000">
              <a:srgbClr val="181CC7"/>
            </a:gs>
            <a:gs pos="88000">
              <a:srgbClr val="7005D4"/>
            </a:gs>
            <a:gs pos="100000">
              <a:srgbClr val="8C3D91"/>
            </a:gs>
          </a:gsLst>
          <a:lin ang="16200000" scaled="0"/>
        </a:gradFill>
        <a:ln w="19050">
          <a:solidFill>
            <a:schemeClr val="bg2">
              <a:lumMod val="5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effectLst>
                <a:outerShdw blurRad="38100" dist="38100" dir="2700000" algn="tl">
                  <a:srgbClr val="000000">
                    <a:alpha val="43137"/>
                  </a:srgbClr>
                </a:outerShdw>
              </a:effectLst>
            </a:rPr>
            <a:t>These two operations are linear with respect to the column input</a:t>
          </a:r>
          <a:endParaRPr lang="en-US" sz="2000" kern="1200" dirty="0">
            <a:effectLst>
              <a:outerShdw blurRad="38100" dist="38100" dir="2700000" algn="tl">
                <a:srgbClr val="000000">
                  <a:alpha val="43137"/>
                </a:srgbClr>
              </a:outerShdw>
            </a:effectLst>
          </a:endParaRPr>
        </a:p>
      </dsp:txBody>
      <dsp:txXfrm>
        <a:off x="5413081" y="67774"/>
        <a:ext cx="2178425" cy="443645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0"/>
            <a:ext cx="3004820" cy="46101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defRPr sz="1200" dirty="0">
                <a:latin typeface="Arial" pitchFamily="-107" charset="0"/>
              </a:defRPr>
            </a:lvl1pPr>
          </a:lstStyle>
          <a:p>
            <a:pPr>
              <a:defRPr/>
            </a:pPr>
            <a:endParaRPr lang="en-US"/>
          </a:p>
        </p:txBody>
      </p:sp>
      <p:sp>
        <p:nvSpPr>
          <p:cNvPr id="84995" name="Rectangle 3"/>
          <p:cNvSpPr>
            <a:spLocks noGrp="1" noChangeArrowheads="1"/>
          </p:cNvSpPr>
          <p:nvPr>
            <p:ph type="dt" sz="quarter" idx="1"/>
          </p:nvPr>
        </p:nvSpPr>
        <p:spPr bwMode="auto">
          <a:xfrm>
            <a:off x="3927775" y="0"/>
            <a:ext cx="3004820" cy="46101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lgn="r">
              <a:defRPr sz="1200" dirty="0">
                <a:latin typeface="Arial" pitchFamily="-107" charset="0"/>
              </a:defRPr>
            </a:lvl1pPr>
          </a:lstStyle>
          <a:p>
            <a:pPr>
              <a:defRPr/>
            </a:pPr>
            <a:endParaRPr lang="en-US"/>
          </a:p>
        </p:txBody>
      </p:sp>
      <p:sp>
        <p:nvSpPr>
          <p:cNvPr id="84996" name="Rectangle 4"/>
          <p:cNvSpPr>
            <a:spLocks noGrp="1" noChangeArrowheads="1"/>
          </p:cNvSpPr>
          <p:nvPr>
            <p:ph type="ftr" sz="quarter" idx="2"/>
          </p:nvPr>
        </p:nvSpPr>
        <p:spPr bwMode="auto">
          <a:xfrm>
            <a:off x="0" y="8757590"/>
            <a:ext cx="3004820" cy="46101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defRPr sz="1200" dirty="0">
                <a:latin typeface="Arial" pitchFamily="-107" charset="0"/>
              </a:defRPr>
            </a:lvl1pPr>
          </a:lstStyle>
          <a:p>
            <a:pPr>
              <a:defRPr/>
            </a:pPr>
            <a:endParaRPr lang="en-US"/>
          </a:p>
        </p:txBody>
      </p:sp>
      <p:sp>
        <p:nvSpPr>
          <p:cNvPr id="84997" name="Rectangle 5"/>
          <p:cNvSpPr>
            <a:spLocks noGrp="1" noChangeArrowheads="1"/>
          </p:cNvSpPr>
          <p:nvPr>
            <p:ph type="sldNum" sz="quarter" idx="3"/>
          </p:nvPr>
        </p:nvSpPr>
        <p:spPr bwMode="auto">
          <a:xfrm>
            <a:off x="3927775" y="8757590"/>
            <a:ext cx="3004820" cy="46101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r">
              <a:defRPr sz="1200">
                <a:latin typeface="Arial" pitchFamily="-107" charset="0"/>
              </a:defRPr>
            </a:lvl1pPr>
          </a:lstStyle>
          <a:p>
            <a:pPr>
              <a:defRPr/>
            </a:pPr>
            <a:fld id="{F217DA43-F7AE-7641-96F9-03D7730E69DC}" type="slidenum">
              <a:rPr lang="en-AU"/>
              <a:pPr>
                <a:defRPr/>
              </a:pPr>
              <a:t>‹#›</a:t>
            </a:fld>
            <a:endParaRPr lang="en-AU" dirty="0"/>
          </a:p>
        </p:txBody>
      </p:sp>
    </p:spTree>
    <p:extLst>
      <p:ext uri="{BB962C8B-B14F-4D97-AF65-F5344CB8AC3E}">
        <p14:creationId xmlns:p14="http://schemas.microsoft.com/office/powerpoint/2010/main" val="18122803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3004820" cy="46101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defRPr sz="1200" dirty="0">
                <a:latin typeface="Arial" pitchFamily="-107" charset="0"/>
              </a:defRPr>
            </a:lvl1pPr>
          </a:lstStyle>
          <a:p>
            <a:pPr>
              <a:defRPr/>
            </a:pPr>
            <a:endParaRPr lang="en-US"/>
          </a:p>
        </p:txBody>
      </p:sp>
      <p:sp>
        <p:nvSpPr>
          <p:cNvPr id="22531" name="Rectangle 3"/>
          <p:cNvSpPr>
            <a:spLocks noGrp="1" noChangeArrowheads="1"/>
          </p:cNvSpPr>
          <p:nvPr>
            <p:ph type="dt" idx="1"/>
          </p:nvPr>
        </p:nvSpPr>
        <p:spPr bwMode="auto">
          <a:xfrm>
            <a:off x="3927775" y="0"/>
            <a:ext cx="3004820" cy="46101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lgn="r">
              <a:defRPr sz="1200" dirty="0">
                <a:latin typeface="Arial" pitchFamily="-107" charset="0"/>
              </a:defRPr>
            </a:lvl1pPr>
          </a:lstStyle>
          <a:p>
            <a:pPr>
              <a:defRPr/>
            </a:pPr>
            <a:endParaRPr lang="en-US"/>
          </a:p>
        </p:txBody>
      </p:sp>
      <p:sp>
        <p:nvSpPr>
          <p:cNvPr id="28676" name="Rectangle 4"/>
          <p:cNvSpPr>
            <a:spLocks noGrp="1" noRot="1" noChangeAspect="1" noChangeArrowheads="1" noTextEdit="1"/>
          </p:cNvSpPr>
          <p:nvPr>
            <p:ph type="sldImg" idx="2"/>
          </p:nvPr>
        </p:nvSpPr>
        <p:spPr bwMode="auto">
          <a:xfrm>
            <a:off x="1162050" y="692150"/>
            <a:ext cx="4610100" cy="3457575"/>
          </a:xfrm>
          <a:prstGeom prst="rect">
            <a:avLst/>
          </a:prstGeom>
          <a:noFill/>
          <a:ln w="9525">
            <a:solidFill>
              <a:srgbClr val="000000"/>
            </a:solidFill>
            <a:miter lim="800000"/>
            <a:headEnd/>
            <a:tailEnd/>
          </a:ln>
        </p:spPr>
      </p:sp>
      <p:sp>
        <p:nvSpPr>
          <p:cNvPr id="22533" name="Rectangle 5"/>
          <p:cNvSpPr>
            <a:spLocks noGrp="1" noChangeArrowheads="1"/>
          </p:cNvSpPr>
          <p:nvPr>
            <p:ph type="body" sz="quarter" idx="3"/>
          </p:nvPr>
        </p:nvSpPr>
        <p:spPr bwMode="auto">
          <a:xfrm>
            <a:off x="693420" y="4379595"/>
            <a:ext cx="5547360" cy="414909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22534" name="Rectangle 6"/>
          <p:cNvSpPr>
            <a:spLocks noGrp="1" noChangeArrowheads="1"/>
          </p:cNvSpPr>
          <p:nvPr>
            <p:ph type="ftr" sz="quarter" idx="4"/>
          </p:nvPr>
        </p:nvSpPr>
        <p:spPr bwMode="auto">
          <a:xfrm>
            <a:off x="0" y="8757590"/>
            <a:ext cx="3004820" cy="46101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defRPr sz="1200" dirty="0">
                <a:latin typeface="Arial" pitchFamily="-107" charset="0"/>
              </a:defRPr>
            </a:lvl1pPr>
          </a:lstStyle>
          <a:p>
            <a:pPr>
              <a:defRPr/>
            </a:pPr>
            <a:endParaRPr lang="en-US"/>
          </a:p>
        </p:txBody>
      </p:sp>
      <p:sp>
        <p:nvSpPr>
          <p:cNvPr id="22535" name="Rectangle 7"/>
          <p:cNvSpPr>
            <a:spLocks noGrp="1" noChangeArrowheads="1"/>
          </p:cNvSpPr>
          <p:nvPr>
            <p:ph type="sldNum" sz="quarter" idx="5"/>
          </p:nvPr>
        </p:nvSpPr>
        <p:spPr bwMode="auto">
          <a:xfrm>
            <a:off x="3927775" y="8757590"/>
            <a:ext cx="3004820" cy="461010"/>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r">
              <a:defRPr sz="1200">
                <a:latin typeface="Arial" pitchFamily="-107" charset="0"/>
              </a:defRPr>
            </a:lvl1pPr>
          </a:lstStyle>
          <a:p>
            <a:pPr>
              <a:defRPr/>
            </a:pPr>
            <a:fld id="{B1B765E1-EB55-3F42-96E6-9BC39CDD5E78}" type="slidenum">
              <a:rPr lang="en-AU"/>
              <a:pPr>
                <a:defRPr/>
              </a:pPr>
              <a:t>‹#›</a:t>
            </a:fld>
            <a:endParaRPr lang="en-AU" dirty="0"/>
          </a:p>
        </p:txBody>
      </p:sp>
    </p:spTree>
    <p:extLst>
      <p:ext uri="{BB962C8B-B14F-4D97-AF65-F5344CB8AC3E}">
        <p14:creationId xmlns:p14="http://schemas.microsoft.com/office/powerpoint/2010/main" val="870456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31"/>
          <p:cNvSpPr>
            <a:spLocks noGrp="1" noChangeArrowheads="1"/>
          </p:cNvSpPr>
          <p:nvPr>
            <p:ph type="sldNum" sz="quarter" idx="5"/>
          </p:nvPr>
        </p:nvSpPr>
        <p:spPr>
          <a:noFill/>
        </p:spPr>
        <p:txBody>
          <a:bodyPr/>
          <a:lstStyle/>
          <a:p>
            <a:fld id="{F8213168-CBB8-004E-B161-E3C8E26BC09B}" type="slidenum">
              <a:rPr lang="en-AU">
                <a:latin typeface="Arial" pitchFamily="-84" charset="0"/>
              </a:rPr>
              <a:pPr/>
              <a:t>1</a:t>
            </a:fld>
            <a:endParaRPr lang="en-AU">
              <a:latin typeface="Arial" pitchFamily="-84"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smtClean="0">
                <a:latin typeface="Times New Roman" pitchFamily="-84" charset="0"/>
                <a:ea typeface="ＭＳ Ｐゴシック" pitchFamily="-84" charset="-128"/>
                <a:cs typeface="ＭＳ Ｐゴシック" pitchFamily="-84" charset="-128"/>
              </a:rPr>
              <a:t>Lecture slides prepared for “Cryptography and Network Security”, 6/e, by William Stallings</a:t>
            </a:r>
            <a:r>
              <a:rPr lang="en-US" smtClean="0">
                <a:latin typeface="Arial" pitchFamily="-84" charset="0"/>
                <a:ea typeface="ＭＳ Ｐゴシック" pitchFamily="-84" charset="-128"/>
                <a:cs typeface="ＭＳ Ｐゴシック" pitchFamily="-84" charset="-128"/>
              </a:rPr>
              <a:t>, Chapter 4 – “Basic Concepts in Number Theory and Finite Fields”.</a:t>
            </a:r>
            <a:endParaRPr lang="en-AU" smtClean="0">
              <a:latin typeface="Times New Roman" pitchFamily="-84" charset="0"/>
              <a:ea typeface="ＭＳ Ｐゴシック" pitchFamily="-84" charset="-128"/>
              <a:cs typeface="ＭＳ Ｐゴシック" pitchFamily="-84" charset="-128"/>
            </a:endParaRPr>
          </a:p>
          <a:p>
            <a:pPr eaLnBrk="1" hangingPunct="1"/>
            <a:endParaRPr lang="en-US" smtClean="0">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 Recall that nonzero b  is defined to be a divisor of a  if a = mb  for some m , where a , b , and</a:t>
            </a:r>
          </a:p>
          <a:p>
            <a:pPr>
              <a:defRPr/>
            </a:pPr>
            <a:r>
              <a:rPr lang="en-US" dirty="0" smtClean="0"/>
              <a:t>m  are integers. We will use the notation gcd(a , b ) to mean the greatest common divisor</a:t>
            </a:r>
          </a:p>
          <a:p>
            <a:pPr>
              <a:defRPr/>
            </a:pPr>
            <a:r>
              <a:rPr lang="en-US" dirty="0" smtClean="0"/>
              <a:t> of a  and b . The greatest common divisor of a  and b  is the largest integer that divides</a:t>
            </a:r>
          </a:p>
          <a:p>
            <a:pPr>
              <a:defRPr/>
            </a:pPr>
            <a:r>
              <a:rPr lang="en-US" dirty="0" smtClean="0"/>
              <a:t>both a  and b . We also define gcd(0, 0) =  0.</a:t>
            </a:r>
          </a:p>
          <a:p>
            <a:pPr>
              <a:defRPr/>
            </a:pPr>
            <a:endParaRPr lang="en-US" dirty="0" smtClean="0"/>
          </a:p>
          <a:p>
            <a:pPr>
              <a:defRPr/>
            </a:pPr>
            <a:r>
              <a:rPr lang="en-US" dirty="0" smtClean="0"/>
              <a:t> More formally, the positive integer c  is said to be the greatest common divisor</a:t>
            </a:r>
          </a:p>
          <a:p>
            <a:pPr>
              <a:defRPr/>
            </a:pPr>
            <a:r>
              <a:rPr lang="en-US" dirty="0" smtClean="0"/>
              <a:t>of a  and b  if</a:t>
            </a:r>
          </a:p>
          <a:p>
            <a:pPr>
              <a:defRPr/>
            </a:pPr>
            <a:endParaRPr lang="en-US" dirty="0" smtClean="0"/>
          </a:p>
          <a:p>
            <a:pPr>
              <a:defRPr/>
            </a:pPr>
            <a:r>
              <a:rPr lang="en-US" dirty="0" smtClean="0"/>
              <a:t>1. c  is a divisor of a  and of b .</a:t>
            </a:r>
          </a:p>
          <a:p>
            <a:pPr>
              <a:defRPr/>
            </a:pPr>
            <a:endParaRPr lang="en-US" dirty="0" smtClean="0"/>
          </a:p>
          <a:p>
            <a:pPr>
              <a:defRPr/>
            </a:pPr>
            <a:r>
              <a:rPr lang="en-US" dirty="0" smtClean="0"/>
              <a:t>2.  Any divisor of a  and b  is a divisor of c .</a:t>
            </a:r>
          </a:p>
          <a:p>
            <a:pPr>
              <a:defRPr/>
            </a:pPr>
            <a:endParaRPr lang="en-US" dirty="0" smtClean="0"/>
          </a:p>
          <a:p>
            <a:pPr>
              <a:defRPr/>
            </a:pPr>
            <a:r>
              <a:rPr lang="en-US" dirty="0" smtClean="0"/>
              <a:t>An equivalent definition is the following:</a:t>
            </a:r>
          </a:p>
          <a:p>
            <a:pPr>
              <a:defRPr/>
            </a:pPr>
            <a:endParaRPr lang="en-US" dirty="0" smtClean="0"/>
          </a:p>
          <a:p>
            <a:pPr>
              <a:defRPr/>
            </a:pPr>
            <a:r>
              <a:rPr lang="en-US" dirty="0" smtClean="0"/>
              <a:t>gcd(a , b ) =  max[k , such that k | a  and k | b ]</a:t>
            </a:r>
          </a:p>
          <a:p>
            <a:pPr>
              <a:defRPr/>
            </a:pPr>
            <a:endParaRPr lang="en-US" dirty="0" smtClean="0"/>
          </a:p>
        </p:txBody>
      </p:sp>
      <p:sp>
        <p:nvSpPr>
          <p:cNvPr id="49156" name="Slide Number Placeholder 3"/>
          <p:cNvSpPr>
            <a:spLocks noGrp="1"/>
          </p:cNvSpPr>
          <p:nvPr>
            <p:ph type="sldNum" sz="quarter" idx="5"/>
          </p:nvPr>
        </p:nvSpPr>
        <p:spPr>
          <a:noFill/>
        </p:spPr>
        <p:txBody>
          <a:bodyPr/>
          <a:lstStyle/>
          <a:p>
            <a:fld id="{E7D3896B-A8FC-4A47-B28C-34D1D9795B34}" type="slidenum">
              <a:rPr lang="en-AU" smtClean="0">
                <a:latin typeface="Arial" pitchFamily="-84" charset="0"/>
              </a:rPr>
              <a:pPr/>
              <a:t>10</a:t>
            </a:fld>
            <a:endParaRPr lang="en-AU" smtClean="0">
              <a:latin typeface="Arial" pitchFamily="-8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p:cNvSpPr>
          <p:nvPr>
            <p:ph type="sldImg"/>
          </p:nvPr>
        </p:nvSpPr>
        <p:spPr>
          <a:ln/>
        </p:spPr>
      </p:sp>
      <p:sp>
        <p:nvSpPr>
          <p:cNvPr id="51203" name="Notes Placeholder 2"/>
          <p:cNvSpPr>
            <a:spLocks noGrp="1"/>
          </p:cNvSpPr>
          <p:nvPr>
            <p:ph type="body" idx="1"/>
          </p:nvPr>
        </p:nvSpPr>
        <p:spPr>
          <a:noFill/>
          <a:ln/>
        </p:spPr>
        <p:txBody>
          <a:bodyPr/>
          <a:lstStyle/>
          <a:p>
            <a:r>
              <a:rPr lang="en-US" dirty="0" smtClean="0">
                <a:latin typeface="Arial" pitchFamily="-84" charset="0"/>
                <a:ea typeface="ＭＳ Ｐゴシック" pitchFamily="-84" charset="-128"/>
                <a:cs typeface="ＭＳ Ｐゴシック" pitchFamily="-84" charset="-128"/>
              </a:rPr>
              <a:t>Because we require that the greatest common divisor be positive, </a:t>
            </a:r>
            <a:r>
              <a:rPr lang="en-US" dirty="0" err="1" smtClean="0">
                <a:latin typeface="Arial" pitchFamily="-84" charset="0"/>
                <a:ea typeface="ＭＳ Ｐゴシック" pitchFamily="-84" charset="-128"/>
                <a:cs typeface="ＭＳ Ｐゴシック" pitchFamily="-84" charset="-128"/>
              </a:rPr>
              <a:t>gcd</a:t>
            </a:r>
            <a:r>
              <a:rPr lang="en-US" dirty="0" smtClean="0">
                <a:latin typeface="Arial" pitchFamily="-84" charset="0"/>
                <a:ea typeface="ＭＳ Ｐゴシック" pitchFamily="-84" charset="-128"/>
                <a:cs typeface="ＭＳ Ｐゴシック" pitchFamily="-84" charset="-128"/>
              </a:rPr>
              <a:t>(a , b ) =</a:t>
            </a:r>
          </a:p>
          <a:p>
            <a:r>
              <a:rPr lang="en-US" dirty="0" smtClean="0">
                <a:latin typeface="Arial" pitchFamily="-84" charset="0"/>
                <a:ea typeface="ＭＳ Ｐゴシック" pitchFamily="-84" charset="-128"/>
                <a:cs typeface="ＭＳ Ｐゴシック" pitchFamily="-84" charset="-128"/>
              </a:rPr>
              <a:t> </a:t>
            </a:r>
            <a:r>
              <a:rPr lang="en-US" dirty="0" err="1" smtClean="0">
                <a:latin typeface="Arial" pitchFamily="-84" charset="0"/>
                <a:ea typeface="ＭＳ Ｐゴシック" pitchFamily="-84" charset="-128"/>
                <a:cs typeface="ＭＳ Ｐゴシック" pitchFamily="-84" charset="-128"/>
              </a:rPr>
              <a:t>gcd</a:t>
            </a:r>
            <a:r>
              <a:rPr lang="en-US" dirty="0" smtClean="0">
                <a:latin typeface="Arial" pitchFamily="-84" charset="0"/>
                <a:ea typeface="ＭＳ Ｐゴシック" pitchFamily="-84" charset="-128"/>
                <a:cs typeface="ＭＳ Ｐゴシック" pitchFamily="-84" charset="-128"/>
              </a:rPr>
              <a:t>(a , -b ) =  </a:t>
            </a:r>
            <a:r>
              <a:rPr lang="en-US" dirty="0" err="1" smtClean="0">
                <a:latin typeface="Arial" pitchFamily="-84" charset="0"/>
                <a:ea typeface="ＭＳ Ｐゴシック" pitchFamily="-84" charset="-128"/>
                <a:cs typeface="ＭＳ Ｐゴシック" pitchFamily="-84" charset="-128"/>
              </a:rPr>
              <a:t>gcd</a:t>
            </a:r>
            <a:r>
              <a:rPr lang="en-US" dirty="0" smtClean="0">
                <a:latin typeface="Arial" pitchFamily="-84" charset="0"/>
                <a:ea typeface="ＭＳ Ｐゴシック" pitchFamily="-84" charset="-128"/>
                <a:cs typeface="ＭＳ Ｐゴシック" pitchFamily="-84" charset="-128"/>
              </a:rPr>
              <a:t>(-a , b ) =  </a:t>
            </a:r>
            <a:r>
              <a:rPr lang="en-US" dirty="0" err="1" smtClean="0">
                <a:latin typeface="Arial" pitchFamily="-84" charset="0"/>
                <a:ea typeface="ＭＳ Ｐゴシック" pitchFamily="-84" charset="-128"/>
                <a:cs typeface="ＭＳ Ｐゴシック" pitchFamily="-84" charset="-128"/>
              </a:rPr>
              <a:t>gcd</a:t>
            </a:r>
            <a:r>
              <a:rPr lang="en-US" dirty="0" smtClean="0">
                <a:latin typeface="Arial" pitchFamily="-84" charset="0"/>
                <a:ea typeface="ＭＳ Ｐゴシック" pitchFamily="-84" charset="-128"/>
                <a:cs typeface="ＭＳ Ｐゴシック" pitchFamily="-84" charset="-128"/>
              </a:rPr>
              <a:t>(-a ,-b ). In general, </a:t>
            </a:r>
            <a:r>
              <a:rPr lang="en-US" dirty="0" err="1" smtClean="0">
                <a:latin typeface="Arial" pitchFamily="-84" charset="0"/>
                <a:ea typeface="ＭＳ Ｐゴシック" pitchFamily="-84" charset="-128"/>
                <a:cs typeface="ＭＳ Ｐゴシック" pitchFamily="-84" charset="-128"/>
              </a:rPr>
              <a:t>gcd</a:t>
            </a:r>
            <a:r>
              <a:rPr lang="en-US" dirty="0" smtClean="0">
                <a:latin typeface="Arial" pitchFamily="-84" charset="0"/>
                <a:ea typeface="ＭＳ Ｐゴシック" pitchFamily="-84" charset="-128"/>
                <a:cs typeface="ＭＳ Ｐゴシック" pitchFamily="-84" charset="-128"/>
              </a:rPr>
              <a:t>(a , b ) =  </a:t>
            </a:r>
            <a:r>
              <a:rPr lang="en-US" dirty="0" err="1" smtClean="0">
                <a:latin typeface="Arial" pitchFamily="-84" charset="0"/>
                <a:ea typeface="ＭＳ Ｐゴシック" pitchFamily="-84" charset="-128"/>
                <a:cs typeface="ＭＳ Ｐゴシック" pitchFamily="-84" charset="-128"/>
              </a:rPr>
              <a:t>gcd</a:t>
            </a:r>
            <a:r>
              <a:rPr lang="en-US" dirty="0" smtClean="0">
                <a:latin typeface="Arial" pitchFamily="-84" charset="0"/>
                <a:ea typeface="ＭＳ Ｐゴシック" pitchFamily="-84" charset="-128"/>
                <a:cs typeface="ＭＳ Ｐゴシック" pitchFamily="-84" charset="-128"/>
              </a:rPr>
              <a:t>( | a | , | b |  ).</a:t>
            </a:r>
          </a:p>
          <a:p>
            <a:endParaRPr lang="en-US" dirty="0" smtClean="0">
              <a:latin typeface="Arial" pitchFamily="-84" charset="0"/>
              <a:ea typeface="ＭＳ Ｐゴシック" pitchFamily="-84" charset="-128"/>
              <a:cs typeface="ＭＳ Ｐゴシック" pitchFamily="-84" charset="-128"/>
            </a:endParaRPr>
          </a:p>
          <a:p>
            <a:r>
              <a:rPr lang="en-US" dirty="0" smtClean="0">
                <a:latin typeface="Arial" pitchFamily="-84" charset="0"/>
                <a:ea typeface="ＭＳ Ｐゴシック" pitchFamily="-84" charset="-128"/>
                <a:cs typeface="ＭＳ Ｐゴシック" pitchFamily="-84" charset="-128"/>
              </a:rPr>
              <a:t> Also, because all nonzero integers divide 0, we have </a:t>
            </a:r>
            <a:r>
              <a:rPr lang="en-US" dirty="0" err="1" smtClean="0">
                <a:latin typeface="Arial" pitchFamily="-84" charset="0"/>
                <a:ea typeface="ＭＳ Ｐゴシック" pitchFamily="-84" charset="-128"/>
                <a:cs typeface="ＭＳ Ｐゴシック" pitchFamily="-84" charset="-128"/>
              </a:rPr>
              <a:t>gcd</a:t>
            </a:r>
            <a:r>
              <a:rPr lang="en-US" dirty="0" smtClean="0">
                <a:latin typeface="Arial" pitchFamily="-84" charset="0"/>
                <a:ea typeface="ＭＳ Ｐゴシック" pitchFamily="-84" charset="-128"/>
                <a:cs typeface="ＭＳ Ｐゴシック" pitchFamily="-84" charset="-128"/>
              </a:rPr>
              <a:t>(a , 0) =  a  .</a:t>
            </a:r>
          </a:p>
          <a:p>
            <a:endParaRPr lang="en-US" dirty="0" smtClean="0">
              <a:latin typeface="Arial" pitchFamily="-84" charset="0"/>
              <a:ea typeface="ＭＳ Ｐゴシック" pitchFamily="-84" charset="-128"/>
              <a:cs typeface="ＭＳ Ｐゴシック" pitchFamily="-84" charset="-128"/>
            </a:endParaRPr>
          </a:p>
          <a:p>
            <a:r>
              <a:rPr lang="en-US" dirty="0" smtClean="0">
                <a:latin typeface="Arial" pitchFamily="-84" charset="0"/>
                <a:ea typeface="ＭＳ Ｐゴシック" pitchFamily="-84" charset="-128"/>
                <a:cs typeface="ＭＳ Ｐゴシック" pitchFamily="-84" charset="-128"/>
              </a:rPr>
              <a:t>We stated that two integers a  and b  are relatively prime if their only common</a:t>
            </a:r>
          </a:p>
          <a:p>
            <a:r>
              <a:rPr lang="en-US" dirty="0" smtClean="0">
                <a:latin typeface="Arial" pitchFamily="-84" charset="0"/>
                <a:ea typeface="ＭＳ Ｐゴシック" pitchFamily="-84" charset="-128"/>
                <a:cs typeface="ＭＳ Ｐゴシック" pitchFamily="-84" charset="-128"/>
              </a:rPr>
              <a:t>positive integer factor is 1. This is equivalent to saying that a  and b  are relatively</a:t>
            </a:r>
          </a:p>
          <a:p>
            <a:r>
              <a:rPr lang="en-US" dirty="0" smtClean="0">
                <a:latin typeface="Arial" pitchFamily="-84" charset="0"/>
                <a:ea typeface="ＭＳ Ｐゴシック" pitchFamily="-84" charset="-128"/>
                <a:cs typeface="ＭＳ Ｐゴシック" pitchFamily="-84" charset="-128"/>
              </a:rPr>
              <a:t>prime if </a:t>
            </a:r>
            <a:r>
              <a:rPr lang="en-US" dirty="0" err="1" smtClean="0">
                <a:latin typeface="Arial" pitchFamily="-84" charset="0"/>
                <a:ea typeface="ＭＳ Ｐゴシック" pitchFamily="-84" charset="-128"/>
                <a:cs typeface="ＭＳ Ｐゴシック" pitchFamily="-84" charset="-128"/>
              </a:rPr>
              <a:t>gcd</a:t>
            </a:r>
            <a:r>
              <a:rPr lang="en-US" dirty="0" smtClean="0">
                <a:latin typeface="Arial" pitchFamily="-84" charset="0"/>
                <a:ea typeface="ＭＳ Ｐゴシック" pitchFamily="-84" charset="-128"/>
                <a:cs typeface="ＭＳ Ｐゴシック" pitchFamily="-84" charset="-128"/>
              </a:rPr>
              <a:t>(a , b ) =  1.</a:t>
            </a:r>
          </a:p>
        </p:txBody>
      </p:sp>
      <p:sp>
        <p:nvSpPr>
          <p:cNvPr id="51204" name="Slide Number Placeholder 3"/>
          <p:cNvSpPr>
            <a:spLocks noGrp="1"/>
          </p:cNvSpPr>
          <p:nvPr>
            <p:ph type="sldNum" sz="quarter" idx="5"/>
          </p:nvPr>
        </p:nvSpPr>
        <p:spPr>
          <a:noFill/>
        </p:spPr>
        <p:txBody>
          <a:bodyPr/>
          <a:lstStyle/>
          <a:p>
            <a:fld id="{A93B5EFD-BDF2-DC42-8674-BFFF97780EEF}" type="slidenum">
              <a:rPr lang="en-AU" smtClean="0">
                <a:latin typeface="Arial" pitchFamily="-84" charset="0"/>
              </a:rPr>
              <a:pPr/>
              <a:t>11</a:t>
            </a:fld>
            <a:endParaRPr lang="en-AU" smtClean="0">
              <a:latin typeface="Arial" pitchFamily="-8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p:cNvSpPr>
          <p:nvPr>
            <p:ph type="sldImg"/>
          </p:nvPr>
        </p:nvSpPr>
        <p:spPr>
          <a:ln/>
        </p:spPr>
      </p:sp>
      <p:sp>
        <p:nvSpPr>
          <p:cNvPr id="53251" name="Notes Placeholder 2"/>
          <p:cNvSpPr>
            <a:spLocks noGrp="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In this example, we begin by dividing 1160718174 by 316258250, which gives 3</a:t>
            </a:r>
          </a:p>
          <a:p>
            <a:r>
              <a:rPr lang="en-US" smtClean="0">
                <a:latin typeface="Arial" pitchFamily="-84" charset="0"/>
                <a:ea typeface="ＭＳ Ｐゴシック" pitchFamily="-84" charset="-128"/>
                <a:cs typeface="ＭＳ Ｐゴシック" pitchFamily="-84" charset="-128"/>
              </a:rPr>
              <a:t>with a remainder of 211943424. Next we take 316258250 and divide it by 211943424.</a:t>
            </a:r>
          </a:p>
          <a:p>
            <a:r>
              <a:rPr lang="en-US" smtClean="0">
                <a:latin typeface="Arial" pitchFamily="-84" charset="0"/>
                <a:ea typeface="ＭＳ Ｐゴシック" pitchFamily="-84" charset="-128"/>
                <a:cs typeface="ＭＳ Ｐゴシック" pitchFamily="-84" charset="-128"/>
              </a:rPr>
              <a:t>The process continues until we get a remainder of 0, yielding a result of 1078.</a:t>
            </a:r>
          </a:p>
        </p:txBody>
      </p:sp>
      <p:sp>
        <p:nvSpPr>
          <p:cNvPr id="53252" name="Slide Number Placeholder 3"/>
          <p:cNvSpPr>
            <a:spLocks noGrp="1"/>
          </p:cNvSpPr>
          <p:nvPr>
            <p:ph type="sldNum" sz="quarter" idx="5"/>
          </p:nvPr>
        </p:nvSpPr>
        <p:spPr>
          <a:noFill/>
        </p:spPr>
        <p:txBody>
          <a:bodyPr/>
          <a:lstStyle/>
          <a:p>
            <a:fld id="{7E0E76CD-330F-DD41-BA79-88804F486D86}" type="slidenum">
              <a:rPr lang="en-AU" smtClean="0">
                <a:latin typeface="Arial" pitchFamily="-84" charset="0"/>
              </a:rPr>
              <a:pPr/>
              <a:t>12</a:t>
            </a:fld>
            <a:endParaRPr lang="en-AU" smtClean="0">
              <a:latin typeface="Arial" pitchFamily="-8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p:cNvSpPr>
          <p:nvPr>
            <p:ph type="sldImg"/>
          </p:nvPr>
        </p:nvSpPr>
        <p:spPr>
          <a:ln/>
        </p:spPr>
      </p:sp>
      <p:sp>
        <p:nvSpPr>
          <p:cNvPr id="55299" name="Notes Placeholder 2"/>
          <p:cNvSpPr>
            <a:spLocks noGrp="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If a  is an integer and n  is a positive integer, we define a  mod n  to be the remainder</a:t>
            </a:r>
          </a:p>
          <a:p>
            <a:r>
              <a:rPr lang="en-US" smtClean="0">
                <a:latin typeface="Arial" pitchFamily="-84" charset="0"/>
                <a:ea typeface="ＭＳ Ｐゴシック" pitchFamily="-84" charset="-128"/>
                <a:cs typeface="ＭＳ Ｐゴシック" pitchFamily="-84" charset="-128"/>
              </a:rPr>
              <a:t>when a  is divided by n . The integer n  is called the modulus . Thus, for any integer a:</a:t>
            </a:r>
          </a:p>
          <a:p>
            <a:r>
              <a:rPr lang="en-US" smtClean="0">
                <a:latin typeface="Arial" pitchFamily="-84" charset="0"/>
                <a:ea typeface="ＭＳ Ｐゴシック" pitchFamily="-84" charset="-128"/>
                <a:cs typeface="ＭＳ Ｐゴシック" pitchFamily="-84" charset="-128"/>
              </a:rPr>
              <a:t> a =  qn +  r   0 ≤ r &lt;  n;  q = [ a/ n]</a:t>
            </a:r>
          </a:p>
          <a:p>
            <a:r>
              <a:rPr lang="en-US" smtClean="0">
                <a:latin typeface="Arial" pitchFamily="-84" charset="0"/>
                <a:ea typeface="ＭＳ Ｐゴシック" pitchFamily="-84" charset="-128"/>
                <a:cs typeface="ＭＳ Ｐゴシック" pitchFamily="-84" charset="-128"/>
              </a:rPr>
              <a:t> a = [a/ n] *  n + ( a mod  n)</a:t>
            </a:r>
          </a:p>
        </p:txBody>
      </p:sp>
      <p:sp>
        <p:nvSpPr>
          <p:cNvPr id="55300" name="Slide Number Placeholder 3"/>
          <p:cNvSpPr>
            <a:spLocks noGrp="1"/>
          </p:cNvSpPr>
          <p:nvPr>
            <p:ph type="sldNum" sz="quarter" idx="5"/>
          </p:nvPr>
        </p:nvSpPr>
        <p:spPr>
          <a:noFill/>
        </p:spPr>
        <p:txBody>
          <a:bodyPr/>
          <a:lstStyle/>
          <a:p>
            <a:fld id="{A90118FC-DFA6-EC48-AF68-EC43E4DB831B}" type="slidenum">
              <a:rPr lang="en-AU" smtClean="0">
                <a:latin typeface="Arial" pitchFamily="-84" charset="0"/>
              </a:rPr>
              <a:pPr/>
              <a:t>13</a:t>
            </a:fld>
            <a:endParaRPr lang="en-AU" smtClean="0">
              <a:latin typeface="Arial" pitchFamily="-8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p:cNvSpPr>
          <p:nvPr>
            <p:ph type="sldImg"/>
          </p:nvPr>
        </p:nvSpPr>
        <p:spPr>
          <a:ln/>
        </p:spPr>
      </p:sp>
      <p:sp>
        <p:nvSpPr>
          <p:cNvPr id="57347" name="Notes Placeholder 2"/>
          <p:cNvSpPr>
            <a:spLocks noGrp="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Two integers a  and b  are said to be congruent modulo n , if (a  mod n ) =</a:t>
            </a:r>
          </a:p>
          <a:p>
            <a:r>
              <a:rPr lang="en-US" smtClean="0">
                <a:latin typeface="Arial" pitchFamily="-84" charset="0"/>
                <a:ea typeface="ＭＳ Ｐゴシック" pitchFamily="-84" charset="-128"/>
                <a:cs typeface="ＭＳ Ｐゴシック" pitchFamily="-84" charset="-128"/>
              </a:rPr>
              <a:t> (b  mod n ). This is written as a K b  (mod n ).</a:t>
            </a:r>
            <a:r>
              <a:rPr lang="en-US" baseline="30000" smtClean="0">
                <a:latin typeface="Arial" pitchFamily="-84" charset="0"/>
                <a:ea typeface="ＭＳ Ｐゴシック" pitchFamily="-84" charset="-128"/>
                <a:cs typeface="ＭＳ Ｐゴシック" pitchFamily="-84" charset="-128"/>
              </a:rPr>
              <a:t>2</a:t>
            </a:r>
          </a:p>
          <a:p>
            <a:endParaRPr lang="en-US" baseline="30000" smtClean="0">
              <a:latin typeface="Arial" pitchFamily="-84" charset="0"/>
              <a:ea typeface="ＭＳ Ｐゴシック" pitchFamily="-84" charset="-128"/>
              <a:cs typeface="ＭＳ Ｐゴシック" pitchFamily="-84" charset="-128"/>
            </a:endParaRPr>
          </a:p>
          <a:p>
            <a:r>
              <a:rPr lang="en-US" smtClean="0">
                <a:latin typeface="Arial" pitchFamily="-84" charset="0"/>
                <a:ea typeface="ＭＳ Ｐゴシック" pitchFamily="-84" charset="-128"/>
                <a:cs typeface="ＭＳ Ｐゴシック" pitchFamily="-84" charset="-128"/>
              </a:rPr>
              <a:t> Note that if a = 0 (mod n ), then n | a .</a:t>
            </a:r>
            <a:endParaRPr lang="en-US" baseline="30000" smtClean="0">
              <a:latin typeface="Arial" pitchFamily="-84" charset="0"/>
              <a:ea typeface="ＭＳ Ｐゴシック" pitchFamily="-84" charset="-128"/>
              <a:cs typeface="ＭＳ Ｐゴシック" pitchFamily="-84" charset="-128"/>
            </a:endParaRPr>
          </a:p>
        </p:txBody>
      </p:sp>
      <p:sp>
        <p:nvSpPr>
          <p:cNvPr id="57348" name="Slide Number Placeholder 3"/>
          <p:cNvSpPr>
            <a:spLocks noGrp="1"/>
          </p:cNvSpPr>
          <p:nvPr>
            <p:ph type="sldNum" sz="quarter" idx="5"/>
          </p:nvPr>
        </p:nvSpPr>
        <p:spPr>
          <a:noFill/>
        </p:spPr>
        <p:txBody>
          <a:bodyPr/>
          <a:lstStyle/>
          <a:p>
            <a:fld id="{EA0F70A2-E83B-B941-A8BF-73D587A67417}" type="slidenum">
              <a:rPr lang="en-AU" smtClean="0">
                <a:latin typeface="Arial" pitchFamily="-84" charset="0"/>
              </a:rPr>
              <a:pPr/>
              <a:t>14</a:t>
            </a:fld>
            <a:endParaRPr lang="en-AU" smtClean="0">
              <a:latin typeface="Arial" pitchFamily="-8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p:cNvSpPr>
          <p:nvPr>
            <p:ph type="sldImg"/>
          </p:nvPr>
        </p:nvSpPr>
        <p:spPr>
          <a:ln/>
        </p:spPr>
      </p:sp>
      <p:sp>
        <p:nvSpPr>
          <p:cNvPr id="59395" name="Notes Placeholder 2"/>
          <p:cNvSpPr>
            <a:spLocks noGrp="1"/>
          </p:cNvSpPr>
          <p:nvPr>
            <p:ph type="body" idx="1"/>
          </p:nvPr>
        </p:nvSpPr>
        <p:spPr>
          <a:noFill/>
          <a:ln/>
        </p:spPr>
        <p:txBody>
          <a:bodyPr/>
          <a:lstStyle/>
          <a:p>
            <a:r>
              <a:rPr lang="en-US" dirty="0" err="1" smtClean="0">
                <a:latin typeface="Arial" pitchFamily="-84" charset="0"/>
                <a:ea typeface="ＭＳ Ｐゴシック" pitchFamily="-84" charset="-128"/>
                <a:cs typeface="ＭＳ Ｐゴシック" pitchFamily="-84" charset="-128"/>
              </a:rPr>
              <a:t>Congruences</a:t>
            </a:r>
            <a:r>
              <a:rPr lang="en-US" dirty="0" smtClean="0">
                <a:latin typeface="Arial" pitchFamily="-84" charset="0"/>
                <a:ea typeface="ＭＳ Ｐゴシック" pitchFamily="-84" charset="-128"/>
                <a:cs typeface="ＭＳ Ｐゴシック" pitchFamily="-84" charset="-128"/>
              </a:rPr>
              <a:t> have the following properties:</a:t>
            </a:r>
          </a:p>
          <a:p>
            <a:r>
              <a:rPr lang="en-US" dirty="0" smtClean="0">
                <a:latin typeface="Arial" pitchFamily="-84" charset="0"/>
                <a:ea typeface="ＭＳ Ｐゴシック" pitchFamily="-84" charset="-128"/>
                <a:cs typeface="ＭＳ Ｐゴシック" pitchFamily="-84" charset="-128"/>
              </a:rPr>
              <a:t>		1</a:t>
            </a:r>
            <a:r>
              <a:rPr lang="en-US" i="1" dirty="0" smtClean="0">
                <a:latin typeface="Arial" pitchFamily="-84" charset="0"/>
                <a:ea typeface="ＭＳ Ｐゴシック" pitchFamily="-84" charset="-128"/>
                <a:cs typeface="ＭＳ Ｐゴシック" pitchFamily="-84" charset="-128"/>
              </a:rPr>
              <a:t>. a = b (</a:t>
            </a:r>
            <a:r>
              <a:rPr lang="en-US" dirty="0" smtClean="0">
                <a:latin typeface="Arial" pitchFamily="-84" charset="0"/>
                <a:ea typeface="ＭＳ Ｐゴシック" pitchFamily="-84" charset="-128"/>
                <a:cs typeface="ＭＳ Ｐゴシック" pitchFamily="-84" charset="-128"/>
              </a:rPr>
              <a:t>mod</a:t>
            </a:r>
            <a:r>
              <a:rPr lang="en-US" i="1" dirty="0" smtClean="0">
                <a:latin typeface="Arial" pitchFamily="-84" charset="0"/>
                <a:ea typeface="ＭＳ Ｐゴシック" pitchFamily="-84" charset="-128"/>
                <a:cs typeface="ＭＳ Ｐゴシック" pitchFamily="-84" charset="-128"/>
              </a:rPr>
              <a:t> n)</a:t>
            </a:r>
            <a:r>
              <a:rPr lang="en-US" dirty="0" smtClean="0">
                <a:latin typeface="Arial" pitchFamily="-84" charset="0"/>
                <a:ea typeface="ＭＳ Ｐゴシック" pitchFamily="-84" charset="-128"/>
                <a:cs typeface="ＭＳ Ｐゴシック" pitchFamily="-84" charset="-128"/>
              </a:rPr>
              <a:t> if </a:t>
            </a:r>
            <a:r>
              <a:rPr lang="en-US" i="1" dirty="0" smtClean="0">
                <a:latin typeface="Arial" pitchFamily="-84" charset="0"/>
                <a:ea typeface="ＭＳ Ｐゴシック" pitchFamily="-84" charset="-128"/>
                <a:cs typeface="ＭＳ Ｐゴシック" pitchFamily="-84" charset="-128"/>
              </a:rPr>
              <a:t>n (a – b)</a:t>
            </a:r>
          </a:p>
          <a:p>
            <a:r>
              <a:rPr lang="en-US" dirty="0" smtClean="0">
                <a:latin typeface="Arial" pitchFamily="-84" charset="0"/>
                <a:ea typeface="ＭＳ Ｐゴシック" pitchFamily="-84" charset="-128"/>
                <a:cs typeface="ＭＳ Ｐゴシック" pitchFamily="-84" charset="-128"/>
              </a:rPr>
              <a:t>		2. </a:t>
            </a:r>
            <a:r>
              <a:rPr lang="en-US" i="1" dirty="0" smtClean="0">
                <a:latin typeface="Arial" pitchFamily="-84" charset="0"/>
                <a:ea typeface="ＭＳ Ｐゴシック" pitchFamily="-84" charset="-128"/>
                <a:cs typeface="ＭＳ Ｐゴシック" pitchFamily="-84" charset="-128"/>
              </a:rPr>
              <a:t>a = b </a:t>
            </a:r>
            <a:r>
              <a:rPr lang="en-US" dirty="0" smtClean="0">
                <a:latin typeface="Arial" pitchFamily="-84" charset="0"/>
                <a:ea typeface="ＭＳ Ｐゴシック" pitchFamily="-84" charset="-128"/>
                <a:cs typeface="ＭＳ Ｐゴシック" pitchFamily="-84" charset="-128"/>
              </a:rPr>
              <a:t>(mod </a:t>
            </a:r>
            <a:r>
              <a:rPr lang="en-US" i="1" dirty="0" smtClean="0">
                <a:latin typeface="Arial" pitchFamily="-84" charset="0"/>
                <a:ea typeface="ＭＳ Ｐゴシック" pitchFamily="-84" charset="-128"/>
                <a:cs typeface="ＭＳ Ｐゴシック" pitchFamily="-84" charset="-128"/>
              </a:rPr>
              <a:t>n</a:t>
            </a:r>
            <a:r>
              <a:rPr lang="en-US" dirty="0" smtClean="0">
                <a:latin typeface="Arial" pitchFamily="-84" charset="0"/>
                <a:ea typeface="ＭＳ Ｐゴシック" pitchFamily="-84" charset="-128"/>
                <a:cs typeface="ＭＳ Ｐゴシック" pitchFamily="-84" charset="-128"/>
              </a:rPr>
              <a:t>) implies </a:t>
            </a:r>
            <a:r>
              <a:rPr lang="en-US" i="1" dirty="0" smtClean="0">
                <a:latin typeface="Arial" pitchFamily="-84" charset="0"/>
                <a:ea typeface="ＭＳ Ｐゴシック" pitchFamily="-84" charset="-128"/>
                <a:cs typeface="ＭＳ Ｐゴシック" pitchFamily="-84" charset="-128"/>
              </a:rPr>
              <a:t>b = a </a:t>
            </a:r>
            <a:r>
              <a:rPr lang="en-US" dirty="0" smtClean="0">
                <a:latin typeface="Arial" pitchFamily="-84" charset="0"/>
                <a:ea typeface="ＭＳ Ｐゴシック" pitchFamily="-84" charset="-128"/>
                <a:cs typeface="ＭＳ Ｐゴシック" pitchFamily="-84" charset="-128"/>
              </a:rPr>
              <a:t>(mod </a:t>
            </a:r>
            <a:r>
              <a:rPr lang="en-US" i="1" dirty="0" smtClean="0">
                <a:latin typeface="Arial" pitchFamily="-84" charset="0"/>
                <a:ea typeface="ＭＳ Ｐゴシック" pitchFamily="-84" charset="-128"/>
                <a:cs typeface="ＭＳ Ｐゴシック" pitchFamily="-84" charset="-128"/>
              </a:rPr>
              <a:t>n</a:t>
            </a:r>
            <a:r>
              <a:rPr lang="en-US" dirty="0" smtClean="0">
                <a:latin typeface="Arial" pitchFamily="-84" charset="0"/>
                <a:ea typeface="ＭＳ Ｐゴシック" pitchFamily="-84" charset="-128"/>
                <a:cs typeface="ＭＳ Ｐゴシック" pitchFamily="-84" charset="-128"/>
              </a:rPr>
              <a:t>)</a:t>
            </a:r>
          </a:p>
          <a:p>
            <a:r>
              <a:rPr lang="en-US" dirty="0" smtClean="0">
                <a:latin typeface="Arial" pitchFamily="-84" charset="0"/>
                <a:ea typeface="ＭＳ Ｐゴシック" pitchFamily="-84" charset="-128"/>
                <a:cs typeface="ＭＳ Ｐゴシック" pitchFamily="-84" charset="-128"/>
              </a:rPr>
              <a:t>		3</a:t>
            </a:r>
            <a:r>
              <a:rPr lang="en-US" i="1" dirty="0" smtClean="0">
                <a:latin typeface="Arial" pitchFamily="-84" charset="0"/>
                <a:ea typeface="ＭＳ Ｐゴシック" pitchFamily="-84" charset="-128"/>
                <a:cs typeface="ＭＳ Ｐゴシック" pitchFamily="-84" charset="-128"/>
              </a:rPr>
              <a:t>. a = b </a:t>
            </a:r>
            <a:r>
              <a:rPr lang="en-US" dirty="0" smtClean="0">
                <a:latin typeface="Arial" pitchFamily="-84" charset="0"/>
                <a:ea typeface="ＭＳ Ｐゴシック" pitchFamily="-84" charset="-128"/>
                <a:cs typeface="ＭＳ Ｐゴシック" pitchFamily="-84" charset="-128"/>
              </a:rPr>
              <a:t>(mod </a:t>
            </a:r>
            <a:r>
              <a:rPr lang="en-US" i="1" dirty="0" smtClean="0">
                <a:latin typeface="Arial" pitchFamily="-84" charset="0"/>
                <a:ea typeface="ＭＳ Ｐゴシック" pitchFamily="-84" charset="-128"/>
                <a:cs typeface="ＭＳ Ｐゴシック" pitchFamily="-84" charset="-128"/>
              </a:rPr>
              <a:t>n</a:t>
            </a:r>
            <a:r>
              <a:rPr lang="en-US" dirty="0" smtClean="0">
                <a:latin typeface="Arial" pitchFamily="-84" charset="0"/>
                <a:ea typeface="ＭＳ Ｐゴシック" pitchFamily="-84" charset="-128"/>
                <a:cs typeface="ＭＳ Ｐゴシック" pitchFamily="-84" charset="-128"/>
              </a:rPr>
              <a:t>) and </a:t>
            </a:r>
            <a:r>
              <a:rPr lang="en-US" i="1" dirty="0" smtClean="0">
                <a:latin typeface="Arial" pitchFamily="-84" charset="0"/>
                <a:ea typeface="ＭＳ Ｐゴシック" pitchFamily="-84" charset="-128"/>
                <a:cs typeface="ＭＳ Ｐゴシック" pitchFamily="-84" charset="-128"/>
              </a:rPr>
              <a:t>b = c </a:t>
            </a:r>
            <a:r>
              <a:rPr lang="en-US" dirty="0" smtClean="0">
                <a:latin typeface="Arial" pitchFamily="-84" charset="0"/>
                <a:ea typeface="ＭＳ Ｐゴシック" pitchFamily="-84" charset="-128"/>
                <a:cs typeface="ＭＳ Ｐゴシック" pitchFamily="-84" charset="-128"/>
              </a:rPr>
              <a:t>(mod </a:t>
            </a:r>
            <a:r>
              <a:rPr lang="en-US" i="1" dirty="0" smtClean="0">
                <a:latin typeface="Arial" pitchFamily="-84" charset="0"/>
                <a:ea typeface="ＭＳ Ｐゴシック" pitchFamily="-84" charset="-128"/>
                <a:cs typeface="ＭＳ Ｐゴシック" pitchFamily="-84" charset="-128"/>
              </a:rPr>
              <a:t>n</a:t>
            </a:r>
            <a:r>
              <a:rPr lang="en-US" dirty="0" smtClean="0">
                <a:latin typeface="Arial" pitchFamily="-84" charset="0"/>
                <a:ea typeface="ＭＳ Ｐゴシック" pitchFamily="-84" charset="-128"/>
                <a:cs typeface="ＭＳ Ｐゴシック" pitchFamily="-84" charset="-128"/>
              </a:rPr>
              <a:t>) imply </a:t>
            </a:r>
            <a:r>
              <a:rPr lang="en-US" i="1" dirty="0" smtClean="0">
                <a:latin typeface="Arial" pitchFamily="-84" charset="0"/>
                <a:ea typeface="ＭＳ Ｐゴシック" pitchFamily="-84" charset="-128"/>
                <a:cs typeface="ＭＳ Ｐゴシック" pitchFamily="-84" charset="-128"/>
              </a:rPr>
              <a:t>a = c </a:t>
            </a:r>
            <a:r>
              <a:rPr lang="en-US" dirty="0" smtClean="0">
                <a:latin typeface="Arial" pitchFamily="-84" charset="0"/>
                <a:ea typeface="ＭＳ Ｐゴシック" pitchFamily="-84" charset="-128"/>
                <a:cs typeface="ＭＳ Ｐゴシック" pitchFamily="-84" charset="-128"/>
              </a:rPr>
              <a:t>(mod </a:t>
            </a:r>
            <a:r>
              <a:rPr lang="en-US" i="1" dirty="0" smtClean="0">
                <a:latin typeface="Arial" pitchFamily="-84" charset="0"/>
                <a:ea typeface="ＭＳ Ｐゴシック" pitchFamily="-84" charset="-128"/>
                <a:cs typeface="ＭＳ Ｐゴシック" pitchFamily="-84" charset="-128"/>
              </a:rPr>
              <a:t>n</a:t>
            </a:r>
            <a:r>
              <a:rPr lang="en-US" dirty="0" smtClean="0">
                <a:latin typeface="Arial" pitchFamily="-84" charset="0"/>
                <a:ea typeface="ＭＳ Ｐゴシック" pitchFamily="-84" charset="-128"/>
                <a:cs typeface="ＭＳ Ｐゴシック" pitchFamily="-84" charset="-128"/>
              </a:rPr>
              <a:t>)</a:t>
            </a:r>
          </a:p>
          <a:p>
            <a:r>
              <a:rPr lang="en-US" dirty="0" smtClean="0">
                <a:latin typeface="Arial" pitchFamily="-84" charset="0"/>
                <a:ea typeface="ＭＳ Ｐゴシック" pitchFamily="-84" charset="-128"/>
                <a:cs typeface="ＭＳ Ｐゴシック" pitchFamily="-84" charset="-128"/>
              </a:rPr>
              <a:t>To demonstrate the first point, if </a:t>
            </a:r>
            <a:r>
              <a:rPr lang="en-US" i="1" dirty="0" smtClean="0">
                <a:latin typeface="Arial" pitchFamily="-84" charset="0"/>
                <a:ea typeface="ＭＳ Ｐゴシック" pitchFamily="-84" charset="-128"/>
                <a:cs typeface="ＭＳ Ｐゴシック" pitchFamily="-84" charset="-128"/>
              </a:rPr>
              <a:t>n (a - b)</a:t>
            </a:r>
            <a:r>
              <a:rPr lang="en-US" dirty="0" smtClean="0">
                <a:latin typeface="Arial" pitchFamily="-84" charset="0"/>
                <a:ea typeface="ＭＳ Ｐゴシック" pitchFamily="-84" charset="-128"/>
                <a:cs typeface="ＭＳ Ｐゴシック" pitchFamily="-84" charset="-128"/>
              </a:rPr>
              <a:t>, then </a:t>
            </a:r>
            <a:r>
              <a:rPr lang="en-US" i="1" dirty="0" smtClean="0">
                <a:latin typeface="Arial" pitchFamily="-84" charset="0"/>
                <a:ea typeface="ＭＳ Ｐゴシック" pitchFamily="-84" charset="-128"/>
                <a:cs typeface="ＭＳ Ｐゴシック" pitchFamily="-84" charset="-128"/>
              </a:rPr>
              <a:t>(a - b) = </a:t>
            </a:r>
            <a:r>
              <a:rPr lang="en-US" i="1" dirty="0" err="1" smtClean="0">
                <a:latin typeface="Arial" pitchFamily="-84" charset="0"/>
                <a:ea typeface="ＭＳ Ｐゴシック" pitchFamily="-84" charset="-128"/>
                <a:cs typeface="ＭＳ Ｐゴシック" pitchFamily="-84" charset="-128"/>
              </a:rPr>
              <a:t>kn</a:t>
            </a:r>
            <a:r>
              <a:rPr lang="en-US" i="1" dirty="0" smtClean="0">
                <a:latin typeface="Arial" pitchFamily="-84" charset="0"/>
                <a:ea typeface="ＭＳ Ｐゴシック" pitchFamily="-84" charset="-128"/>
                <a:cs typeface="ＭＳ Ｐゴシック" pitchFamily="-84" charset="-128"/>
              </a:rPr>
              <a:t> </a:t>
            </a:r>
            <a:r>
              <a:rPr lang="en-US" dirty="0" smtClean="0">
                <a:latin typeface="Arial" pitchFamily="-84" charset="0"/>
                <a:ea typeface="ＭＳ Ｐゴシック" pitchFamily="-84" charset="-128"/>
                <a:cs typeface="ＭＳ Ｐゴシック" pitchFamily="-84" charset="-128"/>
              </a:rPr>
              <a:t>for some </a:t>
            </a:r>
            <a:r>
              <a:rPr lang="en-US" i="1" dirty="0" smtClean="0">
                <a:latin typeface="Arial" pitchFamily="-84" charset="0"/>
                <a:ea typeface="ＭＳ Ｐゴシック" pitchFamily="-84" charset="-128"/>
                <a:cs typeface="ＭＳ Ｐゴシック" pitchFamily="-84" charset="-128"/>
              </a:rPr>
              <a:t>k</a:t>
            </a:r>
          </a:p>
          <a:p>
            <a:pPr lvl="1"/>
            <a:r>
              <a:rPr lang="en-US" dirty="0" smtClean="0">
                <a:latin typeface="Arial" pitchFamily="-84" charset="0"/>
              </a:rPr>
              <a:t>So we can write </a:t>
            </a:r>
            <a:r>
              <a:rPr lang="en-US" i="1" dirty="0" smtClean="0">
                <a:latin typeface="Arial" pitchFamily="-84" charset="0"/>
              </a:rPr>
              <a:t>a = b + </a:t>
            </a:r>
            <a:r>
              <a:rPr lang="en-US" i="1" dirty="0" err="1" smtClean="0">
                <a:latin typeface="Arial" pitchFamily="-84" charset="0"/>
              </a:rPr>
              <a:t>kn</a:t>
            </a:r>
            <a:r>
              <a:rPr lang="en-US" dirty="0" smtClean="0">
                <a:latin typeface="Arial" pitchFamily="-84" charset="0"/>
              </a:rPr>
              <a:t> </a:t>
            </a:r>
          </a:p>
          <a:p>
            <a:pPr lvl="1"/>
            <a:r>
              <a:rPr lang="en-US" dirty="0" smtClean="0">
                <a:latin typeface="Arial" pitchFamily="-84" charset="0"/>
              </a:rPr>
              <a:t>Therefore, (</a:t>
            </a:r>
            <a:r>
              <a:rPr lang="en-US" i="1" dirty="0" smtClean="0">
                <a:latin typeface="Arial" pitchFamily="-84" charset="0"/>
              </a:rPr>
              <a:t>a </a:t>
            </a:r>
            <a:r>
              <a:rPr lang="en-US" dirty="0" smtClean="0">
                <a:latin typeface="Arial" pitchFamily="-84" charset="0"/>
              </a:rPr>
              <a:t>mod </a:t>
            </a:r>
            <a:r>
              <a:rPr lang="en-US" i="1" dirty="0" smtClean="0">
                <a:latin typeface="Arial" pitchFamily="-84" charset="0"/>
              </a:rPr>
              <a:t>n</a:t>
            </a:r>
            <a:r>
              <a:rPr lang="en-US" dirty="0" smtClean="0">
                <a:latin typeface="Arial" pitchFamily="-84" charset="0"/>
              </a:rPr>
              <a:t>) = (remainder when </a:t>
            </a:r>
            <a:r>
              <a:rPr lang="en-US" i="1" dirty="0" smtClean="0">
                <a:latin typeface="Arial" pitchFamily="-84" charset="0"/>
              </a:rPr>
              <a:t>b + </a:t>
            </a:r>
            <a:r>
              <a:rPr lang="en-US" i="1" dirty="0" err="1" smtClean="0">
                <a:latin typeface="Arial" pitchFamily="-84" charset="0"/>
              </a:rPr>
              <a:t>kn</a:t>
            </a:r>
            <a:r>
              <a:rPr lang="en-US" i="1" dirty="0" smtClean="0">
                <a:latin typeface="Arial" pitchFamily="-84" charset="0"/>
              </a:rPr>
              <a:t> </a:t>
            </a:r>
            <a:r>
              <a:rPr lang="en-US" dirty="0" smtClean="0">
                <a:latin typeface="Arial" pitchFamily="-84" charset="0"/>
              </a:rPr>
              <a:t>is divided by </a:t>
            </a:r>
            <a:r>
              <a:rPr lang="en-US" i="1" dirty="0" smtClean="0">
                <a:latin typeface="Arial" pitchFamily="-84" charset="0"/>
              </a:rPr>
              <a:t>n</a:t>
            </a:r>
            <a:r>
              <a:rPr lang="en-US" dirty="0" smtClean="0">
                <a:latin typeface="Arial" pitchFamily="-84" charset="0"/>
              </a:rPr>
              <a:t>) = (remainder when </a:t>
            </a:r>
            <a:r>
              <a:rPr lang="en-US" i="1" dirty="0" smtClean="0">
                <a:latin typeface="Arial" pitchFamily="-84" charset="0"/>
              </a:rPr>
              <a:t>b</a:t>
            </a:r>
            <a:r>
              <a:rPr lang="en-US" dirty="0" smtClean="0">
                <a:latin typeface="Arial" pitchFamily="-84" charset="0"/>
              </a:rPr>
              <a:t> is divided by </a:t>
            </a:r>
            <a:r>
              <a:rPr lang="en-US" i="1" dirty="0" smtClean="0">
                <a:latin typeface="Arial" pitchFamily="-84" charset="0"/>
              </a:rPr>
              <a:t>n</a:t>
            </a:r>
            <a:r>
              <a:rPr lang="en-US" dirty="0" smtClean="0">
                <a:latin typeface="Arial" pitchFamily="-84" charset="0"/>
              </a:rPr>
              <a:t>) = (</a:t>
            </a:r>
            <a:r>
              <a:rPr lang="en-US" i="1" dirty="0" smtClean="0">
                <a:latin typeface="Arial" pitchFamily="-84" charset="0"/>
              </a:rPr>
              <a:t>b</a:t>
            </a:r>
            <a:r>
              <a:rPr lang="en-US" dirty="0" smtClean="0">
                <a:latin typeface="Arial" pitchFamily="-84" charset="0"/>
              </a:rPr>
              <a:t> mod </a:t>
            </a:r>
            <a:r>
              <a:rPr lang="en-US" i="1" dirty="0" smtClean="0">
                <a:latin typeface="Arial" pitchFamily="-84" charset="0"/>
              </a:rPr>
              <a:t>n</a:t>
            </a:r>
            <a:r>
              <a:rPr lang="en-US" dirty="0" smtClean="0">
                <a:latin typeface="Arial" pitchFamily="-84" charset="0"/>
              </a:rPr>
              <a:t>)</a:t>
            </a:r>
          </a:p>
          <a:p>
            <a:endParaRPr lang="en-US" dirty="0" smtClean="0">
              <a:latin typeface="Arial" pitchFamily="-84" charset="0"/>
              <a:ea typeface="ＭＳ Ｐゴシック" pitchFamily="-84" charset="-128"/>
              <a:cs typeface="ＭＳ Ｐゴシック" pitchFamily="-84" charset="-128"/>
            </a:endParaRPr>
          </a:p>
        </p:txBody>
      </p:sp>
      <p:sp>
        <p:nvSpPr>
          <p:cNvPr id="59396" name="Slide Number Placeholder 3"/>
          <p:cNvSpPr>
            <a:spLocks noGrp="1"/>
          </p:cNvSpPr>
          <p:nvPr>
            <p:ph type="sldNum" sz="quarter" idx="5"/>
          </p:nvPr>
        </p:nvSpPr>
        <p:spPr>
          <a:noFill/>
        </p:spPr>
        <p:txBody>
          <a:bodyPr/>
          <a:lstStyle/>
          <a:p>
            <a:fld id="{86F94C3A-2C59-124A-9480-A1DD054BCF2A}" type="slidenum">
              <a:rPr lang="en-AU" smtClean="0">
                <a:latin typeface="Arial" pitchFamily="-84" charset="0"/>
              </a:rPr>
              <a:pPr/>
              <a:t>15</a:t>
            </a:fld>
            <a:endParaRPr lang="en-AU" smtClean="0">
              <a:latin typeface="Arial" pitchFamily="-8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55000" lnSpcReduction="20000"/>
          </a:bodyPr>
          <a:lstStyle/>
          <a:p>
            <a:pPr>
              <a:defRPr/>
            </a:pPr>
            <a:r>
              <a:rPr lang="en-US" sz="3200" dirty="0"/>
              <a:t>Modular arithmetic exhibits the following properties:</a:t>
            </a:r>
          </a:p>
          <a:p>
            <a:pPr>
              <a:lnSpc>
                <a:spcPct val="120000"/>
              </a:lnSpc>
              <a:spcBef>
                <a:spcPts val="2019"/>
              </a:spcBef>
              <a:defRPr/>
            </a:pPr>
            <a:r>
              <a:rPr lang="en-US" dirty="0" smtClean="0"/>
              <a:t>		1.  [(</a:t>
            </a:r>
            <a:r>
              <a:rPr lang="en-US" i="1" dirty="0" smtClean="0"/>
              <a:t>a</a:t>
            </a:r>
            <a:r>
              <a:rPr lang="en-US" dirty="0" smtClean="0"/>
              <a:t> mod </a:t>
            </a:r>
            <a:r>
              <a:rPr lang="en-US" i="1" dirty="0" smtClean="0"/>
              <a:t>n</a:t>
            </a:r>
            <a:r>
              <a:rPr lang="en-US" dirty="0" smtClean="0"/>
              <a:t>) + (</a:t>
            </a:r>
            <a:r>
              <a:rPr lang="en-US" i="1" dirty="0" smtClean="0"/>
              <a:t>b</a:t>
            </a:r>
            <a:r>
              <a:rPr lang="en-US" dirty="0" smtClean="0"/>
              <a:t> mod </a:t>
            </a:r>
            <a:r>
              <a:rPr lang="en-US" i="1" dirty="0" smtClean="0"/>
              <a:t>n</a:t>
            </a:r>
            <a:r>
              <a:rPr lang="en-US" dirty="0" smtClean="0"/>
              <a:t>)] mod </a:t>
            </a:r>
            <a:r>
              <a:rPr lang="en-US" i="1" dirty="0" smtClean="0"/>
              <a:t>n</a:t>
            </a:r>
            <a:r>
              <a:rPr lang="en-US" dirty="0" smtClean="0"/>
              <a:t> </a:t>
            </a:r>
            <a:r>
              <a:rPr lang="en-US" i="1" dirty="0" smtClean="0"/>
              <a:t>= (a + b) </a:t>
            </a:r>
            <a:r>
              <a:rPr lang="en-US" dirty="0" smtClean="0"/>
              <a:t>mod </a:t>
            </a:r>
            <a:r>
              <a:rPr lang="en-US" i="1" dirty="0" smtClean="0"/>
              <a:t>n</a:t>
            </a:r>
          </a:p>
          <a:p>
            <a:pPr>
              <a:lnSpc>
                <a:spcPct val="120000"/>
              </a:lnSpc>
              <a:spcBef>
                <a:spcPts val="2019"/>
              </a:spcBef>
              <a:defRPr/>
            </a:pPr>
            <a:r>
              <a:rPr lang="en-US" dirty="0" smtClean="0"/>
              <a:t>		2.  [(</a:t>
            </a:r>
            <a:r>
              <a:rPr lang="en-US" i="1" dirty="0" smtClean="0"/>
              <a:t>a</a:t>
            </a:r>
            <a:r>
              <a:rPr lang="en-US" dirty="0" smtClean="0"/>
              <a:t> mod </a:t>
            </a:r>
            <a:r>
              <a:rPr lang="en-US" i="1" dirty="0" smtClean="0"/>
              <a:t>n</a:t>
            </a:r>
            <a:r>
              <a:rPr lang="en-US" dirty="0" smtClean="0"/>
              <a:t>) - (</a:t>
            </a:r>
            <a:r>
              <a:rPr lang="en-US" i="1" dirty="0" smtClean="0"/>
              <a:t>b</a:t>
            </a:r>
            <a:r>
              <a:rPr lang="en-US" dirty="0" smtClean="0"/>
              <a:t> mod </a:t>
            </a:r>
            <a:r>
              <a:rPr lang="en-US" i="1" dirty="0" smtClean="0"/>
              <a:t>n</a:t>
            </a:r>
            <a:r>
              <a:rPr lang="en-US" dirty="0" smtClean="0"/>
              <a:t>)] mod </a:t>
            </a:r>
            <a:r>
              <a:rPr lang="en-US" i="1" dirty="0" smtClean="0"/>
              <a:t>n = (a - b) </a:t>
            </a:r>
            <a:r>
              <a:rPr lang="en-US" dirty="0" smtClean="0"/>
              <a:t>mod </a:t>
            </a:r>
            <a:r>
              <a:rPr lang="en-US" i="1" dirty="0" smtClean="0"/>
              <a:t>n</a:t>
            </a:r>
          </a:p>
          <a:p>
            <a:pPr>
              <a:lnSpc>
                <a:spcPct val="120000"/>
              </a:lnSpc>
              <a:spcBef>
                <a:spcPts val="2019"/>
              </a:spcBef>
              <a:defRPr/>
            </a:pPr>
            <a:r>
              <a:rPr lang="en-US" dirty="0" smtClean="0"/>
              <a:t>		3.  [(</a:t>
            </a:r>
            <a:r>
              <a:rPr lang="en-US" i="1" dirty="0" smtClean="0"/>
              <a:t>a</a:t>
            </a:r>
            <a:r>
              <a:rPr lang="en-US" dirty="0" smtClean="0"/>
              <a:t> mod </a:t>
            </a:r>
            <a:r>
              <a:rPr lang="en-US" i="1" dirty="0" smtClean="0"/>
              <a:t>n</a:t>
            </a:r>
            <a:r>
              <a:rPr lang="en-US" dirty="0" smtClean="0"/>
              <a:t>) * (</a:t>
            </a:r>
            <a:r>
              <a:rPr lang="en-US" i="1" dirty="0" smtClean="0"/>
              <a:t>b</a:t>
            </a:r>
            <a:r>
              <a:rPr lang="en-US" dirty="0" smtClean="0"/>
              <a:t> mod </a:t>
            </a:r>
            <a:r>
              <a:rPr lang="en-US" i="1" dirty="0" smtClean="0"/>
              <a:t>n</a:t>
            </a:r>
            <a:r>
              <a:rPr lang="en-US" dirty="0" smtClean="0"/>
              <a:t>)] mod </a:t>
            </a:r>
            <a:r>
              <a:rPr lang="en-US" i="1" dirty="0" smtClean="0"/>
              <a:t>n = (a * b) </a:t>
            </a:r>
            <a:r>
              <a:rPr lang="en-US" dirty="0" smtClean="0"/>
              <a:t>mod </a:t>
            </a:r>
            <a:r>
              <a:rPr lang="en-US" i="1" dirty="0" smtClean="0"/>
              <a:t>n</a:t>
            </a:r>
          </a:p>
          <a:p>
            <a:pPr>
              <a:lnSpc>
                <a:spcPct val="120000"/>
              </a:lnSpc>
              <a:defRPr/>
            </a:pPr>
            <a:r>
              <a:rPr lang="en-US" sz="3200" dirty="0"/>
              <a:t>We demonstrate the first property:</a:t>
            </a:r>
          </a:p>
          <a:p>
            <a:pPr lvl="1">
              <a:lnSpc>
                <a:spcPct val="120000"/>
              </a:lnSpc>
              <a:defRPr/>
            </a:pPr>
            <a:r>
              <a:rPr lang="en-US" sz="3000" dirty="0"/>
              <a:t>Define (</a:t>
            </a:r>
            <a:r>
              <a:rPr lang="en-US" sz="3000" i="1" dirty="0"/>
              <a:t>a</a:t>
            </a:r>
            <a:r>
              <a:rPr lang="en-US" sz="3000" dirty="0"/>
              <a:t> mod </a:t>
            </a:r>
            <a:r>
              <a:rPr lang="en-US" sz="3000" i="1" dirty="0"/>
              <a:t>n)</a:t>
            </a:r>
            <a:r>
              <a:rPr lang="en-US" sz="3000" dirty="0"/>
              <a:t> = </a:t>
            </a:r>
            <a:r>
              <a:rPr lang="en-US" sz="3000" i="1" dirty="0"/>
              <a:t>r</a:t>
            </a:r>
            <a:r>
              <a:rPr lang="en-US" sz="3000" i="1" baseline="-25000" dirty="0"/>
              <a:t>a</a:t>
            </a:r>
            <a:r>
              <a:rPr lang="en-US" sz="3000" i="1" dirty="0"/>
              <a:t> </a:t>
            </a:r>
            <a:r>
              <a:rPr lang="en-US" sz="3000" dirty="0"/>
              <a:t>and (</a:t>
            </a:r>
            <a:r>
              <a:rPr lang="en-US" sz="3000" i="1" dirty="0"/>
              <a:t>b</a:t>
            </a:r>
            <a:r>
              <a:rPr lang="en-US" sz="3000" dirty="0"/>
              <a:t> mod </a:t>
            </a:r>
            <a:r>
              <a:rPr lang="en-US" sz="3000" i="1" dirty="0"/>
              <a:t>n</a:t>
            </a:r>
            <a:r>
              <a:rPr lang="en-US" sz="3000" dirty="0"/>
              <a:t>) = </a:t>
            </a:r>
            <a:r>
              <a:rPr lang="en-US" sz="3000" i="1" dirty="0"/>
              <a:t>r</a:t>
            </a:r>
            <a:r>
              <a:rPr lang="en-US" sz="3000" i="1" baseline="-25000" dirty="0"/>
              <a:t>b</a:t>
            </a:r>
            <a:r>
              <a:rPr lang="en-US" sz="3000" dirty="0"/>
              <a:t>. Then we can write </a:t>
            </a:r>
            <a:r>
              <a:rPr lang="en-US" sz="3000" i="1" dirty="0"/>
              <a:t>a = r</a:t>
            </a:r>
            <a:r>
              <a:rPr lang="en-US" sz="3000" i="1" baseline="-25000" dirty="0"/>
              <a:t>a</a:t>
            </a:r>
            <a:r>
              <a:rPr lang="en-US" sz="3000" i="1" dirty="0"/>
              <a:t> </a:t>
            </a:r>
            <a:r>
              <a:rPr lang="en-US" sz="3000" dirty="0"/>
              <a:t>+ </a:t>
            </a:r>
            <a:r>
              <a:rPr lang="en-US" sz="3000" i="1" dirty="0"/>
              <a:t>jn</a:t>
            </a:r>
            <a:r>
              <a:rPr lang="en-US" sz="3000" dirty="0"/>
              <a:t> for some integer</a:t>
            </a:r>
            <a:r>
              <a:rPr lang="en-US" sz="3000" i="1" dirty="0"/>
              <a:t> j </a:t>
            </a:r>
            <a:r>
              <a:rPr lang="en-US" sz="3000" dirty="0"/>
              <a:t>and </a:t>
            </a:r>
            <a:r>
              <a:rPr lang="en-US" sz="3000" i="1" dirty="0"/>
              <a:t>b = r</a:t>
            </a:r>
            <a:r>
              <a:rPr lang="en-US" sz="3000" i="1" baseline="-25000" dirty="0"/>
              <a:t>b</a:t>
            </a:r>
            <a:r>
              <a:rPr lang="en-US" sz="3000" i="1" dirty="0"/>
              <a:t> + kn </a:t>
            </a:r>
            <a:r>
              <a:rPr lang="en-US" sz="3000" dirty="0"/>
              <a:t>for some integer </a:t>
            </a:r>
            <a:r>
              <a:rPr lang="en-US" sz="3000" i="1" dirty="0"/>
              <a:t>k</a:t>
            </a:r>
            <a:r>
              <a:rPr lang="en-US" sz="3000" dirty="0"/>
              <a:t>. </a:t>
            </a:r>
          </a:p>
          <a:p>
            <a:pPr lvl="1">
              <a:lnSpc>
                <a:spcPct val="120000"/>
              </a:lnSpc>
              <a:defRPr/>
            </a:pPr>
            <a:r>
              <a:rPr lang="en-US" sz="3000" dirty="0"/>
              <a:t>Then:</a:t>
            </a:r>
          </a:p>
          <a:p>
            <a:pPr>
              <a:spcBef>
                <a:spcPts val="1211"/>
              </a:spcBef>
              <a:defRPr/>
            </a:pPr>
            <a:r>
              <a:rPr lang="en-US" dirty="0" smtClean="0"/>
              <a:t>		(a + b) mod n = (ra + jn + rb + kn) mod n</a:t>
            </a:r>
          </a:p>
          <a:p>
            <a:pPr>
              <a:spcBef>
                <a:spcPts val="1211"/>
              </a:spcBef>
              <a:defRPr/>
            </a:pPr>
            <a:r>
              <a:rPr lang="en-US" dirty="0" smtClean="0"/>
              <a:t>			        = (ra + rb + (k + j)n) mod n</a:t>
            </a:r>
          </a:p>
          <a:p>
            <a:pPr>
              <a:spcBef>
                <a:spcPts val="1211"/>
              </a:spcBef>
              <a:defRPr/>
            </a:pPr>
            <a:r>
              <a:rPr lang="en-US" dirty="0" smtClean="0"/>
              <a:t>			        = (ra + rb) mod n</a:t>
            </a:r>
          </a:p>
          <a:p>
            <a:pPr>
              <a:spcBef>
                <a:spcPts val="1211"/>
              </a:spcBef>
              <a:defRPr/>
            </a:pPr>
            <a:r>
              <a:rPr lang="en-US" dirty="0" smtClean="0"/>
              <a:t>			        = [(a mod n) + (b mod n)] mod n</a:t>
            </a:r>
          </a:p>
          <a:p>
            <a:pPr>
              <a:defRPr/>
            </a:pPr>
            <a:endParaRPr lang="en-US" dirty="0"/>
          </a:p>
        </p:txBody>
      </p:sp>
      <p:sp>
        <p:nvSpPr>
          <p:cNvPr id="61444" name="Slide Number Placeholder 3"/>
          <p:cNvSpPr>
            <a:spLocks noGrp="1"/>
          </p:cNvSpPr>
          <p:nvPr>
            <p:ph type="sldNum" sz="quarter" idx="5"/>
          </p:nvPr>
        </p:nvSpPr>
        <p:spPr>
          <a:noFill/>
        </p:spPr>
        <p:txBody>
          <a:bodyPr/>
          <a:lstStyle/>
          <a:p>
            <a:fld id="{A05B2419-3275-C04F-8FDC-CEB8F0A9BFC5}" type="slidenum">
              <a:rPr lang="en-AU" smtClean="0">
                <a:latin typeface="Arial" pitchFamily="-84" charset="0"/>
              </a:rPr>
              <a:pPr/>
              <a:t>16</a:t>
            </a:fld>
            <a:endParaRPr lang="en-AU" smtClean="0">
              <a:latin typeface="Arial" pitchFamily="-8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p:cNvSpPr>
          <p:nvPr>
            <p:ph type="sldImg"/>
          </p:nvPr>
        </p:nvSpPr>
        <p:spPr>
          <a:ln/>
        </p:spPr>
      </p:sp>
      <p:sp>
        <p:nvSpPr>
          <p:cNvPr id="63491" name="Notes Placeholder 2"/>
          <p:cNvSpPr>
            <a:spLocks noGrp="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The remaining properties are proven as easily. Here are examples of the three</a:t>
            </a:r>
          </a:p>
          <a:p>
            <a:r>
              <a:rPr lang="en-US" smtClean="0">
                <a:latin typeface="Arial" pitchFamily="-84" charset="0"/>
                <a:ea typeface="ＭＳ Ｐゴシック" pitchFamily="-84" charset="-128"/>
                <a:cs typeface="ＭＳ Ｐゴシック" pitchFamily="-84" charset="-128"/>
              </a:rPr>
              <a:t>Properties.</a:t>
            </a:r>
          </a:p>
        </p:txBody>
      </p:sp>
      <p:sp>
        <p:nvSpPr>
          <p:cNvPr id="63492" name="Slide Number Placeholder 3"/>
          <p:cNvSpPr>
            <a:spLocks noGrp="1"/>
          </p:cNvSpPr>
          <p:nvPr>
            <p:ph type="sldNum" sz="quarter" idx="5"/>
          </p:nvPr>
        </p:nvSpPr>
        <p:spPr>
          <a:noFill/>
        </p:spPr>
        <p:txBody>
          <a:bodyPr/>
          <a:lstStyle/>
          <a:p>
            <a:fld id="{05165EDC-6161-8D44-86F9-56C4889C6689}" type="slidenum">
              <a:rPr lang="en-AU" smtClean="0">
                <a:latin typeface="Arial" pitchFamily="-84" charset="0"/>
              </a:rPr>
              <a:pPr/>
              <a:t>17</a:t>
            </a:fld>
            <a:endParaRPr lang="en-AU" smtClean="0">
              <a:latin typeface="Arial" pitchFamily="-8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p:cNvSpPr>
          <p:nvPr>
            <p:ph type="sldImg"/>
          </p:nvPr>
        </p:nvSpPr>
        <p:spPr>
          <a:ln/>
        </p:spPr>
      </p:sp>
      <p:sp>
        <p:nvSpPr>
          <p:cNvPr id="65539" name="Notes Placeholder 2"/>
          <p:cNvSpPr>
            <a:spLocks noGrp="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Table 4.2 provides an illustration of modular addition and multiplication</a:t>
            </a:r>
          </a:p>
          <a:p>
            <a:r>
              <a:rPr lang="en-US" smtClean="0">
                <a:latin typeface="Arial" pitchFamily="-84" charset="0"/>
                <a:ea typeface="ＭＳ Ｐゴシック" pitchFamily="-84" charset="-128"/>
                <a:cs typeface="ＭＳ Ｐゴシック" pitchFamily="-84" charset="-128"/>
              </a:rPr>
              <a:t>modulo 8. Looking at addition, the results are straightforward, and there is a regular</a:t>
            </a:r>
          </a:p>
          <a:p>
            <a:r>
              <a:rPr lang="en-US" smtClean="0">
                <a:latin typeface="Arial" pitchFamily="-84" charset="0"/>
                <a:ea typeface="ＭＳ Ｐゴシック" pitchFamily="-84" charset="-128"/>
                <a:cs typeface="ＭＳ Ｐゴシック" pitchFamily="-84" charset="-128"/>
              </a:rPr>
              <a:t>pattern to the matrix. Both matrices are symmetric about the main diagonal</a:t>
            </a:r>
          </a:p>
          <a:p>
            <a:r>
              <a:rPr lang="en-US" smtClean="0">
                <a:latin typeface="Arial" pitchFamily="-84" charset="0"/>
                <a:ea typeface="ＭＳ Ｐゴシック" pitchFamily="-84" charset="-128"/>
                <a:cs typeface="ＭＳ Ｐゴシック" pitchFamily="-84" charset="-128"/>
              </a:rPr>
              <a:t>in conformance to the commutative property of addition and multiplication. </a:t>
            </a:r>
            <a:endParaRPr lang="en-AU" smtClean="0">
              <a:latin typeface="Arial" pitchFamily="-84" charset="0"/>
              <a:ea typeface="ＭＳ Ｐゴシック" pitchFamily="-84" charset="-128"/>
              <a:cs typeface="ＭＳ Ｐゴシック" pitchFamily="-84" charset="-128"/>
            </a:endParaRPr>
          </a:p>
          <a:p>
            <a:endParaRPr lang="en-US" smtClean="0">
              <a:latin typeface="Arial" pitchFamily="-84" charset="0"/>
              <a:ea typeface="ＭＳ Ｐゴシック" pitchFamily="-84" charset="-128"/>
              <a:cs typeface="ＭＳ Ｐゴシック" pitchFamily="-84" charset="-128"/>
            </a:endParaRPr>
          </a:p>
        </p:txBody>
      </p:sp>
      <p:sp>
        <p:nvSpPr>
          <p:cNvPr id="65540" name="Slide Number Placeholder 3"/>
          <p:cNvSpPr>
            <a:spLocks noGrp="1"/>
          </p:cNvSpPr>
          <p:nvPr>
            <p:ph type="sldNum" sz="quarter" idx="5"/>
          </p:nvPr>
        </p:nvSpPr>
        <p:spPr>
          <a:noFill/>
        </p:spPr>
        <p:txBody>
          <a:bodyPr/>
          <a:lstStyle/>
          <a:p>
            <a:fld id="{54812EAA-F774-4A4F-8A80-46A3893DE848}" type="slidenum">
              <a:rPr lang="en-AU" smtClean="0">
                <a:latin typeface="Arial" pitchFamily="-84" charset="0"/>
              </a:rPr>
              <a:pPr/>
              <a:t>18</a:t>
            </a:fld>
            <a:endParaRPr lang="en-AU" smtClean="0">
              <a:latin typeface="Arial" pitchFamily="-8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p:cNvSpPr>
          <p:nvPr>
            <p:ph type="sldImg"/>
          </p:nvPr>
        </p:nvSpPr>
        <p:spPr>
          <a:ln/>
        </p:spPr>
      </p:sp>
      <p:sp>
        <p:nvSpPr>
          <p:cNvPr id="67587" name="Notes Placeholder 2"/>
          <p:cNvSpPr>
            <a:spLocks noGrp="1"/>
          </p:cNvSpPr>
          <p:nvPr>
            <p:ph type="body" idx="1"/>
          </p:nvPr>
        </p:nvSpPr>
        <p:spPr>
          <a:noFill/>
          <a:ln/>
        </p:spPr>
        <p:txBody>
          <a:bodyPr/>
          <a:lstStyle/>
          <a:p>
            <a:r>
              <a:rPr lang="en-US" dirty="0" smtClean="0">
                <a:latin typeface="Arial" pitchFamily="-84" charset="0"/>
                <a:ea typeface="ＭＳ Ｐゴシック" pitchFamily="-84" charset="-128"/>
                <a:cs typeface="ＭＳ Ｐゴシック" pitchFamily="-84" charset="-128"/>
              </a:rPr>
              <a:t> Similarly, the entries in the multiplication table are straightforward. In ordinary</a:t>
            </a:r>
          </a:p>
          <a:p>
            <a:r>
              <a:rPr lang="en-US" dirty="0" smtClean="0">
                <a:latin typeface="Arial" pitchFamily="-84" charset="0"/>
                <a:ea typeface="ＭＳ Ｐゴシック" pitchFamily="-84" charset="-128"/>
                <a:cs typeface="ＭＳ Ｐゴシック" pitchFamily="-84" charset="-128"/>
              </a:rPr>
              <a:t>arithmetic, there is a multiplicative inverse, or reciprocal, to each integer. In modular</a:t>
            </a:r>
          </a:p>
          <a:p>
            <a:r>
              <a:rPr lang="en-US" dirty="0" smtClean="0">
                <a:latin typeface="Arial" pitchFamily="-84" charset="0"/>
                <a:ea typeface="ＭＳ Ｐゴシック" pitchFamily="-84" charset="-128"/>
                <a:cs typeface="ＭＳ Ｐゴシック" pitchFamily="-84" charset="-128"/>
              </a:rPr>
              <a:t>arithmetic mod 8, the multiplicative inverse of x  is the integer y  such that</a:t>
            </a:r>
          </a:p>
          <a:p>
            <a:r>
              <a:rPr lang="en-US" dirty="0" smtClean="0">
                <a:latin typeface="Arial" pitchFamily="-84" charset="0"/>
                <a:ea typeface="ＭＳ Ｐゴシック" pitchFamily="-84" charset="-128"/>
                <a:cs typeface="ＭＳ Ｐゴシック" pitchFamily="-84" charset="-128"/>
              </a:rPr>
              <a:t>(x * y ) mod 8 =  1 mod 8. Now, to find the multiplicative inverse of an integer</a:t>
            </a:r>
          </a:p>
          <a:p>
            <a:r>
              <a:rPr lang="en-US" dirty="0" smtClean="0">
                <a:latin typeface="Arial" pitchFamily="-84" charset="0"/>
                <a:ea typeface="ＭＳ Ｐゴシック" pitchFamily="-84" charset="-128"/>
                <a:cs typeface="ＭＳ Ｐゴシック" pitchFamily="-84" charset="-128"/>
              </a:rPr>
              <a:t>from the multiplication table, scan across the matrix in the row for that integer to</a:t>
            </a:r>
          </a:p>
          <a:p>
            <a:r>
              <a:rPr lang="en-US" dirty="0" smtClean="0">
                <a:latin typeface="Arial" pitchFamily="-84" charset="0"/>
                <a:ea typeface="ＭＳ Ｐゴシック" pitchFamily="-84" charset="-128"/>
                <a:cs typeface="ＭＳ Ｐゴシック" pitchFamily="-84" charset="-128"/>
              </a:rPr>
              <a:t>find the value 1; the integer at the top of that column is the multiplicative inverse;</a:t>
            </a:r>
          </a:p>
          <a:p>
            <a:r>
              <a:rPr lang="en-US" dirty="0" smtClean="0">
                <a:latin typeface="Arial" pitchFamily="-84" charset="0"/>
                <a:ea typeface="ＭＳ Ｐゴシック" pitchFamily="-84" charset="-128"/>
                <a:cs typeface="ＭＳ Ｐゴシック" pitchFamily="-84" charset="-128"/>
              </a:rPr>
              <a:t>thus, (3 *  3) mod 8 =  1. Note that not all integers mod 8 have a multiplicative</a:t>
            </a:r>
          </a:p>
          <a:p>
            <a:r>
              <a:rPr lang="en-US" dirty="0" smtClean="0">
                <a:latin typeface="Arial" pitchFamily="-84" charset="0"/>
                <a:ea typeface="ＭＳ Ｐゴシック" pitchFamily="-84" charset="-128"/>
                <a:cs typeface="ＭＳ Ｐゴシック" pitchFamily="-84" charset="-128"/>
              </a:rPr>
              <a:t>inverse; more about that later.</a:t>
            </a:r>
            <a:endParaRPr lang="en-AU" dirty="0" smtClean="0">
              <a:latin typeface="Arial" pitchFamily="-84" charset="0"/>
              <a:ea typeface="ＭＳ Ｐゴシック" pitchFamily="-84" charset="-128"/>
              <a:cs typeface="ＭＳ Ｐゴシック" pitchFamily="-84" charset="-128"/>
            </a:endParaRPr>
          </a:p>
          <a:p>
            <a:endParaRPr lang="en-US" dirty="0" smtClean="0">
              <a:latin typeface="Arial" pitchFamily="-84" charset="0"/>
              <a:ea typeface="ＭＳ Ｐゴシック" pitchFamily="-84" charset="-128"/>
              <a:cs typeface="ＭＳ Ｐゴシック" pitchFamily="-84" charset="-128"/>
            </a:endParaRPr>
          </a:p>
        </p:txBody>
      </p:sp>
      <p:sp>
        <p:nvSpPr>
          <p:cNvPr id="67588" name="Slide Number Placeholder 3"/>
          <p:cNvSpPr>
            <a:spLocks noGrp="1"/>
          </p:cNvSpPr>
          <p:nvPr>
            <p:ph type="sldNum" sz="quarter" idx="5"/>
          </p:nvPr>
        </p:nvSpPr>
        <p:spPr>
          <a:noFill/>
        </p:spPr>
        <p:txBody>
          <a:bodyPr/>
          <a:lstStyle/>
          <a:p>
            <a:fld id="{001755E3-5E80-4046-B358-B8EC7915C077}" type="slidenum">
              <a:rPr lang="en-AU" smtClean="0">
                <a:latin typeface="Arial" pitchFamily="-84" charset="0"/>
              </a:rPr>
              <a:pPr/>
              <a:t>19</a:t>
            </a:fld>
            <a:endParaRPr lang="en-AU" smtClean="0">
              <a:latin typeface="Arial" pitchFamily="-8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a:ln/>
        </p:spPr>
      </p:sp>
      <p:sp>
        <p:nvSpPr>
          <p:cNvPr id="32771" name="Notes Placeholder 2"/>
          <p:cNvSpPr>
            <a:spLocks noGrp="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Finite fields have become increasingly important in cryptography. A number of cryptographic</a:t>
            </a:r>
          </a:p>
          <a:p>
            <a:r>
              <a:rPr lang="en-US" smtClean="0">
                <a:latin typeface="Arial" pitchFamily="-84" charset="0"/>
                <a:ea typeface="ＭＳ Ｐゴシック" pitchFamily="-84" charset="-128"/>
                <a:cs typeface="ＭＳ Ｐゴシック" pitchFamily="-84" charset="-128"/>
              </a:rPr>
              <a:t>algorithms rely heavily on properties of finite fields, notably the Advanced</a:t>
            </a:r>
          </a:p>
          <a:p>
            <a:r>
              <a:rPr lang="en-US" smtClean="0">
                <a:latin typeface="Arial" pitchFamily="-84" charset="0"/>
                <a:ea typeface="ＭＳ Ｐゴシック" pitchFamily="-84" charset="-128"/>
                <a:cs typeface="ＭＳ Ｐゴシック" pitchFamily="-84" charset="-128"/>
              </a:rPr>
              <a:t>Encryption Standard (AES) and elliptic curve cryptography. Other examples include</a:t>
            </a:r>
          </a:p>
          <a:p>
            <a:r>
              <a:rPr lang="en-US" smtClean="0">
                <a:latin typeface="Arial" pitchFamily="-84" charset="0"/>
                <a:ea typeface="ＭＳ Ｐゴシック" pitchFamily="-84" charset="-128"/>
                <a:cs typeface="ＭＳ Ｐゴシック" pitchFamily="-84" charset="-128"/>
              </a:rPr>
              <a:t>the message authentication code CMAC and the authenticated encryption</a:t>
            </a:r>
          </a:p>
          <a:p>
            <a:r>
              <a:rPr lang="en-US" smtClean="0">
                <a:latin typeface="Arial" pitchFamily="-84" charset="0"/>
                <a:ea typeface="ＭＳ Ｐゴシック" pitchFamily="-84" charset="-128"/>
                <a:cs typeface="ＭＳ Ｐゴシック" pitchFamily="-84" charset="-128"/>
              </a:rPr>
              <a:t>scheme GCM.</a:t>
            </a:r>
          </a:p>
          <a:p>
            <a:endParaRPr lang="en-US" smtClean="0">
              <a:latin typeface="Arial" pitchFamily="-84" charset="0"/>
              <a:ea typeface="ＭＳ Ｐゴシック" pitchFamily="-84" charset="-128"/>
              <a:cs typeface="ＭＳ Ｐゴシック" pitchFamily="-84" charset="-128"/>
            </a:endParaRPr>
          </a:p>
          <a:p>
            <a:r>
              <a:rPr lang="en-US" smtClean="0">
                <a:latin typeface="Arial" pitchFamily="-84" charset="0"/>
                <a:ea typeface="ＭＳ Ｐゴシック" pitchFamily="-84" charset="-128"/>
                <a:cs typeface="ＭＳ Ｐゴシック" pitchFamily="-84" charset="-128"/>
              </a:rPr>
              <a:t>This chapter provides the reader with sufficient background on the concepts of</a:t>
            </a:r>
          </a:p>
          <a:p>
            <a:r>
              <a:rPr lang="en-US" smtClean="0">
                <a:latin typeface="Arial" pitchFamily="-84" charset="0"/>
                <a:ea typeface="ＭＳ Ｐゴシック" pitchFamily="-84" charset="-128"/>
                <a:cs typeface="ＭＳ Ｐゴシック" pitchFamily="-84" charset="-128"/>
              </a:rPr>
              <a:t>finite fields to be able to understand the design of AES and other cryptographic algorithms</a:t>
            </a:r>
          </a:p>
          <a:p>
            <a:r>
              <a:rPr lang="en-US" smtClean="0">
                <a:latin typeface="Arial" pitchFamily="-84" charset="0"/>
                <a:ea typeface="ＭＳ Ｐゴシック" pitchFamily="-84" charset="-128"/>
                <a:cs typeface="ＭＳ Ｐゴシック" pitchFamily="-84" charset="-128"/>
              </a:rPr>
              <a:t>that use finite fields. The first three sections introduce basic concepts from number</a:t>
            </a:r>
          </a:p>
          <a:p>
            <a:r>
              <a:rPr lang="en-US" smtClean="0">
                <a:latin typeface="Arial" pitchFamily="-84" charset="0"/>
                <a:ea typeface="ＭＳ Ｐゴシック" pitchFamily="-84" charset="-128"/>
                <a:cs typeface="ＭＳ Ｐゴシック" pitchFamily="-84" charset="-128"/>
              </a:rPr>
              <a:t>theory that are needed in the remainder of the chapter; these include divisibility,</a:t>
            </a:r>
          </a:p>
          <a:p>
            <a:r>
              <a:rPr lang="en-US" smtClean="0">
                <a:latin typeface="Arial" pitchFamily="-84" charset="0"/>
                <a:ea typeface="ＭＳ Ｐゴシック" pitchFamily="-84" charset="-128"/>
                <a:cs typeface="ＭＳ Ｐゴシック" pitchFamily="-84" charset="-128"/>
              </a:rPr>
              <a:t>the Euclidian algorithm, and modular arithmetic. Next comes a brief overview of the</a:t>
            </a:r>
          </a:p>
          <a:p>
            <a:r>
              <a:rPr lang="en-US" smtClean="0">
                <a:latin typeface="Arial" pitchFamily="-84" charset="0"/>
                <a:ea typeface="ＭＳ Ｐゴシック" pitchFamily="-84" charset="-128"/>
                <a:cs typeface="ＭＳ Ｐゴシック" pitchFamily="-84" charset="-128"/>
              </a:rPr>
              <a:t>concepts of group, ring, and field. This section is somewhat abstract; the reader may</a:t>
            </a:r>
          </a:p>
          <a:p>
            <a:r>
              <a:rPr lang="en-US" smtClean="0">
                <a:latin typeface="Arial" pitchFamily="-84" charset="0"/>
                <a:ea typeface="ＭＳ Ｐゴシック" pitchFamily="-84" charset="-128"/>
                <a:cs typeface="ＭＳ Ｐゴシック" pitchFamily="-84" charset="-128"/>
              </a:rPr>
              <a:t>prefer to quickly skim this section on a first reading. We are then ready to discuss finite</a:t>
            </a:r>
          </a:p>
          <a:p>
            <a:r>
              <a:rPr lang="en-US" smtClean="0">
                <a:latin typeface="Arial" pitchFamily="-84" charset="0"/>
                <a:ea typeface="ＭＳ Ｐゴシック" pitchFamily="-84" charset="-128"/>
                <a:cs typeface="ＭＳ Ｐゴシック" pitchFamily="-84" charset="-128"/>
              </a:rPr>
              <a:t>fields of the form GF(p ), where p  is a prime number. Next, we need some additional</a:t>
            </a:r>
          </a:p>
          <a:p>
            <a:r>
              <a:rPr lang="en-US" smtClean="0">
                <a:latin typeface="Arial" pitchFamily="-84" charset="0"/>
                <a:ea typeface="ＭＳ Ｐゴシック" pitchFamily="-84" charset="-128"/>
                <a:cs typeface="ＭＳ Ｐゴシック" pitchFamily="-84" charset="-128"/>
              </a:rPr>
              <a:t>background, this time in polynomial arithmetic. The chapter concludes with a discussion</a:t>
            </a:r>
          </a:p>
          <a:p>
            <a:r>
              <a:rPr lang="en-US" smtClean="0">
                <a:latin typeface="Arial" pitchFamily="-84" charset="0"/>
                <a:ea typeface="ＭＳ Ｐゴシック" pitchFamily="-84" charset="-128"/>
                <a:cs typeface="ＭＳ Ｐゴシック" pitchFamily="-84" charset="-128"/>
              </a:rPr>
              <a:t>of finite fields of the form GF(2</a:t>
            </a:r>
            <a:r>
              <a:rPr lang="en-US" baseline="30000" smtClean="0">
                <a:latin typeface="Arial" pitchFamily="-84" charset="0"/>
                <a:ea typeface="ＭＳ Ｐゴシック" pitchFamily="-84" charset="-128"/>
                <a:cs typeface="ＭＳ Ｐゴシック" pitchFamily="-84" charset="-128"/>
              </a:rPr>
              <a:t>n</a:t>
            </a:r>
            <a:r>
              <a:rPr lang="en-US" smtClean="0">
                <a:latin typeface="Arial" pitchFamily="-84" charset="0"/>
                <a:ea typeface="ＭＳ Ｐゴシック" pitchFamily="-84" charset="-128"/>
                <a:cs typeface="ＭＳ Ｐゴシック" pitchFamily="-84" charset="-128"/>
              </a:rPr>
              <a:t> ), where n  is a positive integer.</a:t>
            </a:r>
          </a:p>
        </p:txBody>
      </p:sp>
      <p:sp>
        <p:nvSpPr>
          <p:cNvPr id="32772" name="Slide Number Placeholder 3"/>
          <p:cNvSpPr>
            <a:spLocks noGrp="1"/>
          </p:cNvSpPr>
          <p:nvPr>
            <p:ph type="sldNum" sz="quarter" idx="5"/>
          </p:nvPr>
        </p:nvSpPr>
        <p:spPr>
          <a:noFill/>
        </p:spPr>
        <p:txBody>
          <a:bodyPr/>
          <a:lstStyle/>
          <a:p>
            <a:fld id="{B80C2CB9-0E3F-284F-82E5-C13EA3B1B06E}" type="slidenum">
              <a:rPr lang="en-AU" smtClean="0">
                <a:latin typeface="Arial" pitchFamily="-84" charset="0"/>
              </a:rPr>
              <a:pPr/>
              <a:t>2</a:t>
            </a:fld>
            <a:endParaRPr lang="en-AU" smtClean="0">
              <a:latin typeface="Arial" pitchFamily="-8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p:cNvSpPr>
          <p:nvPr>
            <p:ph type="sldImg"/>
          </p:nvPr>
        </p:nvSpPr>
        <p:spPr>
          <a:ln/>
        </p:spPr>
      </p:sp>
      <p:sp>
        <p:nvSpPr>
          <p:cNvPr id="69635" name="Notes Placeholder 2"/>
          <p:cNvSpPr>
            <a:spLocks noGrp="1"/>
          </p:cNvSpPr>
          <p:nvPr>
            <p:ph type="body" idx="1"/>
          </p:nvPr>
        </p:nvSpPr>
        <p:spPr>
          <a:noFill/>
          <a:ln/>
        </p:spPr>
        <p:txBody>
          <a:bodyPr/>
          <a:lstStyle/>
          <a:p>
            <a:r>
              <a:rPr lang="en-US" dirty="0" smtClean="0">
                <a:latin typeface="Arial" pitchFamily="-84" charset="0"/>
                <a:ea typeface="ＭＳ Ｐゴシック" pitchFamily="-84" charset="-128"/>
                <a:cs typeface="ＭＳ Ｐゴシック" pitchFamily="-84" charset="-128"/>
              </a:rPr>
              <a:t>As in ordinary addition, there is an additive inverse, or negative, to each integer in</a:t>
            </a:r>
          </a:p>
          <a:p>
            <a:r>
              <a:rPr lang="en-US" dirty="0" smtClean="0">
                <a:latin typeface="Arial" pitchFamily="-84" charset="0"/>
                <a:ea typeface="ＭＳ Ｐゴシック" pitchFamily="-84" charset="-128"/>
                <a:cs typeface="ＭＳ Ｐゴシック" pitchFamily="-84" charset="-128"/>
              </a:rPr>
              <a:t>modular arithmetic. In this case, the negative of an integer x  is the integer y  such</a:t>
            </a:r>
          </a:p>
          <a:p>
            <a:r>
              <a:rPr lang="en-US" dirty="0" smtClean="0">
                <a:latin typeface="Arial" pitchFamily="-84" charset="0"/>
                <a:ea typeface="ＭＳ Ｐゴシック" pitchFamily="-84" charset="-128"/>
                <a:cs typeface="ＭＳ Ｐゴシック" pitchFamily="-84" charset="-128"/>
              </a:rPr>
              <a:t>that (x + y ) mod 8 =  0. To find the additive inverse of an integer in the left-hand</a:t>
            </a:r>
          </a:p>
          <a:p>
            <a:r>
              <a:rPr lang="en-US" dirty="0" smtClean="0">
                <a:latin typeface="Arial" pitchFamily="-84" charset="0"/>
                <a:ea typeface="ＭＳ Ｐゴシック" pitchFamily="-84" charset="-128"/>
                <a:cs typeface="ＭＳ Ｐゴシック" pitchFamily="-84" charset="-128"/>
              </a:rPr>
              <a:t>column, scan across the corresponding row of the matrix to find the value 0; the</a:t>
            </a:r>
          </a:p>
          <a:p>
            <a:r>
              <a:rPr lang="en-US" dirty="0" smtClean="0">
                <a:latin typeface="Arial" pitchFamily="-84" charset="0"/>
                <a:ea typeface="ＭＳ Ｐゴシック" pitchFamily="-84" charset="-128"/>
                <a:cs typeface="ＭＳ Ｐゴシック" pitchFamily="-84" charset="-128"/>
              </a:rPr>
              <a:t> integer at the top of that column is the additive inverse; thus, (2 +  6) mod 8 =  0.</a:t>
            </a:r>
            <a:endParaRPr lang="en-AU" dirty="0" smtClean="0">
              <a:latin typeface="Arial" pitchFamily="-84" charset="0"/>
              <a:ea typeface="ＭＳ Ｐゴシック" pitchFamily="-84" charset="-128"/>
              <a:cs typeface="ＭＳ Ｐゴシック" pitchFamily="-84" charset="-128"/>
            </a:endParaRPr>
          </a:p>
          <a:p>
            <a:endParaRPr lang="en-US" dirty="0" smtClean="0">
              <a:latin typeface="Arial" pitchFamily="-84" charset="0"/>
              <a:ea typeface="ＭＳ Ｐゴシック" pitchFamily="-84" charset="-128"/>
              <a:cs typeface="ＭＳ Ｐゴシック" pitchFamily="-84" charset="-128"/>
            </a:endParaRPr>
          </a:p>
          <a:p>
            <a:endParaRPr lang="en-US" dirty="0" smtClean="0">
              <a:latin typeface="Arial" pitchFamily="-84" charset="0"/>
              <a:ea typeface="ＭＳ Ｐゴシック" pitchFamily="-84" charset="-128"/>
              <a:cs typeface="ＭＳ Ｐゴシック" pitchFamily="-84" charset="-128"/>
            </a:endParaRPr>
          </a:p>
        </p:txBody>
      </p:sp>
      <p:sp>
        <p:nvSpPr>
          <p:cNvPr id="69636" name="Slide Number Placeholder 3"/>
          <p:cNvSpPr>
            <a:spLocks noGrp="1"/>
          </p:cNvSpPr>
          <p:nvPr>
            <p:ph type="sldNum" sz="quarter" idx="5"/>
          </p:nvPr>
        </p:nvSpPr>
        <p:spPr>
          <a:noFill/>
        </p:spPr>
        <p:txBody>
          <a:bodyPr/>
          <a:lstStyle/>
          <a:p>
            <a:fld id="{D8B5FE4E-337E-8542-8758-D390F14993B4}" type="slidenum">
              <a:rPr lang="en-AU" smtClean="0">
                <a:latin typeface="Arial" pitchFamily="-84" charset="0"/>
              </a:rPr>
              <a:pPr/>
              <a:t>20</a:t>
            </a:fld>
            <a:endParaRPr lang="en-AU" smtClean="0">
              <a:latin typeface="Arial" pitchFamily="-8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p:cNvSpPr>
          <p:nvPr>
            <p:ph type="sldImg"/>
          </p:nvPr>
        </p:nvSpPr>
        <p:spPr>
          <a:ln/>
        </p:spPr>
      </p:sp>
      <p:sp>
        <p:nvSpPr>
          <p:cNvPr id="71683" name="Notes Placeholder 2"/>
          <p:cNvSpPr>
            <a:spLocks noGrp="1"/>
          </p:cNvSpPr>
          <p:nvPr>
            <p:ph type="body" idx="1"/>
          </p:nvPr>
        </p:nvSpPr>
        <p:spPr>
          <a:noFill/>
          <a:ln/>
        </p:spPr>
        <p:txBody>
          <a:bodyPr/>
          <a:lstStyle/>
          <a:p>
            <a:pPr eaLnBrk="1" hangingPunct="1"/>
            <a:r>
              <a:rPr lang="en-US" dirty="0" smtClean="0">
                <a:latin typeface="Arial" pitchFamily="-84" charset="0"/>
                <a:ea typeface="ＭＳ Ｐゴシック" pitchFamily="-84" charset="-128"/>
                <a:cs typeface="ＭＳ Ｐゴシック" pitchFamily="-84" charset="-128"/>
              </a:rPr>
              <a:t>If we perform modular arithmetic within Z</a:t>
            </a:r>
            <a:r>
              <a:rPr lang="en-US" baseline="-25000" dirty="0" smtClean="0">
                <a:latin typeface="Arial" pitchFamily="-84" charset="0"/>
                <a:ea typeface="ＭＳ Ｐゴシック" pitchFamily="-84" charset="-128"/>
                <a:cs typeface="ＭＳ Ｐゴシック" pitchFamily="-84" charset="-128"/>
              </a:rPr>
              <a:t>n</a:t>
            </a:r>
            <a:r>
              <a:rPr lang="en-US" dirty="0" smtClean="0">
                <a:latin typeface="Arial" pitchFamily="-84" charset="0"/>
                <a:ea typeface="ＭＳ Ｐゴシック" pitchFamily="-84" charset="-128"/>
                <a:cs typeface="ＭＳ Ｐゴシック" pitchFamily="-84" charset="-128"/>
              </a:rPr>
              <a:t>, the properties shown in Table 4.3 hold for integers in Z</a:t>
            </a:r>
            <a:r>
              <a:rPr lang="en-US" baseline="-25000" dirty="0" smtClean="0">
                <a:latin typeface="Arial" pitchFamily="-84" charset="0"/>
                <a:ea typeface="ＭＳ Ｐゴシック" pitchFamily="-84" charset="-128"/>
                <a:cs typeface="ＭＳ Ｐゴシック" pitchFamily="-84" charset="-128"/>
              </a:rPr>
              <a:t>n</a:t>
            </a:r>
            <a:r>
              <a:rPr lang="en-US" dirty="0" smtClean="0">
                <a:latin typeface="Arial" pitchFamily="-84" charset="0"/>
                <a:ea typeface="ＭＳ Ｐゴシック" pitchFamily="-84" charset="-128"/>
                <a:cs typeface="ＭＳ Ｐゴシック" pitchFamily="-84" charset="-128"/>
              </a:rPr>
              <a:t> We show in the next section that this implies that Z</a:t>
            </a:r>
            <a:r>
              <a:rPr lang="en-US" baseline="-25000" dirty="0" smtClean="0">
                <a:latin typeface="Arial" pitchFamily="-84" charset="0"/>
                <a:ea typeface="ＭＳ Ｐゴシック" pitchFamily="-84" charset="-128"/>
                <a:cs typeface="ＭＳ Ｐゴシック" pitchFamily="-84" charset="-128"/>
              </a:rPr>
              <a:t>n</a:t>
            </a:r>
            <a:r>
              <a:rPr lang="en-US" dirty="0" smtClean="0">
                <a:latin typeface="Arial" pitchFamily="-84" charset="0"/>
                <a:ea typeface="ＭＳ Ｐゴシック" pitchFamily="-84" charset="-128"/>
                <a:cs typeface="ＭＳ Ｐゴシック" pitchFamily="-84" charset="-128"/>
              </a:rPr>
              <a:t> is a commutative ring with a multiplicative identity element. Note that unlike ordinary arithmetic, the following statement is true only with the attached condition:</a:t>
            </a:r>
          </a:p>
          <a:p>
            <a:pPr eaLnBrk="1" hangingPunct="1"/>
            <a:r>
              <a:rPr lang="en-US" dirty="0" smtClean="0">
                <a:latin typeface="Arial" pitchFamily="-84" charset="0"/>
                <a:ea typeface="ＭＳ Ｐゴシック" pitchFamily="-84" charset="-128"/>
                <a:cs typeface="ＭＳ Ｐゴシック" pitchFamily="-84" charset="-128"/>
              </a:rPr>
              <a:t>   if (a x b) = (a x c) (mod n) then b = c (mod n)    if a is relatively prime to n</a:t>
            </a:r>
          </a:p>
          <a:p>
            <a:pPr eaLnBrk="1" hangingPunct="1"/>
            <a:r>
              <a:rPr lang="en-US" dirty="0" smtClean="0">
                <a:latin typeface="Arial" pitchFamily="-84" charset="0"/>
                <a:ea typeface="ＭＳ Ｐゴシック" pitchFamily="-84" charset="-128"/>
                <a:cs typeface="ＭＳ Ｐゴシック" pitchFamily="-84" charset="-128"/>
              </a:rPr>
              <a:t>In general, an integer has a multiplicative inverse in Z</a:t>
            </a:r>
            <a:r>
              <a:rPr lang="en-US" baseline="-25000" dirty="0" smtClean="0">
                <a:latin typeface="Arial" pitchFamily="-84" charset="0"/>
                <a:ea typeface="ＭＳ Ｐゴシック" pitchFamily="-84" charset="-128"/>
                <a:cs typeface="ＭＳ Ｐゴシック" pitchFamily="-84" charset="-128"/>
              </a:rPr>
              <a:t>n</a:t>
            </a:r>
            <a:r>
              <a:rPr lang="en-US" dirty="0" smtClean="0">
                <a:latin typeface="Arial" pitchFamily="-84" charset="0"/>
                <a:ea typeface="ＭＳ Ｐゴシック" pitchFamily="-84" charset="-128"/>
                <a:cs typeface="ＭＳ Ｐゴシック" pitchFamily="-84" charset="-128"/>
              </a:rPr>
              <a:t> if that integer is relatively prime to n. Table 4.2 </a:t>
            </a:r>
            <a:r>
              <a:rPr lang="en-US" dirty="0" err="1" smtClean="0">
                <a:latin typeface="Arial" pitchFamily="-84" charset="0"/>
                <a:ea typeface="ＭＳ Ｐゴシック" pitchFamily="-84" charset="-128"/>
                <a:cs typeface="ＭＳ Ｐゴシック" pitchFamily="-84" charset="-128"/>
              </a:rPr>
              <a:t>cin</a:t>
            </a:r>
            <a:r>
              <a:rPr lang="en-US" dirty="0" smtClean="0">
                <a:latin typeface="Arial" pitchFamily="-84" charset="0"/>
                <a:ea typeface="ＭＳ Ｐゴシック" pitchFamily="-84" charset="-128"/>
                <a:cs typeface="ＭＳ Ｐゴシック" pitchFamily="-84" charset="-128"/>
              </a:rPr>
              <a:t> the text shows that the integers 1, 3, 5, and 7 have a multiplicative inverse in Z 8, but 2, 4, and 6 do not. </a:t>
            </a:r>
          </a:p>
        </p:txBody>
      </p:sp>
      <p:sp>
        <p:nvSpPr>
          <p:cNvPr id="71684" name="Slide Number Placeholder 3"/>
          <p:cNvSpPr>
            <a:spLocks noGrp="1"/>
          </p:cNvSpPr>
          <p:nvPr>
            <p:ph type="sldNum" sz="quarter" idx="5"/>
          </p:nvPr>
        </p:nvSpPr>
        <p:spPr>
          <a:noFill/>
        </p:spPr>
        <p:txBody>
          <a:bodyPr/>
          <a:lstStyle/>
          <a:p>
            <a:fld id="{4E666F9F-413C-7D4C-A627-B4D99621AA15}" type="slidenum">
              <a:rPr lang="en-AU" smtClean="0">
                <a:latin typeface="Arial" pitchFamily="-84" charset="0"/>
              </a:rPr>
              <a:pPr/>
              <a:t>21</a:t>
            </a:fld>
            <a:endParaRPr lang="en-AU" smtClean="0">
              <a:latin typeface="Arial" pitchFamily="-8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p:cNvSpPr>
          <p:nvPr>
            <p:ph type="sldImg"/>
          </p:nvPr>
        </p:nvSpPr>
        <p:spPr>
          <a:ln/>
        </p:spPr>
      </p:sp>
      <p:sp>
        <p:nvSpPr>
          <p:cNvPr id="73731" name="Notes Placeholder 2"/>
          <p:cNvSpPr>
            <a:spLocks noGrp="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Example of the Extended Euclidean Algorithm.  (See pages 97 – 99 in textbook for details.)</a:t>
            </a:r>
          </a:p>
        </p:txBody>
      </p:sp>
      <p:sp>
        <p:nvSpPr>
          <p:cNvPr id="73732" name="Slide Number Placeholder 3"/>
          <p:cNvSpPr>
            <a:spLocks noGrp="1"/>
          </p:cNvSpPr>
          <p:nvPr>
            <p:ph type="sldNum" sz="quarter" idx="5"/>
          </p:nvPr>
        </p:nvSpPr>
        <p:spPr>
          <a:noFill/>
        </p:spPr>
        <p:txBody>
          <a:bodyPr/>
          <a:lstStyle/>
          <a:p>
            <a:fld id="{BB4220B7-2036-6648-AF1F-6DFB8489BAC3}" type="slidenum">
              <a:rPr lang="en-AU" smtClean="0">
                <a:latin typeface="Arial" pitchFamily="-84" charset="0"/>
              </a:rPr>
              <a:pPr/>
              <a:t>22</a:t>
            </a:fld>
            <a:endParaRPr lang="en-AU" smtClean="0">
              <a:latin typeface="Arial" pitchFamily="-8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2215C305-00C5-CE4B-9FC2-6AC8B787271B}" type="slidenum">
              <a:rPr lang="en-AU">
                <a:latin typeface="Arial" pitchFamily="-84" charset="0"/>
              </a:rPr>
              <a:pPr/>
              <a:t>23</a:t>
            </a:fld>
            <a:endParaRPr lang="en-AU">
              <a:latin typeface="Arial" pitchFamily="-84" charset="0"/>
            </a:endParaRPr>
          </a:p>
        </p:txBody>
      </p:sp>
      <p:sp>
        <p:nvSpPr>
          <p:cNvPr id="7577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ln/>
        </p:spPr>
        <p:txBody>
          <a:bodyPr/>
          <a:lstStyle/>
          <a:p>
            <a:pPr>
              <a:defRPr/>
            </a:pPr>
            <a:r>
              <a:rPr lang="en-US" dirty="0" smtClean="0"/>
              <a:t>Groups, rings, and fields are the fundamental elements of a branch of mathematics</a:t>
            </a:r>
          </a:p>
          <a:p>
            <a:pPr>
              <a:defRPr/>
            </a:pPr>
            <a:r>
              <a:rPr lang="en-US" dirty="0" smtClean="0"/>
              <a:t>known as abstract algebra, or modern algebra. In abstract algebra, we are concerned</a:t>
            </a:r>
          </a:p>
          <a:p>
            <a:pPr>
              <a:defRPr/>
            </a:pPr>
            <a:r>
              <a:rPr lang="en-US" dirty="0" smtClean="0"/>
              <a:t>with sets on whose elements we can operate algebraically; that is, we can combine</a:t>
            </a:r>
          </a:p>
          <a:p>
            <a:pPr>
              <a:defRPr/>
            </a:pPr>
            <a:r>
              <a:rPr lang="en-US" dirty="0" smtClean="0"/>
              <a:t>two elements of the set, perhaps in several ways, to obtain a third element of the set.</a:t>
            </a:r>
          </a:p>
          <a:p>
            <a:pPr>
              <a:defRPr/>
            </a:pPr>
            <a:r>
              <a:rPr lang="en-US" dirty="0" smtClean="0"/>
              <a:t>These operations are subject to specific rules, which define the nature of the set. By</a:t>
            </a:r>
          </a:p>
          <a:p>
            <a:pPr>
              <a:defRPr/>
            </a:pPr>
            <a:r>
              <a:rPr lang="en-US" dirty="0" smtClean="0"/>
              <a:t>convention, the notation for the two principal classes of operations</a:t>
            </a:r>
          </a:p>
          <a:p>
            <a:pPr>
              <a:defRPr/>
            </a:pPr>
            <a:r>
              <a:rPr lang="en-US" dirty="0" smtClean="0"/>
              <a:t>on set elements is usually the same as the notation for addition and multiplication on ordinary numbers.</a:t>
            </a:r>
          </a:p>
          <a:p>
            <a:pPr>
              <a:defRPr/>
            </a:pPr>
            <a:r>
              <a:rPr lang="en-US" dirty="0" smtClean="0"/>
              <a:t>However, it is important to note that, in abstract algebra, we are not limited to</a:t>
            </a:r>
          </a:p>
          <a:p>
            <a:pPr>
              <a:defRPr/>
            </a:pPr>
            <a:r>
              <a:rPr lang="en-US" dirty="0" smtClean="0"/>
              <a:t>ordinary arithmetical operations. All this should become clear as we proceed.</a:t>
            </a:r>
          </a:p>
          <a:p>
            <a:pPr>
              <a:defRPr/>
            </a:pPr>
            <a:endParaRPr lang="en-US" dirty="0" smtClean="0"/>
          </a:p>
          <a:p>
            <a:pPr>
              <a:defRPr/>
            </a:pPr>
            <a:r>
              <a:rPr lang="en-US" dirty="0" smtClean="0"/>
              <a:t> A group G , sometimes denoted by {G , * }, is a set of elements with a binary operation</a:t>
            </a:r>
          </a:p>
          <a:p>
            <a:pPr>
              <a:defRPr/>
            </a:pPr>
            <a:r>
              <a:rPr lang="en-US" dirty="0" smtClean="0"/>
              <a:t>denoted by *  that associates to each ordered pair (a, b ) of elements in G  an element</a:t>
            </a:r>
          </a:p>
          <a:p>
            <a:pPr>
              <a:defRPr/>
            </a:pPr>
            <a:r>
              <a:rPr lang="en-US" dirty="0" smtClean="0"/>
              <a:t>(a ~ b ) in G , such that the following axioms are obeyed:</a:t>
            </a:r>
          </a:p>
          <a:p>
            <a:pPr>
              <a:defRPr/>
            </a:pPr>
            <a:endParaRPr lang="en-US" dirty="0" smtClean="0"/>
          </a:p>
          <a:p>
            <a:pPr lvl="1">
              <a:spcBef>
                <a:spcPts val="1312"/>
              </a:spcBef>
              <a:defRPr/>
            </a:pPr>
            <a:r>
              <a:rPr lang="en-US" dirty="0" smtClean="0"/>
              <a:t>(A1) Closure: </a:t>
            </a:r>
          </a:p>
          <a:p>
            <a:pPr lvl="2">
              <a:spcBef>
                <a:spcPts val="1312"/>
              </a:spcBef>
              <a:defRPr/>
            </a:pPr>
            <a:r>
              <a:rPr lang="en-US" dirty="0" smtClean="0"/>
              <a:t>If </a:t>
            </a:r>
            <a:r>
              <a:rPr lang="en-US" i="1" dirty="0" smtClean="0"/>
              <a:t>a</a:t>
            </a:r>
            <a:r>
              <a:rPr lang="en-US" dirty="0" smtClean="0"/>
              <a:t> and </a:t>
            </a:r>
            <a:r>
              <a:rPr lang="en-US" i="1" dirty="0" smtClean="0"/>
              <a:t>b</a:t>
            </a:r>
            <a:r>
              <a:rPr lang="en-US" dirty="0" smtClean="0"/>
              <a:t> belong to </a:t>
            </a:r>
            <a:r>
              <a:rPr lang="en-US" i="1" dirty="0" smtClean="0"/>
              <a:t>G</a:t>
            </a:r>
            <a:r>
              <a:rPr lang="en-US" dirty="0" smtClean="0"/>
              <a:t>, then </a:t>
            </a:r>
            <a:r>
              <a:rPr lang="en-US" i="1" dirty="0" smtClean="0"/>
              <a:t>a * b</a:t>
            </a:r>
            <a:r>
              <a:rPr lang="en-US" dirty="0" smtClean="0"/>
              <a:t> is also in </a:t>
            </a:r>
            <a:r>
              <a:rPr lang="en-US" i="1" dirty="0" smtClean="0"/>
              <a:t>G</a:t>
            </a:r>
          </a:p>
          <a:p>
            <a:pPr lvl="1">
              <a:spcBef>
                <a:spcPts val="1312"/>
              </a:spcBef>
              <a:defRPr/>
            </a:pPr>
            <a:r>
              <a:rPr lang="en-US" dirty="0" smtClean="0"/>
              <a:t>(A2) Associative: </a:t>
            </a:r>
          </a:p>
          <a:p>
            <a:pPr lvl="2">
              <a:spcBef>
                <a:spcPts val="1312"/>
              </a:spcBef>
              <a:defRPr/>
            </a:pPr>
            <a:r>
              <a:rPr lang="en-US" i="1" dirty="0" smtClean="0"/>
              <a:t>a * (b * c) = (a * b) * c </a:t>
            </a:r>
            <a:r>
              <a:rPr lang="en-US" dirty="0" smtClean="0"/>
              <a:t>for all </a:t>
            </a:r>
            <a:r>
              <a:rPr lang="en-US" i="1" dirty="0" smtClean="0"/>
              <a:t>a, b, c </a:t>
            </a:r>
            <a:r>
              <a:rPr lang="en-US" dirty="0" smtClean="0"/>
              <a:t>in </a:t>
            </a:r>
            <a:r>
              <a:rPr lang="en-US" i="1" dirty="0" smtClean="0"/>
              <a:t>G</a:t>
            </a:r>
          </a:p>
          <a:p>
            <a:pPr lvl="1">
              <a:spcBef>
                <a:spcPts val="1312"/>
              </a:spcBef>
              <a:defRPr/>
            </a:pPr>
            <a:r>
              <a:rPr lang="en-US" dirty="0" smtClean="0"/>
              <a:t>(A3) Identity element: </a:t>
            </a:r>
          </a:p>
          <a:p>
            <a:pPr lvl="2">
              <a:spcBef>
                <a:spcPts val="1312"/>
              </a:spcBef>
              <a:defRPr/>
            </a:pPr>
            <a:r>
              <a:rPr lang="en-US" dirty="0" smtClean="0"/>
              <a:t>There is an element </a:t>
            </a:r>
            <a:r>
              <a:rPr lang="en-US" i="1" dirty="0" smtClean="0"/>
              <a:t>e</a:t>
            </a:r>
            <a:r>
              <a:rPr lang="en-US" dirty="0" smtClean="0"/>
              <a:t> in </a:t>
            </a:r>
            <a:r>
              <a:rPr lang="en-US" i="1" dirty="0" smtClean="0"/>
              <a:t>G</a:t>
            </a:r>
            <a:r>
              <a:rPr lang="en-US" dirty="0" smtClean="0"/>
              <a:t> such that </a:t>
            </a:r>
            <a:r>
              <a:rPr lang="en-US" i="1" dirty="0" smtClean="0"/>
              <a:t>a * e = e * a = a </a:t>
            </a:r>
            <a:r>
              <a:rPr lang="en-US" dirty="0" smtClean="0"/>
              <a:t>for all </a:t>
            </a:r>
            <a:r>
              <a:rPr lang="en-US" i="1" dirty="0" smtClean="0"/>
              <a:t>a</a:t>
            </a:r>
            <a:r>
              <a:rPr lang="en-US" dirty="0" smtClean="0"/>
              <a:t> in </a:t>
            </a:r>
            <a:r>
              <a:rPr lang="en-US" i="1" dirty="0" smtClean="0"/>
              <a:t>G</a:t>
            </a:r>
          </a:p>
          <a:p>
            <a:pPr lvl="1">
              <a:spcBef>
                <a:spcPts val="1312"/>
              </a:spcBef>
              <a:defRPr/>
            </a:pPr>
            <a:r>
              <a:rPr lang="en-US" dirty="0" smtClean="0"/>
              <a:t>(A4) Inverse element: </a:t>
            </a:r>
          </a:p>
          <a:p>
            <a:pPr lvl="2">
              <a:defRPr/>
            </a:pPr>
            <a:r>
              <a:rPr lang="en-US" dirty="0" smtClean="0"/>
              <a:t>For each </a:t>
            </a:r>
            <a:r>
              <a:rPr lang="en-US" i="1" dirty="0" smtClean="0"/>
              <a:t>a</a:t>
            </a:r>
            <a:r>
              <a:rPr lang="en-US" dirty="0" smtClean="0"/>
              <a:t> in </a:t>
            </a:r>
            <a:r>
              <a:rPr lang="en-US" i="1" dirty="0" smtClean="0"/>
              <a:t>G</a:t>
            </a:r>
            <a:r>
              <a:rPr lang="en-US" dirty="0" smtClean="0"/>
              <a:t>, there is an element </a:t>
            </a:r>
            <a:r>
              <a:rPr lang="en-US" i="1" dirty="0" smtClean="0"/>
              <a:t>a</a:t>
            </a:r>
            <a:r>
              <a:rPr lang="en-US" dirty="0" smtClean="0"/>
              <a:t> in </a:t>
            </a:r>
            <a:r>
              <a:rPr lang="en-US" i="1" dirty="0" smtClean="0"/>
              <a:t>G </a:t>
            </a:r>
            <a:r>
              <a:rPr lang="en-US" dirty="0" smtClean="0"/>
              <a:t>such that </a:t>
            </a:r>
            <a:r>
              <a:rPr lang="en-US" i="1" dirty="0" smtClean="0"/>
              <a:t>a*a = a * a = e</a:t>
            </a:r>
          </a:p>
          <a:p>
            <a:pPr lvl="1">
              <a:spcBef>
                <a:spcPts val="1312"/>
              </a:spcBef>
              <a:defRPr/>
            </a:pPr>
            <a:r>
              <a:rPr lang="en-US" sz="2600" dirty="0"/>
              <a:t>(A5) Commutative: </a:t>
            </a:r>
          </a:p>
          <a:p>
            <a:pPr lvl="2">
              <a:defRPr/>
            </a:pPr>
            <a:r>
              <a:rPr lang="en-US" i="1" dirty="0" smtClean="0"/>
              <a:t>a * b = b * a </a:t>
            </a:r>
            <a:r>
              <a:rPr lang="en-US" dirty="0" smtClean="0"/>
              <a:t>for all </a:t>
            </a:r>
            <a:r>
              <a:rPr lang="en-US" i="1" dirty="0" smtClean="0"/>
              <a:t>a, b </a:t>
            </a:r>
            <a:r>
              <a:rPr lang="en-US" dirty="0" smtClean="0"/>
              <a:t>in </a:t>
            </a:r>
            <a:r>
              <a:rPr lang="en-US" i="1" dirty="0" smtClean="0"/>
              <a:t>G</a:t>
            </a:r>
          </a:p>
          <a:p>
            <a:pPr lvl="2">
              <a:defRPr/>
            </a:pPr>
            <a:endParaRPr lang="en-US" i="1" dirty="0" smtClean="0"/>
          </a:p>
          <a:p>
            <a:pPr>
              <a:defRPr/>
            </a:pPr>
            <a:endParaRPr lang="en-AU" dirty="0" smtClean="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3728D505-0565-2344-8E61-EAF171809637}" type="slidenum">
              <a:rPr lang="en-AU">
                <a:latin typeface="Arial" pitchFamily="-84" charset="0"/>
              </a:rPr>
              <a:pPr/>
              <a:t>24</a:t>
            </a:fld>
            <a:endParaRPr lang="en-AU">
              <a:latin typeface="Arial" pitchFamily="-84" charset="0"/>
            </a:endParaRPr>
          </a:p>
        </p:txBody>
      </p:sp>
      <p:sp>
        <p:nvSpPr>
          <p:cNvPr id="77827" name="Rectangle 1026"/>
          <p:cNvSpPr>
            <a:spLocks noGrp="1" noRot="1" noChangeAspect="1" noChangeArrowheads="1" noTextEdit="1"/>
          </p:cNvSpPr>
          <p:nvPr>
            <p:ph type="sldImg"/>
          </p:nvPr>
        </p:nvSpPr>
        <p:spPr>
          <a:ln/>
        </p:spPr>
      </p:sp>
      <p:sp>
        <p:nvSpPr>
          <p:cNvPr id="77828" name="Rectangle 1027"/>
          <p:cNvSpPr>
            <a:spLocks noGrp="1" noChangeArrowheads="1"/>
          </p:cNvSpPr>
          <p:nvPr>
            <p:ph type="body" idx="1"/>
          </p:nvPr>
        </p:nvSpPr>
        <p:spPr>
          <a:noFill/>
          <a:ln/>
        </p:spPr>
        <p:txBody>
          <a:bodyPr/>
          <a:lstStyle/>
          <a:p>
            <a:pPr eaLnBrk="1" hangingPunct="1"/>
            <a:r>
              <a:rPr lang="en-US">
                <a:latin typeface="Arial" pitchFamily="-84" charset="0"/>
                <a:ea typeface="ＭＳ Ｐゴシック" pitchFamily="-84" charset="-128"/>
                <a:cs typeface="ＭＳ Ｐゴシック" pitchFamily="-84" charset="-128"/>
              </a:rPr>
              <a:t>Define exponentiation in a group as the repeated use of the group operator. Note that we are most familiar with it being applied to multiplication, but it is more general than that. If the repeated use of the operator on some value a in the group results in every possible value being created, then the group is said to be cyclic, and a is a generator of (or generates) the group 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52157904-C6CC-5240-98EA-AECAE7FDAA7E}" type="slidenum">
              <a:rPr lang="en-AU">
                <a:latin typeface="Arial" pitchFamily="-84" charset="0"/>
              </a:rPr>
              <a:pPr/>
              <a:t>25</a:t>
            </a:fld>
            <a:endParaRPr lang="en-AU">
              <a:latin typeface="Arial" pitchFamily="-84" charset="0"/>
            </a:endParaRPr>
          </a:p>
        </p:txBody>
      </p:sp>
      <p:sp>
        <p:nvSpPr>
          <p:cNvPr id="7987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ln/>
        </p:spPr>
        <p:txBody>
          <a:bodyPr/>
          <a:lstStyle/>
          <a:p>
            <a:pPr>
              <a:lnSpc>
                <a:spcPct val="140000"/>
              </a:lnSpc>
              <a:defRPr/>
            </a:pPr>
            <a:r>
              <a:rPr lang="en-US" dirty="0" smtClean="0"/>
              <a:t>A </a:t>
            </a:r>
            <a:r>
              <a:rPr lang="en-US" b="1" dirty="0" smtClean="0"/>
              <a:t>ring</a:t>
            </a:r>
            <a:r>
              <a:rPr lang="en-US" dirty="0" smtClean="0"/>
              <a:t> </a:t>
            </a:r>
            <a:r>
              <a:rPr lang="en-US" i="1" dirty="0" smtClean="0"/>
              <a:t>R</a:t>
            </a:r>
            <a:r>
              <a:rPr lang="en-US" dirty="0" smtClean="0"/>
              <a:t> , sometimes denoted by {R , + , * }, is a set of elements with two binary operations, called </a:t>
            </a:r>
            <a:r>
              <a:rPr lang="en-US" i="1" dirty="0" smtClean="0"/>
              <a:t>addition</a:t>
            </a:r>
            <a:r>
              <a:rPr lang="en-US" dirty="0" smtClean="0"/>
              <a:t> and </a:t>
            </a:r>
            <a:r>
              <a:rPr lang="en-US" i="1" dirty="0" smtClean="0"/>
              <a:t>multiplication</a:t>
            </a:r>
            <a:r>
              <a:rPr lang="en-US" dirty="0" smtClean="0"/>
              <a:t>,  such that for all </a:t>
            </a:r>
            <a:r>
              <a:rPr lang="en-US" i="1" dirty="0" smtClean="0"/>
              <a:t>a , b , c  </a:t>
            </a:r>
            <a:r>
              <a:rPr lang="en-US" dirty="0" smtClean="0"/>
              <a:t>in </a:t>
            </a:r>
            <a:r>
              <a:rPr lang="en-US" i="1" dirty="0" smtClean="0"/>
              <a:t>R</a:t>
            </a:r>
            <a:r>
              <a:rPr lang="en-US" dirty="0" smtClean="0"/>
              <a:t>  the following axioms are obeyed: </a:t>
            </a:r>
          </a:p>
          <a:p>
            <a:pPr>
              <a:defRPr/>
            </a:pPr>
            <a:r>
              <a:rPr lang="en-US" dirty="0" smtClean="0"/>
              <a:t>	</a:t>
            </a:r>
            <a:r>
              <a:rPr lang="en-US" b="1" dirty="0" smtClean="0"/>
              <a:t>(A1–A5) </a:t>
            </a:r>
          </a:p>
          <a:p>
            <a:pPr lvl="1">
              <a:lnSpc>
                <a:spcPct val="140000"/>
              </a:lnSpc>
              <a:spcBef>
                <a:spcPts val="1211"/>
              </a:spcBef>
              <a:defRPr/>
            </a:pPr>
            <a:r>
              <a:rPr lang="en-US" i="1" dirty="0" smtClean="0"/>
              <a:t>	R</a:t>
            </a:r>
            <a:r>
              <a:rPr lang="en-US" dirty="0" smtClean="0"/>
              <a:t>  is an abelian group with respect to addition; that is, </a:t>
            </a:r>
            <a:r>
              <a:rPr lang="en-US" i="1" dirty="0" smtClean="0"/>
              <a:t>R </a:t>
            </a:r>
            <a:r>
              <a:rPr lang="en-US" dirty="0" smtClean="0"/>
              <a:t>satisfies axioms A1 through A5. For the case of an additive group, we denote the identity element as 0 and the inverse of </a:t>
            </a:r>
            <a:r>
              <a:rPr lang="en-US" i="1" dirty="0" smtClean="0"/>
              <a:t>a</a:t>
            </a:r>
            <a:r>
              <a:rPr lang="en-US" dirty="0" smtClean="0"/>
              <a:t>  as </a:t>
            </a:r>
            <a:r>
              <a:rPr lang="en-US" i="1" dirty="0" smtClean="0"/>
              <a:t>–a </a:t>
            </a:r>
          </a:p>
          <a:p>
            <a:pPr lvl="1">
              <a:spcBef>
                <a:spcPts val="1211"/>
              </a:spcBef>
              <a:defRPr/>
            </a:pPr>
            <a:r>
              <a:rPr lang="en-US" sz="2900" b="1" i="1" dirty="0"/>
              <a:t> (M1) Closure under multiplication:  </a:t>
            </a:r>
          </a:p>
          <a:p>
            <a:pPr lvl="1">
              <a:spcBef>
                <a:spcPts val="1211"/>
              </a:spcBef>
              <a:defRPr/>
            </a:pPr>
            <a:r>
              <a:rPr lang="en-US" sz="2600" dirty="0"/>
              <a:t>	If</a:t>
            </a:r>
            <a:r>
              <a:rPr lang="en-US" sz="2600" i="1" dirty="0"/>
              <a:t> a  </a:t>
            </a:r>
            <a:r>
              <a:rPr lang="en-US" sz="2600" dirty="0"/>
              <a:t>and </a:t>
            </a:r>
            <a:r>
              <a:rPr lang="en-US" sz="2600" i="1" dirty="0"/>
              <a:t>b  </a:t>
            </a:r>
            <a:r>
              <a:rPr lang="en-US" sz="2600" dirty="0"/>
              <a:t>belong</a:t>
            </a:r>
            <a:r>
              <a:rPr lang="en-US" sz="2600" i="1" dirty="0"/>
              <a:t> </a:t>
            </a:r>
            <a:r>
              <a:rPr lang="en-US" sz="2600" dirty="0"/>
              <a:t>to</a:t>
            </a:r>
            <a:r>
              <a:rPr lang="en-US" sz="2600" i="1" dirty="0"/>
              <a:t> R , </a:t>
            </a:r>
            <a:r>
              <a:rPr lang="en-US" sz="2600" dirty="0"/>
              <a:t>then</a:t>
            </a:r>
            <a:r>
              <a:rPr lang="en-US" sz="2600" i="1" dirty="0"/>
              <a:t> ab  </a:t>
            </a:r>
            <a:r>
              <a:rPr lang="en-US" sz="2600" dirty="0"/>
              <a:t>is also in </a:t>
            </a:r>
            <a:r>
              <a:rPr lang="en-US" sz="2600" i="1" dirty="0"/>
              <a:t>R </a:t>
            </a:r>
          </a:p>
          <a:p>
            <a:pPr>
              <a:spcBef>
                <a:spcPts val="1211"/>
              </a:spcBef>
              <a:defRPr/>
            </a:pPr>
            <a:r>
              <a:rPr lang="en-US" dirty="0" smtClean="0"/>
              <a:t>	</a:t>
            </a:r>
            <a:r>
              <a:rPr lang="en-US" b="1" dirty="0" smtClean="0"/>
              <a:t>(M2) Associativity of multiplication: </a:t>
            </a:r>
          </a:p>
          <a:p>
            <a:pPr>
              <a:spcBef>
                <a:spcPts val="1211"/>
              </a:spcBef>
              <a:defRPr/>
            </a:pPr>
            <a:r>
              <a:rPr lang="en-US" sz="2600" dirty="0"/>
              <a:t>	         </a:t>
            </a:r>
            <a:r>
              <a:rPr lang="en-US" sz="2600" i="1" dirty="0"/>
              <a:t>a (bc ) =  (ab)c  </a:t>
            </a:r>
            <a:r>
              <a:rPr lang="en-US" sz="2600" dirty="0"/>
              <a:t>for all </a:t>
            </a:r>
            <a:r>
              <a:rPr lang="en-US" sz="2600" i="1" dirty="0"/>
              <a:t>a , b , c  in R </a:t>
            </a:r>
          </a:p>
          <a:p>
            <a:pPr>
              <a:spcBef>
                <a:spcPts val="1211"/>
              </a:spcBef>
              <a:defRPr/>
            </a:pPr>
            <a:r>
              <a:rPr lang="en-US" sz="2800" dirty="0"/>
              <a:t>	</a:t>
            </a:r>
            <a:r>
              <a:rPr lang="en-US" sz="2800" b="1" dirty="0"/>
              <a:t>(M3) Distributive laws: </a:t>
            </a:r>
          </a:p>
          <a:p>
            <a:pPr>
              <a:spcBef>
                <a:spcPts val="1211"/>
              </a:spcBef>
              <a:defRPr/>
            </a:pPr>
            <a:r>
              <a:rPr lang="en-US" sz="2800" dirty="0"/>
              <a:t>	       </a:t>
            </a:r>
            <a:r>
              <a:rPr lang="en-US" sz="2800" i="1" dirty="0"/>
              <a:t>a (b + c ) = ab + ac  </a:t>
            </a:r>
            <a:r>
              <a:rPr lang="en-US" sz="2800" dirty="0"/>
              <a:t>for all </a:t>
            </a:r>
            <a:r>
              <a:rPr lang="en-US" sz="2800" i="1" dirty="0"/>
              <a:t>a , b , c  </a:t>
            </a:r>
            <a:r>
              <a:rPr lang="en-US" sz="2800" dirty="0"/>
              <a:t>in </a:t>
            </a:r>
            <a:r>
              <a:rPr lang="en-US" sz="2800" i="1" dirty="0"/>
              <a:t>R</a:t>
            </a:r>
            <a:r>
              <a:rPr lang="en-US" sz="2800" dirty="0"/>
              <a:t> </a:t>
            </a:r>
          </a:p>
          <a:p>
            <a:pPr marL="346158" lvl="1" indent="-346158">
              <a:spcBef>
                <a:spcPts val="1211"/>
              </a:spcBef>
              <a:buClr>
                <a:schemeClr val="accent1">
                  <a:lumMod val="60000"/>
                  <a:lumOff val="40000"/>
                </a:schemeClr>
              </a:buClr>
              <a:defRPr/>
            </a:pPr>
            <a:r>
              <a:rPr lang="en-US" sz="2600" dirty="0"/>
              <a:t>	       </a:t>
            </a:r>
            <a:r>
              <a:rPr lang="en-US" sz="2600" i="1" dirty="0"/>
              <a:t> (a + b )c = ac + bc  </a:t>
            </a:r>
            <a:r>
              <a:rPr lang="en-US" sz="2600" dirty="0"/>
              <a:t>for all </a:t>
            </a:r>
            <a:r>
              <a:rPr lang="en-US" sz="2600" i="1" dirty="0"/>
              <a:t>a , b , c  </a:t>
            </a:r>
            <a:r>
              <a:rPr lang="en-US" sz="2600" dirty="0"/>
              <a:t>in </a:t>
            </a:r>
            <a:r>
              <a:rPr lang="en-US" sz="2600" i="1" dirty="0"/>
              <a:t>R</a:t>
            </a:r>
            <a:r>
              <a:rPr lang="en-US" sz="2800" i="1" dirty="0"/>
              <a:t> </a:t>
            </a:r>
          </a:p>
          <a:p>
            <a:pPr>
              <a:lnSpc>
                <a:spcPct val="150000"/>
              </a:lnSpc>
              <a:spcBef>
                <a:spcPts val="1211"/>
              </a:spcBef>
              <a:defRPr/>
            </a:pPr>
            <a:r>
              <a:rPr lang="en-US" dirty="0" smtClean="0"/>
              <a:t>In essence, a ring is a set in which we can do addition, subtraction </a:t>
            </a:r>
            <a:r>
              <a:rPr lang="en-US" i="1" dirty="0" smtClean="0"/>
              <a:t>[a - b = a +  (-b )]</a:t>
            </a:r>
            <a:r>
              <a:rPr lang="en-US" dirty="0" smtClean="0"/>
              <a:t>, and multiplication without leaving the set</a:t>
            </a:r>
            <a:endParaRPr lang="en-US" dirty="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p:cNvSpPr>
          <p:nvPr>
            <p:ph type="sldImg"/>
          </p:nvPr>
        </p:nvSpPr>
        <p:spPr>
          <a:ln/>
        </p:spPr>
      </p:sp>
      <p:sp>
        <p:nvSpPr>
          <p:cNvPr id="81923" name="Notes Placeholder 2"/>
          <p:cNvSpPr>
            <a:spLocks noGrp="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A ring is said to be commutative if it satisfies the following additional condition:</a:t>
            </a:r>
          </a:p>
          <a:p>
            <a:pPr>
              <a:spcBef>
                <a:spcPts val="808"/>
              </a:spcBef>
            </a:pPr>
            <a:r>
              <a:rPr lang="en-US" smtClean="0">
                <a:latin typeface="Arial" pitchFamily="-84" charset="0"/>
                <a:ea typeface="ＭＳ Ｐゴシック" pitchFamily="-84" charset="-128"/>
                <a:cs typeface="ＭＳ Ｐゴシック" pitchFamily="-84" charset="-128"/>
              </a:rPr>
              <a:t>		</a:t>
            </a:r>
            <a:r>
              <a:rPr lang="en-US" b="1" smtClean="0">
                <a:latin typeface="Arial" pitchFamily="-84" charset="0"/>
                <a:ea typeface="ＭＳ Ｐゴシック" pitchFamily="-84" charset="-128"/>
                <a:cs typeface="ＭＳ Ｐゴシック" pitchFamily="-84" charset="-128"/>
              </a:rPr>
              <a:t>(M4) Commutativity of multiplication: </a:t>
            </a:r>
          </a:p>
          <a:p>
            <a:pPr>
              <a:spcBef>
                <a:spcPts val="808"/>
              </a:spcBef>
            </a:pPr>
            <a:r>
              <a:rPr lang="en-US" smtClean="0">
                <a:latin typeface="Arial" pitchFamily="-84" charset="0"/>
                <a:ea typeface="ＭＳ Ｐゴシック" pitchFamily="-84" charset="-128"/>
                <a:cs typeface="ＭＳ Ｐゴシック" pitchFamily="-84" charset="-128"/>
              </a:rPr>
              <a:t>		          ab = ba for all a, b in R</a:t>
            </a:r>
          </a:p>
          <a:p>
            <a:r>
              <a:rPr lang="en-US" smtClean="0">
                <a:latin typeface="Arial" pitchFamily="-84" charset="0"/>
                <a:ea typeface="ＭＳ Ｐゴシック" pitchFamily="-84" charset="-128"/>
                <a:cs typeface="ＭＳ Ｐゴシック" pitchFamily="-84" charset="-128"/>
              </a:rPr>
              <a:t> An integral domain  is a commutative ring that obeys the following axioms.</a:t>
            </a:r>
          </a:p>
          <a:p>
            <a:pPr>
              <a:spcBef>
                <a:spcPts val="808"/>
              </a:spcBef>
            </a:pPr>
            <a:r>
              <a:rPr lang="en-US" smtClean="0">
                <a:latin typeface="Arial" pitchFamily="-84" charset="0"/>
                <a:ea typeface="ＭＳ Ｐゴシック" pitchFamily="-84" charset="-128"/>
                <a:cs typeface="ＭＳ Ｐゴシック" pitchFamily="-84" charset="-128"/>
              </a:rPr>
              <a:t>		</a:t>
            </a:r>
            <a:r>
              <a:rPr lang="en-US" b="1" smtClean="0">
                <a:latin typeface="Arial" pitchFamily="-84" charset="0"/>
                <a:ea typeface="ＭＳ Ｐゴシック" pitchFamily="-84" charset="-128"/>
                <a:cs typeface="ＭＳ Ｐゴシック" pitchFamily="-84" charset="-128"/>
              </a:rPr>
              <a:t>(M5) Multiplicative identity:  </a:t>
            </a:r>
          </a:p>
          <a:p>
            <a:pPr>
              <a:spcBef>
                <a:spcPts val="808"/>
              </a:spcBef>
            </a:pPr>
            <a:r>
              <a:rPr lang="en-US" smtClean="0">
                <a:latin typeface="Arial" pitchFamily="-84" charset="0"/>
                <a:ea typeface="ＭＳ Ｐゴシック" pitchFamily="-84" charset="-128"/>
                <a:cs typeface="ＭＳ Ｐゴシック" pitchFamily="-84" charset="-128"/>
              </a:rPr>
              <a:t>		        There is an element 1 in </a:t>
            </a:r>
            <a:r>
              <a:rPr lang="en-US" i="1" smtClean="0">
                <a:latin typeface="Arial" pitchFamily="-84" charset="0"/>
                <a:ea typeface="ＭＳ Ｐゴシック" pitchFamily="-84" charset="-128"/>
                <a:cs typeface="ＭＳ Ｐゴシック" pitchFamily="-84" charset="-128"/>
              </a:rPr>
              <a:t>R</a:t>
            </a:r>
            <a:r>
              <a:rPr lang="en-US" smtClean="0">
                <a:latin typeface="Arial" pitchFamily="-84" charset="0"/>
                <a:ea typeface="ＭＳ Ｐゴシック" pitchFamily="-84" charset="-128"/>
                <a:cs typeface="ＭＳ Ｐゴシック" pitchFamily="-84" charset="-128"/>
              </a:rPr>
              <a:t>  such that </a:t>
            </a:r>
            <a:r>
              <a:rPr lang="en-US" i="1" smtClean="0">
                <a:latin typeface="Arial" pitchFamily="-84" charset="0"/>
                <a:ea typeface="ＭＳ Ｐゴシック" pitchFamily="-84" charset="-128"/>
                <a:cs typeface="ＭＳ Ｐゴシック" pitchFamily="-84" charset="-128"/>
              </a:rPr>
              <a:t>a 1 =  1a = a  </a:t>
            </a:r>
            <a:r>
              <a:rPr lang="en-US" smtClean="0">
                <a:latin typeface="Arial" pitchFamily="-84" charset="0"/>
                <a:ea typeface="ＭＳ Ｐゴシック" pitchFamily="-84" charset="-128"/>
                <a:cs typeface="ＭＳ Ｐゴシック" pitchFamily="-84" charset="-128"/>
              </a:rPr>
              <a:t>for all </a:t>
            </a:r>
            <a:r>
              <a:rPr lang="en-US" i="1" smtClean="0">
                <a:latin typeface="Arial" pitchFamily="-84" charset="0"/>
                <a:ea typeface="ＭＳ Ｐゴシック" pitchFamily="-84" charset="-128"/>
                <a:cs typeface="ＭＳ Ｐゴシック" pitchFamily="-84" charset="-128"/>
              </a:rPr>
              <a:t>a</a:t>
            </a:r>
            <a:r>
              <a:rPr lang="en-US" smtClean="0">
                <a:latin typeface="Arial" pitchFamily="-84" charset="0"/>
                <a:ea typeface="ＭＳ Ｐゴシック" pitchFamily="-84" charset="-128"/>
                <a:cs typeface="ＭＳ Ｐゴシック" pitchFamily="-84" charset="-128"/>
              </a:rPr>
              <a:t>  in </a:t>
            </a:r>
            <a:r>
              <a:rPr lang="en-US" i="1" smtClean="0">
                <a:latin typeface="Arial" pitchFamily="-84" charset="0"/>
                <a:ea typeface="ＭＳ Ｐゴシック" pitchFamily="-84" charset="-128"/>
                <a:cs typeface="ＭＳ Ｐゴシック" pitchFamily="-84" charset="-128"/>
              </a:rPr>
              <a:t>R </a:t>
            </a:r>
          </a:p>
          <a:p>
            <a:pPr>
              <a:spcBef>
                <a:spcPts val="808"/>
              </a:spcBef>
            </a:pPr>
            <a:r>
              <a:rPr lang="en-US" smtClean="0">
                <a:latin typeface="Arial" pitchFamily="-84" charset="0"/>
                <a:ea typeface="ＭＳ Ｐゴシック" pitchFamily="-84" charset="-128"/>
                <a:cs typeface="ＭＳ Ｐゴシック" pitchFamily="-84" charset="-128"/>
              </a:rPr>
              <a:t>		</a:t>
            </a:r>
            <a:r>
              <a:rPr lang="en-US" b="1" smtClean="0">
                <a:latin typeface="Arial" pitchFamily="-84" charset="0"/>
                <a:ea typeface="ＭＳ Ｐゴシック" pitchFamily="-84" charset="-128"/>
                <a:cs typeface="ＭＳ Ｐゴシック" pitchFamily="-84" charset="-128"/>
              </a:rPr>
              <a:t>(M6) No zero divisors:  </a:t>
            </a:r>
          </a:p>
          <a:p>
            <a:pPr>
              <a:spcBef>
                <a:spcPts val="808"/>
              </a:spcBef>
            </a:pPr>
            <a:r>
              <a:rPr lang="en-US" smtClean="0">
                <a:latin typeface="Arial" pitchFamily="-84" charset="0"/>
                <a:ea typeface="ＭＳ Ｐゴシック" pitchFamily="-84" charset="-128"/>
                <a:cs typeface="ＭＳ Ｐゴシック" pitchFamily="-84" charset="-128"/>
              </a:rPr>
              <a:t>		         If </a:t>
            </a:r>
            <a:r>
              <a:rPr lang="en-US" i="1" smtClean="0">
                <a:latin typeface="Arial" pitchFamily="-84" charset="0"/>
                <a:ea typeface="ＭＳ Ｐゴシック" pitchFamily="-84" charset="-128"/>
                <a:cs typeface="ＭＳ Ｐゴシック" pitchFamily="-84" charset="-128"/>
              </a:rPr>
              <a:t>a , b  </a:t>
            </a:r>
            <a:r>
              <a:rPr lang="en-US" smtClean="0">
                <a:latin typeface="Arial" pitchFamily="-84" charset="0"/>
                <a:ea typeface="ＭＳ Ｐゴシック" pitchFamily="-84" charset="-128"/>
                <a:cs typeface="ＭＳ Ｐゴシック" pitchFamily="-84" charset="-128"/>
              </a:rPr>
              <a:t>in </a:t>
            </a:r>
            <a:r>
              <a:rPr lang="en-US" i="1" smtClean="0">
                <a:latin typeface="Arial" pitchFamily="-84" charset="0"/>
                <a:ea typeface="ＭＳ Ｐゴシック" pitchFamily="-84" charset="-128"/>
                <a:cs typeface="ＭＳ Ｐゴシック" pitchFamily="-84" charset="-128"/>
              </a:rPr>
              <a:t>R</a:t>
            </a:r>
            <a:r>
              <a:rPr lang="en-US" smtClean="0">
                <a:latin typeface="Arial" pitchFamily="-84" charset="0"/>
                <a:ea typeface="ＭＳ Ｐゴシック" pitchFamily="-84" charset="-128"/>
                <a:cs typeface="ＭＳ Ｐゴシック" pitchFamily="-84" charset="-128"/>
              </a:rPr>
              <a:t>  and </a:t>
            </a:r>
            <a:r>
              <a:rPr lang="en-US" i="1" smtClean="0">
                <a:latin typeface="Arial" pitchFamily="-84" charset="0"/>
                <a:ea typeface="ＭＳ Ｐゴシック" pitchFamily="-84" charset="-128"/>
                <a:cs typeface="ＭＳ Ｐゴシック" pitchFamily="-84" charset="-128"/>
              </a:rPr>
              <a:t>ab =  0, </a:t>
            </a:r>
            <a:r>
              <a:rPr lang="en-US" smtClean="0">
                <a:latin typeface="Arial" pitchFamily="-84" charset="0"/>
                <a:ea typeface="ＭＳ Ｐゴシック" pitchFamily="-84" charset="-128"/>
                <a:cs typeface="ＭＳ Ｐゴシック" pitchFamily="-84" charset="-128"/>
              </a:rPr>
              <a:t>then either </a:t>
            </a:r>
            <a:r>
              <a:rPr lang="en-US" i="1" smtClean="0">
                <a:latin typeface="Arial" pitchFamily="-84" charset="0"/>
                <a:ea typeface="ＭＳ Ｐゴシック" pitchFamily="-84" charset="-128"/>
                <a:cs typeface="ＭＳ Ｐゴシック" pitchFamily="-84" charset="-128"/>
              </a:rPr>
              <a:t>a = 0 </a:t>
            </a:r>
            <a:r>
              <a:rPr lang="en-US" smtClean="0">
                <a:latin typeface="Arial" pitchFamily="-84" charset="0"/>
                <a:ea typeface="ＭＳ Ｐゴシック" pitchFamily="-84" charset="-128"/>
                <a:cs typeface="ＭＳ Ｐゴシック" pitchFamily="-84" charset="-128"/>
              </a:rPr>
              <a:t> or </a:t>
            </a:r>
            <a:r>
              <a:rPr lang="en-US" i="1" smtClean="0">
                <a:latin typeface="Arial" pitchFamily="-84" charset="0"/>
                <a:ea typeface="ＭＳ Ｐゴシック" pitchFamily="-84" charset="-128"/>
                <a:cs typeface="ＭＳ Ｐゴシック" pitchFamily="-84" charset="-128"/>
              </a:rPr>
              <a:t>b =  0</a:t>
            </a:r>
          </a:p>
          <a:p>
            <a:endParaRPr lang="en-US" smtClean="0">
              <a:latin typeface="Arial" pitchFamily="-84" charset="0"/>
              <a:ea typeface="ＭＳ Ｐゴシック" pitchFamily="-84" charset="-128"/>
              <a:cs typeface="ＭＳ Ｐゴシック" pitchFamily="-84" charset="-128"/>
            </a:endParaRPr>
          </a:p>
        </p:txBody>
      </p:sp>
      <p:sp>
        <p:nvSpPr>
          <p:cNvPr id="81924" name="Slide Number Placeholder 3"/>
          <p:cNvSpPr>
            <a:spLocks noGrp="1"/>
          </p:cNvSpPr>
          <p:nvPr>
            <p:ph type="sldNum" sz="quarter" idx="5"/>
          </p:nvPr>
        </p:nvSpPr>
        <p:spPr>
          <a:noFill/>
        </p:spPr>
        <p:txBody>
          <a:bodyPr/>
          <a:lstStyle/>
          <a:p>
            <a:fld id="{9DB690A8-F4EC-E447-9ED8-F82E70EDA88D}" type="slidenum">
              <a:rPr lang="en-AU" smtClean="0">
                <a:latin typeface="Arial" pitchFamily="-84" charset="0"/>
              </a:rPr>
              <a:pPr/>
              <a:t>26</a:t>
            </a:fld>
            <a:endParaRPr lang="en-AU" smtClean="0">
              <a:latin typeface="Arial" pitchFamily="-8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5878854A-33D3-A44E-B858-B1C07C7B7475}" type="slidenum">
              <a:rPr lang="en-AU">
                <a:latin typeface="Arial" pitchFamily="-84" charset="0"/>
              </a:rPr>
              <a:pPr/>
              <a:t>27</a:t>
            </a:fld>
            <a:endParaRPr lang="en-AU">
              <a:latin typeface="Arial" pitchFamily="-8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A field F , sometimes denoted by {F , + , * }, is a set of elements with two binary operations,</a:t>
            </a:r>
          </a:p>
          <a:p>
            <a:r>
              <a:rPr lang="en-US" smtClean="0">
                <a:latin typeface="Arial" pitchFamily="-84" charset="0"/>
                <a:ea typeface="ＭＳ Ｐゴシック" pitchFamily="-84" charset="-128"/>
                <a:cs typeface="ＭＳ Ｐゴシック" pitchFamily="-84" charset="-128"/>
              </a:rPr>
              <a:t>called addition  and multiplication , such that for all a , b , c  in F  the following</a:t>
            </a:r>
          </a:p>
          <a:p>
            <a:r>
              <a:rPr lang="en-US" smtClean="0">
                <a:latin typeface="Arial" pitchFamily="-84" charset="0"/>
                <a:ea typeface="ＭＳ Ｐゴシック" pitchFamily="-84" charset="-128"/>
                <a:cs typeface="ＭＳ Ｐゴシック" pitchFamily="-84" charset="-128"/>
              </a:rPr>
              <a:t>axioms are obeyed.</a:t>
            </a:r>
          </a:p>
          <a:p>
            <a:endParaRPr lang="en-US" smtClean="0">
              <a:latin typeface="Arial" pitchFamily="-84" charset="0"/>
              <a:ea typeface="ＭＳ Ｐゴシック" pitchFamily="-84" charset="-128"/>
              <a:cs typeface="ＭＳ Ｐゴシック" pitchFamily="-84" charset="-128"/>
            </a:endParaRPr>
          </a:p>
          <a:p>
            <a:r>
              <a:rPr lang="en-US" smtClean="0">
                <a:latin typeface="Arial" pitchFamily="-84" charset="0"/>
                <a:ea typeface="ＭＳ Ｐゴシック" pitchFamily="-84" charset="-128"/>
                <a:cs typeface="ＭＳ Ｐゴシック" pitchFamily="-84" charset="-128"/>
              </a:rPr>
              <a:t>(A1–M6) F  is an integral domain; that is, F  satisfies axioms A1 through A5 and</a:t>
            </a:r>
          </a:p>
          <a:p>
            <a:r>
              <a:rPr lang="en-US" smtClean="0">
                <a:latin typeface="Arial" pitchFamily="-84" charset="0"/>
                <a:ea typeface="ＭＳ Ｐゴシック" pitchFamily="-84" charset="-128"/>
                <a:cs typeface="ＭＳ Ｐゴシック" pitchFamily="-84" charset="-128"/>
              </a:rPr>
              <a:t>M1 through M6.</a:t>
            </a:r>
          </a:p>
          <a:p>
            <a:endParaRPr lang="en-US" smtClean="0">
              <a:latin typeface="Arial" pitchFamily="-84" charset="0"/>
              <a:ea typeface="ＭＳ Ｐゴシック" pitchFamily="-84" charset="-128"/>
              <a:cs typeface="ＭＳ Ｐゴシック" pitchFamily="-84" charset="-128"/>
            </a:endParaRPr>
          </a:p>
          <a:p>
            <a:r>
              <a:rPr lang="en-US" smtClean="0">
                <a:latin typeface="Arial" pitchFamily="-84" charset="0"/>
                <a:ea typeface="ＭＳ Ｐゴシック" pitchFamily="-84" charset="-128"/>
                <a:cs typeface="ＭＳ Ｐゴシック" pitchFamily="-84" charset="-128"/>
              </a:rPr>
              <a:t>(M7) Multiplicative inverse:  For each a  in F , except 0, there is an element</a:t>
            </a:r>
          </a:p>
          <a:p>
            <a:r>
              <a:rPr lang="en-US" smtClean="0">
                <a:latin typeface="Arial" pitchFamily="-84" charset="0"/>
                <a:ea typeface="ＭＳ Ｐゴシック" pitchFamily="-84" charset="-128"/>
                <a:cs typeface="ＭＳ Ｐゴシック" pitchFamily="-84" charset="-128"/>
              </a:rPr>
              <a:t>a</a:t>
            </a:r>
            <a:r>
              <a:rPr lang="en-US" baseline="30000" smtClean="0">
                <a:latin typeface="Arial" pitchFamily="-84" charset="0"/>
                <a:ea typeface="ＭＳ Ｐゴシック" pitchFamily="-84" charset="-128"/>
                <a:cs typeface="ＭＳ Ｐゴシック" pitchFamily="-84" charset="-128"/>
              </a:rPr>
              <a:t>-1</a:t>
            </a:r>
            <a:r>
              <a:rPr lang="en-US" smtClean="0">
                <a:latin typeface="Arial" pitchFamily="-84" charset="0"/>
                <a:ea typeface="ＭＳ Ｐゴシック" pitchFamily="-84" charset="-128"/>
                <a:cs typeface="ＭＳ Ｐゴシック" pitchFamily="-84" charset="-128"/>
              </a:rPr>
              <a:t>  in F  such that aa</a:t>
            </a:r>
            <a:r>
              <a:rPr lang="en-US" baseline="30000" smtClean="0">
                <a:latin typeface="Arial" pitchFamily="-84" charset="0"/>
                <a:ea typeface="ＭＳ Ｐゴシック" pitchFamily="-84" charset="-128"/>
                <a:cs typeface="ＭＳ Ｐゴシック" pitchFamily="-84" charset="-128"/>
              </a:rPr>
              <a:t>-1</a:t>
            </a:r>
            <a:r>
              <a:rPr lang="en-US" smtClean="0">
                <a:latin typeface="Arial" pitchFamily="-84" charset="0"/>
                <a:ea typeface="ＭＳ Ｐゴシック" pitchFamily="-84" charset="-128"/>
                <a:cs typeface="ＭＳ Ｐゴシック" pitchFamily="-84" charset="-128"/>
              </a:rPr>
              <a:t> =  (a</a:t>
            </a:r>
            <a:r>
              <a:rPr lang="en-US" baseline="30000" smtClean="0">
                <a:latin typeface="Arial" pitchFamily="-84" charset="0"/>
                <a:ea typeface="ＭＳ Ｐゴシック" pitchFamily="-84" charset="-128"/>
                <a:cs typeface="ＭＳ Ｐゴシック" pitchFamily="-84" charset="-128"/>
              </a:rPr>
              <a:t>-1</a:t>
            </a:r>
            <a:r>
              <a:rPr lang="en-US" smtClean="0">
                <a:latin typeface="Arial" pitchFamily="-84" charset="0"/>
                <a:ea typeface="ＭＳ Ｐゴシック" pitchFamily="-84" charset="-128"/>
                <a:cs typeface="ＭＳ Ｐゴシック" pitchFamily="-84" charset="-128"/>
              </a:rPr>
              <a:t> )a =  1.</a:t>
            </a:r>
          </a:p>
          <a:p>
            <a:endParaRPr lang="en-US" smtClean="0">
              <a:latin typeface="Arial" pitchFamily="-84" charset="0"/>
              <a:ea typeface="ＭＳ Ｐゴシック" pitchFamily="-84" charset="-128"/>
              <a:cs typeface="ＭＳ Ｐゴシック" pitchFamily="-84" charset="-128"/>
            </a:endParaRPr>
          </a:p>
          <a:p>
            <a:r>
              <a:rPr lang="en-US" smtClean="0">
                <a:latin typeface="Arial" pitchFamily="-84" charset="0"/>
                <a:ea typeface="ＭＳ Ｐゴシック" pitchFamily="-84" charset="-128"/>
                <a:cs typeface="ＭＳ Ｐゴシック" pitchFamily="-84" charset="-128"/>
              </a:rPr>
              <a:t>In essence, a field is a set in which we can do addition, subtraction, multiplication,</a:t>
            </a:r>
          </a:p>
          <a:p>
            <a:r>
              <a:rPr lang="en-US" smtClean="0">
                <a:latin typeface="Arial" pitchFamily="-84" charset="0"/>
                <a:ea typeface="ＭＳ Ｐゴシック" pitchFamily="-84" charset="-128"/>
                <a:cs typeface="ＭＳ Ｐゴシック" pitchFamily="-84" charset="-128"/>
              </a:rPr>
              <a:t>and division without leaving the set. Division is defined with the following rule:a /b = a (b</a:t>
            </a:r>
            <a:r>
              <a:rPr lang="en-US" baseline="30000" smtClean="0">
                <a:latin typeface="Arial" pitchFamily="-84" charset="0"/>
                <a:ea typeface="ＭＳ Ｐゴシック" pitchFamily="-84" charset="-128"/>
                <a:cs typeface="ＭＳ Ｐゴシック" pitchFamily="-84" charset="-128"/>
              </a:rPr>
              <a:t>-1</a:t>
            </a:r>
            <a:r>
              <a:rPr lang="en-US" smtClean="0">
                <a:latin typeface="Arial" pitchFamily="-84" charset="0"/>
                <a:ea typeface="ＭＳ Ｐゴシック" pitchFamily="-84" charset="-128"/>
                <a:cs typeface="ＭＳ Ｐゴシック" pitchFamily="-84" charset="-128"/>
              </a:rPr>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a:ln/>
        </p:spPr>
      </p:sp>
      <p:sp>
        <p:nvSpPr>
          <p:cNvPr id="86019" name="Notes Placeholder 2"/>
          <p:cNvSpPr>
            <a:spLocks noGrp="1"/>
          </p:cNvSpPr>
          <p:nvPr>
            <p:ph type="body" idx="1"/>
          </p:nvPr>
        </p:nvSpPr>
        <p:spPr>
          <a:noFill/>
          <a:ln/>
        </p:spPr>
        <p:txBody>
          <a:bodyPr/>
          <a:lstStyle/>
          <a:p>
            <a:pPr eaLnBrk="1" hangingPunct="1"/>
            <a:r>
              <a:rPr lang="en-US" dirty="0" smtClean="0">
                <a:latin typeface="Arial" pitchFamily="-84" charset="0"/>
                <a:ea typeface="ＭＳ Ｐゴシック" pitchFamily="-84" charset="-128"/>
                <a:cs typeface="ＭＳ Ｐゴシック" pitchFamily="-84" charset="-128"/>
              </a:rPr>
              <a:t> Figure 4.2 summarizes the axioms that define groups, rings, and fields.</a:t>
            </a:r>
          </a:p>
        </p:txBody>
      </p:sp>
      <p:sp>
        <p:nvSpPr>
          <p:cNvPr id="86020" name="Slide Number Placeholder 3"/>
          <p:cNvSpPr>
            <a:spLocks noGrp="1"/>
          </p:cNvSpPr>
          <p:nvPr>
            <p:ph type="sldNum" sz="quarter" idx="5"/>
          </p:nvPr>
        </p:nvSpPr>
        <p:spPr>
          <a:noFill/>
        </p:spPr>
        <p:txBody>
          <a:bodyPr/>
          <a:lstStyle/>
          <a:p>
            <a:fld id="{02F9C099-20F3-4A4C-9125-27C7DCADA5EC}" type="slidenum">
              <a:rPr lang="en-AU" smtClean="0">
                <a:latin typeface="Arial" pitchFamily="-84" charset="0"/>
              </a:rPr>
              <a:pPr/>
              <a:t>28</a:t>
            </a:fld>
            <a:endParaRPr lang="en-AU" smtClean="0">
              <a:latin typeface="Arial" pitchFamily="-8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DA368F6D-1967-6F4C-B546-1461B740D02F}" type="slidenum">
              <a:rPr lang="en-AU">
                <a:latin typeface="Arial" pitchFamily="-84" charset="0"/>
              </a:rPr>
              <a:pPr/>
              <a:t>29</a:t>
            </a:fld>
            <a:endParaRPr lang="en-AU">
              <a:latin typeface="Arial" pitchFamily="-84" charset="0"/>
            </a:endParaRPr>
          </a:p>
        </p:txBody>
      </p:sp>
      <p:sp>
        <p:nvSpPr>
          <p:cNvPr id="88067" name="Rectangle 1026"/>
          <p:cNvSpPr>
            <a:spLocks noGrp="1" noRot="1" noChangeAspect="1" noChangeArrowheads="1" noTextEdit="1"/>
          </p:cNvSpPr>
          <p:nvPr>
            <p:ph type="sldImg"/>
          </p:nvPr>
        </p:nvSpPr>
        <p:spPr>
          <a:ln/>
        </p:spPr>
      </p:sp>
      <p:sp>
        <p:nvSpPr>
          <p:cNvPr id="88068" name="Rectangle 1027"/>
          <p:cNvSpPr>
            <a:spLocks noGrp="1" noChangeArrowheads="1"/>
          </p:cNvSpPr>
          <p:nvPr>
            <p:ph type="body" idx="1"/>
          </p:nvPr>
        </p:nvSpPr>
        <p:spPr>
          <a:noFill/>
          <a:ln/>
        </p:spPr>
        <p:txBody>
          <a:bodyPr/>
          <a:lstStyle/>
          <a:p>
            <a:r>
              <a:rPr lang="en-US" dirty="0" smtClean="0">
                <a:latin typeface="Arial" pitchFamily="-84" charset="0"/>
                <a:ea typeface="ＭＳ Ｐゴシック" pitchFamily="-84" charset="-128"/>
                <a:cs typeface="ＭＳ Ｐゴシック" pitchFamily="-84" charset="-128"/>
              </a:rPr>
              <a:t> In Section 4.4, we defined a field as a set that obeys all of the axioms of Figure 4.2</a:t>
            </a:r>
          </a:p>
          <a:p>
            <a:r>
              <a:rPr lang="en-US" dirty="0" smtClean="0">
                <a:latin typeface="Arial" pitchFamily="-84" charset="0"/>
                <a:ea typeface="ＭＳ Ｐゴシック" pitchFamily="-84" charset="-128"/>
                <a:cs typeface="ＭＳ Ｐゴシック" pitchFamily="-84" charset="-128"/>
              </a:rPr>
              <a:t>and gave some examples of infinite fields. Infinite fields are not of particular interest</a:t>
            </a:r>
          </a:p>
          <a:p>
            <a:r>
              <a:rPr lang="en-US" dirty="0" smtClean="0">
                <a:latin typeface="Arial" pitchFamily="-84" charset="0"/>
                <a:ea typeface="ＭＳ Ｐゴシック" pitchFamily="-84" charset="-128"/>
                <a:cs typeface="ＭＳ Ｐゴシック" pitchFamily="-84" charset="-128"/>
              </a:rPr>
              <a:t>in the context of cryptography. However, finite fields play a crucial role in many</a:t>
            </a:r>
          </a:p>
          <a:p>
            <a:r>
              <a:rPr lang="en-US" dirty="0" smtClean="0">
                <a:latin typeface="Arial" pitchFamily="-84" charset="0"/>
                <a:ea typeface="ＭＳ Ｐゴシック" pitchFamily="-84" charset="-128"/>
                <a:cs typeface="ＭＳ Ｐゴシック" pitchFamily="-84" charset="-128"/>
              </a:rPr>
              <a:t>cryptographic algorithms. It can be shown that the order of a finite field (number of</a:t>
            </a:r>
          </a:p>
          <a:p>
            <a:r>
              <a:rPr lang="en-US" dirty="0" smtClean="0">
                <a:latin typeface="Arial" pitchFamily="-84" charset="0"/>
                <a:ea typeface="ＭＳ Ｐゴシック" pitchFamily="-84" charset="-128"/>
                <a:cs typeface="ＭＳ Ｐゴシック" pitchFamily="-84" charset="-128"/>
              </a:rPr>
              <a:t>elements in the field) must be a power of a prime </a:t>
            </a:r>
            <a:r>
              <a:rPr lang="en-US" dirty="0" err="1" smtClean="0">
                <a:latin typeface="Arial" pitchFamily="-84" charset="0"/>
                <a:ea typeface="ＭＳ Ｐゴシック" pitchFamily="-84" charset="-128"/>
                <a:cs typeface="ＭＳ Ｐゴシック" pitchFamily="-84" charset="-128"/>
              </a:rPr>
              <a:t>p</a:t>
            </a:r>
            <a:r>
              <a:rPr lang="en-US" baseline="30000" dirty="0" err="1" smtClean="0">
                <a:latin typeface="Arial" pitchFamily="-84" charset="0"/>
                <a:ea typeface="ＭＳ Ｐゴシック" pitchFamily="-84" charset="-128"/>
                <a:cs typeface="ＭＳ Ｐゴシック" pitchFamily="-84" charset="-128"/>
              </a:rPr>
              <a:t>n</a:t>
            </a:r>
            <a:r>
              <a:rPr lang="en-US" dirty="0" smtClean="0">
                <a:latin typeface="Arial" pitchFamily="-84" charset="0"/>
                <a:ea typeface="ＭＳ Ｐゴシック" pitchFamily="-84" charset="-128"/>
                <a:cs typeface="ＭＳ Ｐゴシック" pitchFamily="-84" charset="-128"/>
              </a:rPr>
              <a:t> , where </a:t>
            </a:r>
            <a:r>
              <a:rPr lang="en-US" i="1" dirty="0" smtClean="0">
                <a:latin typeface="Arial" pitchFamily="-84" charset="0"/>
                <a:ea typeface="ＭＳ Ｐゴシック" pitchFamily="-84" charset="-128"/>
                <a:cs typeface="ＭＳ Ｐゴシック" pitchFamily="-84" charset="-128"/>
              </a:rPr>
              <a:t>n</a:t>
            </a:r>
            <a:r>
              <a:rPr lang="en-US" dirty="0" smtClean="0">
                <a:latin typeface="Arial" pitchFamily="-84" charset="0"/>
                <a:ea typeface="ＭＳ Ｐゴシック" pitchFamily="-84" charset="-128"/>
                <a:cs typeface="ＭＳ Ｐゴシック" pitchFamily="-84" charset="-128"/>
              </a:rPr>
              <a:t> is a positive integer.</a:t>
            </a:r>
          </a:p>
          <a:p>
            <a:r>
              <a:rPr lang="en-US" dirty="0" smtClean="0">
                <a:latin typeface="Arial" pitchFamily="-84" charset="0"/>
                <a:ea typeface="ＭＳ Ｐゴシック" pitchFamily="-84" charset="-128"/>
                <a:cs typeface="ＭＳ Ｐゴシック" pitchFamily="-84" charset="-128"/>
              </a:rPr>
              <a:t>We discuss prime numbers in detail in Chapter 8. Here, we need only say that a</a:t>
            </a:r>
          </a:p>
          <a:p>
            <a:r>
              <a:rPr lang="en-US" dirty="0" smtClean="0">
                <a:latin typeface="Arial" pitchFamily="-84" charset="0"/>
                <a:ea typeface="ＭＳ Ｐゴシック" pitchFamily="-84" charset="-128"/>
                <a:cs typeface="ＭＳ Ｐゴシック" pitchFamily="-84" charset="-128"/>
              </a:rPr>
              <a:t>prime number is an integer whose only positive integer factors are itself and 1. That</a:t>
            </a:r>
          </a:p>
          <a:p>
            <a:r>
              <a:rPr lang="en-US" dirty="0" smtClean="0">
                <a:latin typeface="Arial" pitchFamily="-84" charset="0"/>
                <a:ea typeface="ＭＳ Ｐゴシック" pitchFamily="-84" charset="-128"/>
                <a:cs typeface="ＭＳ Ｐゴシック" pitchFamily="-84" charset="-128"/>
              </a:rPr>
              <a:t>is, the only positive integers that are divisors of </a:t>
            </a:r>
            <a:r>
              <a:rPr lang="en-US" i="1" dirty="0" smtClean="0">
                <a:latin typeface="Arial" pitchFamily="-84" charset="0"/>
                <a:ea typeface="ＭＳ Ｐゴシック" pitchFamily="-84" charset="-128"/>
                <a:cs typeface="ＭＳ Ｐゴシック" pitchFamily="-84" charset="-128"/>
              </a:rPr>
              <a:t>p</a:t>
            </a:r>
            <a:r>
              <a:rPr lang="en-US" dirty="0" smtClean="0">
                <a:latin typeface="Arial" pitchFamily="-84" charset="0"/>
                <a:ea typeface="ＭＳ Ｐゴシック" pitchFamily="-84" charset="-128"/>
                <a:cs typeface="ＭＳ Ｐゴシック" pitchFamily="-84" charset="-128"/>
              </a:rPr>
              <a:t> are </a:t>
            </a:r>
            <a:r>
              <a:rPr lang="en-US" i="1" dirty="0" smtClean="0">
                <a:latin typeface="Arial" pitchFamily="-84" charset="0"/>
                <a:ea typeface="ＭＳ Ｐゴシック" pitchFamily="-84" charset="-128"/>
                <a:cs typeface="ＭＳ Ｐゴシック" pitchFamily="-84" charset="-128"/>
              </a:rPr>
              <a:t>p </a:t>
            </a:r>
            <a:r>
              <a:rPr lang="en-US" dirty="0" smtClean="0">
                <a:latin typeface="Arial" pitchFamily="-84" charset="0"/>
                <a:ea typeface="ＭＳ Ｐゴシック" pitchFamily="-84" charset="-128"/>
                <a:cs typeface="ＭＳ Ｐゴシック" pitchFamily="-84" charset="-128"/>
              </a:rPr>
              <a:t>and 1.</a:t>
            </a:r>
          </a:p>
          <a:p>
            <a:endParaRPr lang="en-US" dirty="0" smtClean="0">
              <a:latin typeface="Arial" pitchFamily="-84" charset="0"/>
              <a:ea typeface="ＭＳ Ｐゴシック" pitchFamily="-84" charset="-128"/>
              <a:cs typeface="ＭＳ Ｐゴシック" pitchFamily="-84" charset="-128"/>
            </a:endParaRPr>
          </a:p>
          <a:p>
            <a:r>
              <a:rPr lang="en-US" dirty="0" smtClean="0">
                <a:latin typeface="Arial" pitchFamily="-84" charset="0"/>
                <a:ea typeface="ＭＳ Ｐゴシック" pitchFamily="-84" charset="-128"/>
                <a:cs typeface="ＭＳ Ｐゴシック" pitchFamily="-84" charset="-128"/>
              </a:rPr>
              <a:t>The finite field of order </a:t>
            </a:r>
            <a:r>
              <a:rPr lang="en-US" dirty="0" err="1" smtClean="0">
                <a:latin typeface="Arial" pitchFamily="-84" charset="0"/>
                <a:ea typeface="ＭＳ Ｐゴシック" pitchFamily="-84" charset="-128"/>
                <a:cs typeface="ＭＳ Ｐゴシック" pitchFamily="-84" charset="-128"/>
              </a:rPr>
              <a:t>p</a:t>
            </a:r>
            <a:r>
              <a:rPr lang="en-US" baseline="30000" dirty="0" err="1" smtClean="0">
                <a:latin typeface="Arial" pitchFamily="-84" charset="0"/>
                <a:ea typeface="ＭＳ Ｐゴシック" pitchFamily="-84" charset="-128"/>
                <a:cs typeface="ＭＳ Ｐゴシック" pitchFamily="-84" charset="-128"/>
              </a:rPr>
              <a:t>n</a:t>
            </a:r>
            <a:r>
              <a:rPr lang="en-US" dirty="0" smtClean="0">
                <a:latin typeface="Arial" pitchFamily="-84" charset="0"/>
                <a:ea typeface="ＭＳ Ｐゴシック" pitchFamily="-84" charset="-128"/>
                <a:cs typeface="ＭＳ Ｐゴシック" pitchFamily="-84" charset="-128"/>
              </a:rPr>
              <a:t>  is generally written GF(</a:t>
            </a:r>
            <a:r>
              <a:rPr lang="en-US" dirty="0" err="1" smtClean="0">
                <a:latin typeface="Arial" pitchFamily="-84" charset="0"/>
                <a:ea typeface="ＭＳ Ｐゴシック" pitchFamily="-84" charset="-128"/>
                <a:cs typeface="ＭＳ Ｐゴシック" pitchFamily="-84" charset="-128"/>
              </a:rPr>
              <a:t>p</a:t>
            </a:r>
            <a:r>
              <a:rPr lang="en-US" baseline="30000" dirty="0" err="1" smtClean="0">
                <a:latin typeface="Arial" pitchFamily="-84" charset="0"/>
                <a:ea typeface="ＭＳ Ｐゴシック" pitchFamily="-84" charset="-128"/>
                <a:cs typeface="ＭＳ Ｐゴシック" pitchFamily="-84" charset="-128"/>
              </a:rPr>
              <a:t>n</a:t>
            </a:r>
            <a:r>
              <a:rPr lang="en-US" dirty="0" smtClean="0">
                <a:latin typeface="Arial" pitchFamily="-84" charset="0"/>
                <a:ea typeface="ＭＳ Ｐゴシック" pitchFamily="-84" charset="-128"/>
                <a:cs typeface="ＭＳ Ｐゴシック" pitchFamily="-84" charset="-128"/>
              </a:rPr>
              <a:t>); GF stands for Galois</a:t>
            </a:r>
          </a:p>
          <a:p>
            <a:r>
              <a:rPr lang="en-US" dirty="0" smtClean="0">
                <a:latin typeface="Arial" pitchFamily="-84" charset="0"/>
                <a:ea typeface="ＭＳ Ｐゴシック" pitchFamily="-84" charset="-128"/>
                <a:cs typeface="ＭＳ Ｐゴシック" pitchFamily="-84" charset="-128"/>
              </a:rPr>
              <a:t>field, in honor of the mathematician who first studied finite fields. Two special cases</a:t>
            </a:r>
          </a:p>
          <a:p>
            <a:r>
              <a:rPr lang="en-US" dirty="0" smtClean="0">
                <a:latin typeface="Arial" pitchFamily="-84" charset="0"/>
                <a:ea typeface="ＭＳ Ｐゴシック" pitchFamily="-84" charset="-128"/>
                <a:cs typeface="ＭＳ Ｐゴシック" pitchFamily="-84" charset="-128"/>
              </a:rPr>
              <a:t>are of interest for our purposes. For </a:t>
            </a:r>
            <a:r>
              <a:rPr lang="en-US" i="1" dirty="0" smtClean="0">
                <a:latin typeface="Arial" pitchFamily="-84" charset="0"/>
                <a:ea typeface="ＭＳ Ｐゴシック" pitchFamily="-84" charset="-128"/>
                <a:cs typeface="ＭＳ Ｐゴシック" pitchFamily="-84" charset="-128"/>
              </a:rPr>
              <a:t>n</a:t>
            </a:r>
            <a:r>
              <a:rPr lang="en-US" dirty="0" smtClean="0">
                <a:latin typeface="Arial" pitchFamily="-84" charset="0"/>
                <a:ea typeface="ＭＳ Ｐゴシック" pitchFamily="-84" charset="-128"/>
                <a:cs typeface="ＭＳ Ｐゴシック" pitchFamily="-84" charset="-128"/>
              </a:rPr>
              <a:t> =  1, we have the finite field GF(</a:t>
            </a:r>
            <a:r>
              <a:rPr lang="en-US" i="1" dirty="0" smtClean="0">
                <a:latin typeface="Arial" pitchFamily="-84" charset="0"/>
                <a:ea typeface="ＭＳ Ｐゴシック" pitchFamily="-84" charset="-128"/>
                <a:cs typeface="ＭＳ Ｐゴシック" pitchFamily="-84" charset="-128"/>
              </a:rPr>
              <a:t>p</a:t>
            </a:r>
            <a:r>
              <a:rPr lang="en-US" dirty="0" smtClean="0">
                <a:latin typeface="Arial" pitchFamily="-84" charset="0"/>
                <a:ea typeface="ＭＳ Ｐゴシック" pitchFamily="-84" charset="-128"/>
                <a:cs typeface="ＭＳ Ｐゴシック" pitchFamily="-84" charset="-128"/>
              </a:rPr>
              <a:t>); this finite</a:t>
            </a:r>
          </a:p>
          <a:p>
            <a:r>
              <a:rPr lang="en-US" dirty="0" smtClean="0">
                <a:latin typeface="Arial" pitchFamily="-84" charset="0"/>
                <a:ea typeface="ＭＳ Ｐゴシック" pitchFamily="-84" charset="-128"/>
                <a:cs typeface="ＭＳ Ｐゴシック" pitchFamily="-84" charset="-128"/>
              </a:rPr>
              <a:t>field has a different structure than that for finite fields with </a:t>
            </a:r>
            <a:r>
              <a:rPr lang="en-US" i="1" dirty="0" smtClean="0">
                <a:latin typeface="Arial" pitchFamily="-84" charset="0"/>
                <a:ea typeface="ＭＳ Ｐゴシック" pitchFamily="-84" charset="-128"/>
                <a:cs typeface="ＭＳ Ｐゴシック" pitchFamily="-84" charset="-128"/>
              </a:rPr>
              <a:t>n</a:t>
            </a:r>
            <a:r>
              <a:rPr lang="en-US" dirty="0" smtClean="0">
                <a:latin typeface="Arial" pitchFamily="-84" charset="0"/>
                <a:ea typeface="ＭＳ Ｐゴシック" pitchFamily="-84" charset="-128"/>
                <a:cs typeface="ＭＳ Ｐゴシック" pitchFamily="-84" charset="-128"/>
              </a:rPr>
              <a:t> &gt; 1 and is studied in</a:t>
            </a:r>
          </a:p>
          <a:p>
            <a:r>
              <a:rPr lang="en-US" dirty="0" smtClean="0">
                <a:latin typeface="Arial" pitchFamily="-84" charset="0"/>
                <a:ea typeface="ＭＳ Ｐゴシック" pitchFamily="-84" charset="-128"/>
                <a:cs typeface="ＭＳ Ｐゴシック" pitchFamily="-84" charset="-128"/>
              </a:rPr>
              <a:t>this section. In Section 4.7, we look at finite fields of the form GF(2</a:t>
            </a:r>
            <a:r>
              <a:rPr lang="en-US" baseline="30000" dirty="0" smtClean="0">
                <a:latin typeface="Arial" pitchFamily="-84" charset="0"/>
                <a:ea typeface="ＭＳ Ｐゴシック" pitchFamily="-84" charset="-128"/>
                <a:cs typeface="ＭＳ Ｐゴシック" pitchFamily="-84" charset="-128"/>
              </a:rPr>
              <a:t>n</a:t>
            </a:r>
            <a:r>
              <a:rPr lang="en-US" dirty="0" smtClean="0">
                <a:latin typeface="Arial" pitchFamily="-84" charset="0"/>
                <a:ea typeface="ＭＳ Ｐゴシック" pitchFamily="-84" charset="-128"/>
                <a:cs typeface="ＭＳ Ｐゴシック" pitchFamily="-84" charset="-128"/>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31"/>
          <p:cNvSpPr>
            <a:spLocks noGrp="1" noChangeArrowheads="1"/>
          </p:cNvSpPr>
          <p:nvPr>
            <p:ph type="sldNum" sz="quarter" idx="5"/>
          </p:nvPr>
        </p:nvSpPr>
        <p:spPr>
          <a:noFill/>
        </p:spPr>
        <p:txBody>
          <a:bodyPr/>
          <a:lstStyle/>
          <a:p>
            <a:fld id="{30888D87-B53C-8B43-BFCE-BE72F51BE12A}" type="slidenum">
              <a:rPr lang="en-AU">
                <a:latin typeface="Arial" pitchFamily="-84" charset="0"/>
              </a:rPr>
              <a:pPr/>
              <a:t>3</a:t>
            </a:fld>
            <a:endParaRPr lang="en-AU">
              <a:latin typeface="Arial" pitchFamily="-84" charset="0"/>
            </a:endParaRPr>
          </a:p>
        </p:txBody>
      </p:sp>
      <p:sp>
        <p:nvSpPr>
          <p:cNvPr id="34819" name="Rectangle 1026"/>
          <p:cNvSpPr>
            <a:spLocks noGrp="1" noRot="1" noChangeAspect="1" noChangeArrowheads="1" noTextEdit="1"/>
          </p:cNvSpPr>
          <p:nvPr>
            <p:ph type="sldImg"/>
          </p:nvPr>
        </p:nvSpPr>
        <p:spPr>
          <a:ln/>
        </p:spPr>
      </p:sp>
      <p:sp>
        <p:nvSpPr>
          <p:cNvPr id="34820" name="Rectangle 1027"/>
          <p:cNvSpPr>
            <a:spLocks noGrp="1" noChangeArrowheads="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The concepts and techniques of number theory are quite abstract, and it is</a:t>
            </a:r>
          </a:p>
          <a:p>
            <a:r>
              <a:rPr lang="en-US" smtClean="0">
                <a:latin typeface="Arial" pitchFamily="-84" charset="0"/>
                <a:ea typeface="ＭＳ Ｐゴシック" pitchFamily="-84" charset="-128"/>
                <a:cs typeface="ＭＳ Ｐゴシック" pitchFamily="-84" charset="-128"/>
              </a:rPr>
              <a:t>often difficult to grasp them intuitively without examples. Accordingly, this chapter</a:t>
            </a:r>
          </a:p>
          <a:p>
            <a:r>
              <a:rPr lang="en-US" smtClean="0">
                <a:latin typeface="Arial" pitchFamily="-84" charset="0"/>
                <a:ea typeface="ＭＳ Ｐゴシック" pitchFamily="-84" charset="-128"/>
                <a:cs typeface="ＭＳ Ｐゴシック" pitchFamily="-84" charset="-128"/>
              </a:rPr>
              <a:t>and Chapter 8 include a number of examples, each of which is highlighted in a</a:t>
            </a:r>
          </a:p>
          <a:p>
            <a:r>
              <a:rPr lang="en-US" smtClean="0">
                <a:latin typeface="Arial" pitchFamily="-84" charset="0"/>
                <a:ea typeface="ＭＳ Ｐゴシック" pitchFamily="-84" charset="-128"/>
                <a:cs typeface="ＭＳ Ｐゴシック" pitchFamily="-84" charset="-128"/>
              </a:rPr>
              <a:t>shaded box.</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9246D56-2848-6043-BB9F-DD9DD59DA805}" type="slidenum">
              <a:rPr lang="en-AU">
                <a:latin typeface="Arial" pitchFamily="-84" charset="0"/>
              </a:rPr>
              <a:pPr/>
              <a:t>30</a:t>
            </a:fld>
            <a:endParaRPr lang="en-AU">
              <a:latin typeface="Arial" pitchFamily="-8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r>
              <a:rPr lang="en-US" dirty="0" smtClean="0">
                <a:latin typeface="Arial" pitchFamily="-84" charset="0"/>
                <a:ea typeface="ＭＳ Ｐゴシック" pitchFamily="-84" charset="-128"/>
                <a:cs typeface="ＭＳ Ｐゴシック" pitchFamily="-84" charset="-128"/>
              </a:rPr>
              <a:t>Table 4.5 shows arithmetic operations in GF(7). This is a field of order 7 using</a:t>
            </a:r>
          </a:p>
          <a:p>
            <a:r>
              <a:rPr lang="en-US" dirty="0" smtClean="0">
                <a:latin typeface="Arial" pitchFamily="-84" charset="0"/>
                <a:ea typeface="ＭＳ Ｐゴシック" pitchFamily="-84" charset="-128"/>
                <a:cs typeface="ＭＳ Ｐゴシック" pitchFamily="-84" charset="-128"/>
              </a:rPr>
              <a:t>modular arithmetic modulo 7. As can be seen, it satisfies all of the properties required</a:t>
            </a:r>
          </a:p>
          <a:p>
            <a:r>
              <a:rPr lang="en-US" dirty="0" smtClean="0">
                <a:latin typeface="Arial" pitchFamily="-84" charset="0"/>
                <a:ea typeface="ＭＳ Ｐゴシック" pitchFamily="-84" charset="-128"/>
                <a:cs typeface="ＭＳ Ｐゴシック" pitchFamily="-84" charset="-128"/>
              </a:rPr>
              <a:t>of a field (Figure 4.2). Compare this table with Table 4.2. In the latter case,</a:t>
            </a:r>
          </a:p>
          <a:p>
            <a:r>
              <a:rPr lang="en-US" dirty="0" smtClean="0">
                <a:latin typeface="Arial" pitchFamily="-84" charset="0"/>
                <a:ea typeface="ＭＳ Ｐゴシック" pitchFamily="-84" charset="-128"/>
                <a:cs typeface="ＭＳ Ｐゴシック" pitchFamily="-84" charset="-128"/>
              </a:rPr>
              <a:t>we see that the set Z</a:t>
            </a:r>
            <a:r>
              <a:rPr lang="en-US" baseline="-25000" dirty="0" smtClean="0">
                <a:latin typeface="Arial" pitchFamily="-84" charset="0"/>
                <a:ea typeface="ＭＳ Ｐゴシック" pitchFamily="-84" charset="-128"/>
                <a:cs typeface="ＭＳ Ｐゴシック" pitchFamily="-84" charset="-128"/>
              </a:rPr>
              <a:t>8</a:t>
            </a:r>
            <a:r>
              <a:rPr lang="en-US" dirty="0" smtClean="0">
                <a:latin typeface="Arial" pitchFamily="-84" charset="0"/>
                <a:ea typeface="ＭＳ Ｐゴシック" pitchFamily="-84" charset="-128"/>
                <a:cs typeface="ＭＳ Ｐゴシック" pitchFamily="-84" charset="-128"/>
              </a:rPr>
              <a:t> , using modular arithmetic modulo 8, is not a field. Later in</a:t>
            </a:r>
          </a:p>
          <a:p>
            <a:r>
              <a:rPr lang="en-US" dirty="0" smtClean="0">
                <a:latin typeface="Arial" pitchFamily="-84" charset="0"/>
                <a:ea typeface="ＭＳ Ｐゴシック" pitchFamily="-84" charset="-128"/>
                <a:cs typeface="ＭＳ Ｐゴシック" pitchFamily="-84" charset="-128"/>
              </a:rPr>
              <a:t>this chapter, we show how to define addition and multiplication operations on Z</a:t>
            </a:r>
            <a:r>
              <a:rPr lang="en-US" baseline="-25000" dirty="0" smtClean="0">
                <a:latin typeface="Arial" pitchFamily="-84" charset="0"/>
                <a:ea typeface="ＭＳ Ｐゴシック" pitchFamily="-84" charset="-128"/>
                <a:cs typeface="ＭＳ Ｐゴシック" pitchFamily="-84" charset="-128"/>
              </a:rPr>
              <a:t>8</a:t>
            </a:r>
          </a:p>
          <a:p>
            <a:r>
              <a:rPr lang="en-US" dirty="0" smtClean="0">
                <a:latin typeface="Arial" pitchFamily="-84" charset="0"/>
                <a:ea typeface="ＭＳ Ｐゴシック" pitchFamily="-84" charset="-128"/>
                <a:cs typeface="ＭＳ Ｐゴシック" pitchFamily="-84" charset="-128"/>
              </a:rPr>
              <a:t> in such a way as to form a finite field.</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C1F7544-5EA6-234C-BB01-8F9DADCBA431}" type="slidenum">
              <a:rPr lang="en-AU">
                <a:latin typeface="Arial" pitchFamily="-84" charset="0"/>
              </a:rPr>
              <a:pPr/>
              <a:t>31</a:t>
            </a:fld>
            <a:endParaRPr lang="en-AU">
              <a:latin typeface="Arial" pitchFamily="-8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Table 4.5 shows arithmetic operations in GF(7).</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98E843BA-6482-EB4C-A278-AE4FA5444F98}" type="slidenum">
              <a:rPr lang="en-AU">
                <a:latin typeface="Arial" pitchFamily="-84" charset="0"/>
              </a:rPr>
              <a:pPr/>
              <a:t>32</a:t>
            </a:fld>
            <a:endParaRPr lang="en-AU">
              <a:latin typeface="Arial" pitchFamily="-84"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Table 4.5 shows arithmetic operations in GF(7).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a:spcBef>
                <a:spcPts val="1817"/>
              </a:spcBef>
              <a:defRPr/>
            </a:pPr>
            <a:r>
              <a:rPr lang="en-US" dirty="0" smtClean="0"/>
              <a:t>In this section, we have shown how to construct a finite field of order </a:t>
            </a:r>
            <a:r>
              <a:rPr lang="en-US" i="1" dirty="0" smtClean="0"/>
              <a:t>p</a:t>
            </a:r>
            <a:r>
              <a:rPr lang="en-US" dirty="0" smtClean="0"/>
              <a:t>, where </a:t>
            </a:r>
            <a:r>
              <a:rPr lang="en-US" i="1" dirty="0" smtClean="0"/>
              <a:t>p</a:t>
            </a:r>
            <a:r>
              <a:rPr lang="en-US" dirty="0" smtClean="0"/>
              <a:t>  is prime. </a:t>
            </a:r>
            <a:br>
              <a:rPr lang="en-US" dirty="0" smtClean="0"/>
            </a:br>
            <a:r>
              <a:rPr lang="en-US" dirty="0" smtClean="0"/>
              <a:t>GF(</a:t>
            </a:r>
            <a:r>
              <a:rPr lang="en-US" i="1" dirty="0" smtClean="0"/>
              <a:t>p</a:t>
            </a:r>
            <a:r>
              <a:rPr lang="en-US" dirty="0" smtClean="0"/>
              <a:t>) is defined with the following properties:</a:t>
            </a:r>
          </a:p>
          <a:p>
            <a:pPr>
              <a:spcBef>
                <a:spcPts val="1817"/>
              </a:spcBef>
              <a:defRPr/>
            </a:pPr>
            <a:endParaRPr lang="en-US" dirty="0" smtClean="0"/>
          </a:p>
          <a:p>
            <a:pPr marL="230772" indent="-230772">
              <a:buFontTx/>
              <a:buAutoNum type="arabicPeriod"/>
              <a:defRPr/>
            </a:pPr>
            <a:r>
              <a:rPr lang="en-US" dirty="0" smtClean="0"/>
              <a:t>GF(</a:t>
            </a:r>
            <a:r>
              <a:rPr lang="en-US" i="1" dirty="0" smtClean="0"/>
              <a:t>p</a:t>
            </a:r>
            <a:r>
              <a:rPr lang="en-US" dirty="0" smtClean="0"/>
              <a:t>) consists of </a:t>
            </a:r>
            <a:r>
              <a:rPr lang="en-US" i="1" dirty="0" smtClean="0"/>
              <a:t>p</a:t>
            </a:r>
            <a:r>
              <a:rPr lang="en-US" dirty="0" smtClean="0"/>
              <a:t> elements</a:t>
            </a:r>
          </a:p>
          <a:p>
            <a:pPr marL="230772" indent="-230772">
              <a:defRPr/>
            </a:pPr>
            <a:endParaRPr lang="en-US" dirty="0" smtClean="0"/>
          </a:p>
          <a:p>
            <a:pPr>
              <a:defRPr/>
            </a:pPr>
            <a:r>
              <a:rPr lang="en-US" dirty="0" smtClean="0"/>
              <a:t>2. The binary operations + and * are defined over the set. The operations of addition, subtraction, multiplication, and division can be performed without leaving the set. Each element of the set other than 0 has a multiplicative inverse</a:t>
            </a:r>
          </a:p>
          <a:p>
            <a:pPr>
              <a:defRPr/>
            </a:pPr>
            <a:endParaRPr lang="en-US" dirty="0" smtClean="0"/>
          </a:p>
          <a:p>
            <a:pPr>
              <a:defRPr/>
            </a:pPr>
            <a:r>
              <a:rPr lang="en-US" dirty="0" smtClean="0"/>
              <a:t>We have shown that the elements of GF(</a:t>
            </a:r>
            <a:r>
              <a:rPr lang="en-US" i="1" dirty="0" smtClean="0"/>
              <a:t>p</a:t>
            </a:r>
            <a:r>
              <a:rPr lang="en-US" dirty="0" smtClean="0"/>
              <a:t>) are the integers {0, 1, . . . , </a:t>
            </a:r>
            <a:r>
              <a:rPr lang="en-US" i="1" dirty="0" smtClean="0"/>
              <a:t>p</a:t>
            </a:r>
            <a:r>
              <a:rPr lang="en-US" dirty="0" smtClean="0"/>
              <a:t> – 1} and that the arithmetic operations are addition and multiplication mod </a:t>
            </a:r>
            <a:r>
              <a:rPr lang="en-US" i="1" dirty="0" smtClean="0"/>
              <a:t>p</a:t>
            </a:r>
            <a:endParaRPr lang="en-US" dirty="0" smtClean="0"/>
          </a:p>
          <a:p>
            <a:pPr>
              <a:spcBef>
                <a:spcPts val="1817"/>
              </a:spcBef>
              <a:defRPr/>
            </a:pPr>
            <a:endParaRPr lang="en-US" dirty="0"/>
          </a:p>
        </p:txBody>
      </p:sp>
      <p:sp>
        <p:nvSpPr>
          <p:cNvPr id="96260" name="Slide Number Placeholder 3"/>
          <p:cNvSpPr>
            <a:spLocks noGrp="1"/>
          </p:cNvSpPr>
          <p:nvPr>
            <p:ph type="sldNum" sz="quarter" idx="5"/>
          </p:nvPr>
        </p:nvSpPr>
        <p:spPr>
          <a:noFill/>
        </p:spPr>
        <p:txBody>
          <a:bodyPr/>
          <a:lstStyle/>
          <a:p>
            <a:fld id="{7C2DDFC6-BFF4-B345-9357-CD07D4DE3BCB}" type="slidenum">
              <a:rPr lang="en-AU" smtClean="0">
                <a:latin typeface="Arial" pitchFamily="-84" charset="0"/>
              </a:rPr>
              <a:pPr/>
              <a:t>33</a:t>
            </a:fld>
            <a:endParaRPr lang="en-AU" smtClean="0">
              <a:latin typeface="Arial" pitchFamily="-8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D16B76F1-CE66-AF48-814A-0E2CCE42D630}" type="slidenum">
              <a:rPr lang="en-AU">
                <a:latin typeface="Arial" pitchFamily="-84" charset="0"/>
              </a:rPr>
              <a:pPr/>
              <a:t>34</a:t>
            </a:fld>
            <a:endParaRPr lang="en-AU">
              <a:latin typeface="Arial" pitchFamily="-8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Before continuing our discussion of finite fields, we need to introduce the interesting</a:t>
            </a:r>
          </a:p>
          <a:p>
            <a:r>
              <a:rPr lang="en-US" smtClean="0">
                <a:latin typeface="Arial" pitchFamily="-84" charset="0"/>
                <a:ea typeface="ＭＳ Ｐゴシック" pitchFamily="-84" charset="-128"/>
                <a:cs typeface="ＭＳ Ｐゴシック" pitchFamily="-84" charset="-128"/>
              </a:rPr>
              <a:t>subject of polynomial arithmetic. We are concerned with polynomials in a single</a:t>
            </a:r>
          </a:p>
          <a:p>
            <a:r>
              <a:rPr lang="en-US" smtClean="0">
                <a:latin typeface="Arial" pitchFamily="-84" charset="0"/>
                <a:ea typeface="ＭＳ Ｐゴシック" pitchFamily="-84" charset="-128"/>
                <a:cs typeface="ＭＳ Ｐゴシック" pitchFamily="-84" charset="-128"/>
              </a:rPr>
              <a:t>variable x , and we can distinguish three classes of polynomial arithmetic.</a:t>
            </a:r>
          </a:p>
          <a:p>
            <a:endParaRPr lang="en-US" smtClean="0">
              <a:latin typeface="Arial" pitchFamily="-84" charset="0"/>
              <a:ea typeface="ＭＳ Ｐゴシック" pitchFamily="-84" charset="-128"/>
              <a:cs typeface="ＭＳ Ｐゴシック" pitchFamily="-84" charset="-128"/>
            </a:endParaRPr>
          </a:p>
          <a:p>
            <a:r>
              <a:rPr lang="en-US" smtClean="0">
                <a:latin typeface="Arial" pitchFamily="-84" charset="0"/>
                <a:ea typeface="ＭＳ Ｐゴシック" pitchFamily="-84" charset="-128"/>
                <a:cs typeface="ＭＳ Ｐゴシック" pitchFamily="-84" charset="-128"/>
              </a:rPr>
              <a:t>•  Ordinary polynomial arithmetic, using the basic rules of algebra.</a:t>
            </a:r>
          </a:p>
          <a:p>
            <a:endParaRPr lang="en-US" smtClean="0">
              <a:latin typeface="Arial" pitchFamily="-84" charset="0"/>
              <a:ea typeface="ＭＳ Ｐゴシック" pitchFamily="-84" charset="-128"/>
              <a:cs typeface="ＭＳ Ｐゴシック" pitchFamily="-84" charset="-128"/>
            </a:endParaRPr>
          </a:p>
          <a:p>
            <a:r>
              <a:rPr lang="en-US" smtClean="0">
                <a:latin typeface="Arial" pitchFamily="-84" charset="0"/>
                <a:ea typeface="ＭＳ Ｐゴシック" pitchFamily="-84" charset="-128"/>
                <a:cs typeface="ＭＳ Ｐゴシック" pitchFamily="-84" charset="-128"/>
              </a:rPr>
              <a:t>•  Polynomial arithmetic in which the arithmetic on the coefficients is performed</a:t>
            </a:r>
          </a:p>
          <a:p>
            <a:r>
              <a:rPr lang="en-US" smtClean="0">
                <a:latin typeface="Arial" pitchFamily="-84" charset="0"/>
                <a:ea typeface="ＭＳ Ｐゴシック" pitchFamily="-84" charset="-128"/>
                <a:cs typeface="ＭＳ Ｐゴシック" pitchFamily="-84" charset="-128"/>
              </a:rPr>
              <a:t>modulo p ; that is, the coefficients are in GF(p ).</a:t>
            </a:r>
          </a:p>
          <a:p>
            <a:endParaRPr lang="en-US" smtClean="0">
              <a:latin typeface="Arial" pitchFamily="-84" charset="0"/>
              <a:ea typeface="ＭＳ Ｐゴシック" pitchFamily="-84" charset="-128"/>
              <a:cs typeface="ＭＳ Ｐゴシック" pitchFamily="-84" charset="-128"/>
            </a:endParaRPr>
          </a:p>
          <a:p>
            <a:r>
              <a:rPr lang="en-US" smtClean="0">
                <a:latin typeface="Arial" pitchFamily="-84" charset="0"/>
                <a:ea typeface="ＭＳ Ｐゴシック" pitchFamily="-84" charset="-128"/>
                <a:cs typeface="ＭＳ Ｐゴシック" pitchFamily="-84" charset="-128"/>
              </a:rPr>
              <a:t>•  Polynomial arithmetic in which the coefficients are in GF(p ), and the polynomials</a:t>
            </a:r>
          </a:p>
          <a:p>
            <a:r>
              <a:rPr lang="en-US" smtClean="0">
                <a:latin typeface="Arial" pitchFamily="-84" charset="0"/>
                <a:ea typeface="ＭＳ Ｐゴシック" pitchFamily="-84" charset="-128"/>
                <a:cs typeface="ＭＳ Ｐゴシック" pitchFamily="-84" charset="-128"/>
              </a:rPr>
              <a:t>are defined modulo a polynomial m (x ) whose highest power is some integer n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42839037-E741-0D46-8406-A8B04FE5E51E}" type="slidenum">
              <a:rPr lang="en-AU">
                <a:latin typeface="Arial" pitchFamily="-84" charset="0"/>
              </a:rPr>
              <a:pPr/>
              <a:t>35</a:t>
            </a:fld>
            <a:endParaRPr lang="en-AU">
              <a:latin typeface="Arial" pitchFamily="-84" charset="0"/>
            </a:endParaRPr>
          </a:p>
        </p:txBody>
      </p:sp>
      <p:sp>
        <p:nvSpPr>
          <p:cNvPr id="100355" name="Rectangle 1026"/>
          <p:cNvSpPr>
            <a:spLocks noGrp="1" noRot="1" noChangeAspect="1" noChangeArrowheads="1" noTextEdit="1"/>
          </p:cNvSpPr>
          <p:nvPr>
            <p:ph type="sldImg"/>
          </p:nvPr>
        </p:nvSpPr>
        <p:spPr>
          <a:ln/>
        </p:spPr>
      </p:sp>
      <p:sp>
        <p:nvSpPr>
          <p:cNvPr id="100356" name="Rectangle 1027"/>
          <p:cNvSpPr>
            <a:spLocks noGrp="1" noChangeArrowheads="1"/>
          </p:cNvSpPr>
          <p:nvPr>
            <p:ph type="body" idx="1"/>
          </p:nvPr>
        </p:nvSpPr>
        <p:spPr>
          <a:noFill/>
          <a:ln/>
        </p:spPr>
        <p:txBody>
          <a:bodyPr/>
          <a:lstStyle/>
          <a:p>
            <a:pPr eaLnBrk="1" hangingPunct="1"/>
            <a:r>
              <a:rPr lang="en-US">
                <a:latin typeface="Arial" pitchFamily="-84" charset="0"/>
                <a:ea typeface="ＭＳ Ｐゴシック" pitchFamily="-84" charset="-128"/>
                <a:cs typeface="ＭＳ Ｐゴシック" pitchFamily="-84" charset="-128"/>
              </a:rPr>
              <a:t>Polynomial arithmetic includes the operations of addition, subtraction, and multiplication, defined in the usual way, ie add or subtract corresponding coefficients, or multiply all terms by each other.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p:cNvSpPr>
          <p:nvPr>
            <p:ph type="sldImg"/>
          </p:nvPr>
        </p:nvSpPr>
        <p:spPr>
          <a:ln/>
        </p:spPr>
      </p:sp>
      <p:sp>
        <p:nvSpPr>
          <p:cNvPr id="102403" name="Notes Placeholder 2"/>
          <p:cNvSpPr>
            <a:spLocks noGrp="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Examples of Polynomial Arithmetic</a:t>
            </a:r>
          </a:p>
        </p:txBody>
      </p:sp>
      <p:sp>
        <p:nvSpPr>
          <p:cNvPr id="102404" name="Slide Number Placeholder 3"/>
          <p:cNvSpPr>
            <a:spLocks noGrp="1"/>
          </p:cNvSpPr>
          <p:nvPr>
            <p:ph type="sldNum" sz="quarter" idx="5"/>
          </p:nvPr>
        </p:nvSpPr>
        <p:spPr>
          <a:noFill/>
        </p:spPr>
        <p:txBody>
          <a:bodyPr/>
          <a:lstStyle/>
          <a:p>
            <a:fld id="{24B8884A-E331-D241-A123-0A9BF055A4A2}" type="slidenum">
              <a:rPr lang="en-AU" smtClean="0">
                <a:latin typeface="Arial" pitchFamily="-84" charset="0"/>
              </a:rPr>
              <a:pPr/>
              <a:t>36</a:t>
            </a:fld>
            <a:endParaRPr lang="en-AU" smtClean="0">
              <a:latin typeface="Arial" pitchFamily="-8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9171186E-E6FF-D24F-86F0-B1F99332E6AF}" type="slidenum">
              <a:rPr lang="en-AU">
                <a:latin typeface="Arial" pitchFamily="-84" charset="0"/>
              </a:rPr>
              <a:pPr/>
              <a:t>37</a:t>
            </a:fld>
            <a:endParaRPr lang="en-AU">
              <a:latin typeface="Arial" pitchFamily="-84" charset="0"/>
            </a:endParaRPr>
          </a:p>
        </p:txBody>
      </p:sp>
      <p:sp>
        <p:nvSpPr>
          <p:cNvPr id="104451" name="Rectangle 1026"/>
          <p:cNvSpPr>
            <a:spLocks noGrp="1" noRot="1" noChangeAspect="1" noChangeArrowheads="1" noTextEdit="1"/>
          </p:cNvSpPr>
          <p:nvPr>
            <p:ph type="sldImg"/>
          </p:nvPr>
        </p:nvSpPr>
        <p:spPr>
          <a:ln/>
        </p:spPr>
      </p:sp>
      <p:sp>
        <p:nvSpPr>
          <p:cNvPr id="104452" name="Rectangle 1027"/>
          <p:cNvSpPr>
            <a:spLocks noGrp="1" noChangeArrowheads="1"/>
          </p:cNvSpPr>
          <p:nvPr>
            <p:ph type="body" idx="1"/>
          </p:nvPr>
        </p:nvSpPr>
        <p:spPr>
          <a:noFill/>
          <a:ln/>
        </p:spPr>
        <p:txBody>
          <a:bodyPr/>
          <a:lstStyle/>
          <a:p>
            <a:r>
              <a:rPr lang="en-US" dirty="0" smtClean="0">
                <a:latin typeface="Arial" pitchFamily="-84" charset="0"/>
                <a:ea typeface="ＭＳ Ｐゴシック" pitchFamily="-84" charset="-128"/>
                <a:cs typeface="ＭＳ Ｐゴシック" pitchFamily="-84" charset="-128"/>
              </a:rPr>
              <a:t> Let us now consider polynomials in which the coefficients are elements of some</a:t>
            </a:r>
          </a:p>
          <a:p>
            <a:r>
              <a:rPr lang="en-US" dirty="0" smtClean="0">
                <a:latin typeface="Arial" pitchFamily="-84" charset="0"/>
                <a:ea typeface="ＭＳ Ｐゴシック" pitchFamily="-84" charset="-128"/>
                <a:cs typeface="ＭＳ Ｐゴシック" pitchFamily="-84" charset="-128"/>
              </a:rPr>
              <a:t>field F; we refer to this as a polynomial over the field F. In that case, it is easy to</a:t>
            </a:r>
          </a:p>
          <a:p>
            <a:r>
              <a:rPr lang="en-US" dirty="0" smtClean="0">
                <a:latin typeface="Arial" pitchFamily="-84" charset="0"/>
                <a:ea typeface="ＭＳ Ｐゴシック" pitchFamily="-84" charset="-128"/>
                <a:cs typeface="ＭＳ Ｐゴシック" pitchFamily="-84" charset="-128"/>
              </a:rPr>
              <a:t>show that the set of such polynomials is a ring, referred to as a polynomial ring .</a:t>
            </a:r>
          </a:p>
          <a:p>
            <a:r>
              <a:rPr lang="en-US" dirty="0" smtClean="0">
                <a:latin typeface="Arial" pitchFamily="-84" charset="0"/>
                <a:ea typeface="ＭＳ Ｐゴシック" pitchFamily="-84" charset="-128"/>
                <a:cs typeface="ＭＳ Ｐゴシック" pitchFamily="-84" charset="-128"/>
              </a:rPr>
              <a:t>That is, if we consider each distinct polynomial to be an element of the set, then</a:t>
            </a:r>
          </a:p>
          <a:p>
            <a:r>
              <a:rPr lang="en-US" dirty="0" smtClean="0">
                <a:latin typeface="Arial" pitchFamily="-84" charset="0"/>
                <a:ea typeface="ＭＳ Ｐゴシック" pitchFamily="-84" charset="-128"/>
                <a:cs typeface="ＭＳ Ｐゴシック" pitchFamily="-84" charset="-128"/>
              </a:rPr>
              <a:t>that set is a ring.</a:t>
            </a:r>
          </a:p>
          <a:p>
            <a:endParaRPr lang="en-US" dirty="0" smtClean="0">
              <a:latin typeface="Arial" pitchFamily="-84" charset="0"/>
              <a:ea typeface="ＭＳ Ｐゴシック" pitchFamily="-84" charset="-128"/>
              <a:cs typeface="ＭＳ Ｐゴシック" pitchFamily="-84" charset="-128"/>
            </a:endParaRPr>
          </a:p>
          <a:p>
            <a:r>
              <a:rPr lang="en-US" dirty="0" smtClean="0">
                <a:latin typeface="Arial" pitchFamily="-84" charset="0"/>
                <a:ea typeface="ＭＳ Ｐゴシック" pitchFamily="-84" charset="-128"/>
                <a:cs typeface="ＭＳ Ｐゴシック" pitchFamily="-84" charset="-128"/>
              </a:rPr>
              <a:t> When polynomial arithmetic is performed on polynomials over a field, then</a:t>
            </a:r>
          </a:p>
          <a:p>
            <a:r>
              <a:rPr lang="en-US" dirty="0" smtClean="0">
                <a:latin typeface="Arial" pitchFamily="-84" charset="0"/>
                <a:ea typeface="ＭＳ Ｐゴシック" pitchFamily="-84" charset="-128"/>
                <a:cs typeface="ＭＳ Ｐゴシック" pitchFamily="-84" charset="-128"/>
              </a:rPr>
              <a:t>division is possible. Note that this does not mean that exact division  is possible.</a:t>
            </a:r>
          </a:p>
          <a:p>
            <a:r>
              <a:rPr lang="en-US" dirty="0" smtClean="0">
                <a:latin typeface="Arial" pitchFamily="-84" charset="0"/>
                <a:ea typeface="ＭＳ Ｐゴシック" pitchFamily="-84" charset="-128"/>
                <a:cs typeface="ＭＳ Ｐゴシック" pitchFamily="-84" charset="-128"/>
              </a:rPr>
              <a:t>Let us clarify this distinction. Within a field, given two elements a  and b , the</a:t>
            </a:r>
          </a:p>
          <a:p>
            <a:r>
              <a:rPr lang="en-US" dirty="0" smtClean="0">
                <a:latin typeface="Arial" pitchFamily="-84" charset="0"/>
                <a:ea typeface="ＭＳ Ｐゴシック" pitchFamily="-84" charset="-128"/>
                <a:cs typeface="ＭＳ Ｐゴシック" pitchFamily="-84" charset="-128"/>
              </a:rPr>
              <a:t>quotient a /b  is also an element of the field. However, given a ring R  that is not a</a:t>
            </a:r>
          </a:p>
          <a:p>
            <a:r>
              <a:rPr lang="en-US" dirty="0" smtClean="0">
                <a:latin typeface="Arial" pitchFamily="-84" charset="0"/>
                <a:ea typeface="ＭＳ Ｐゴシック" pitchFamily="-84" charset="-128"/>
                <a:cs typeface="ＭＳ Ｐゴシック" pitchFamily="-84" charset="-128"/>
              </a:rPr>
              <a:t>field, in general, division will result in both a quotient and a remainder; this is not</a:t>
            </a:r>
          </a:p>
          <a:p>
            <a:r>
              <a:rPr lang="en-US" dirty="0" smtClean="0">
                <a:latin typeface="Arial" pitchFamily="-84" charset="0"/>
                <a:ea typeface="ＭＳ Ｐゴシック" pitchFamily="-84" charset="-128"/>
                <a:cs typeface="ＭＳ Ｐゴシック" pitchFamily="-84" charset="-128"/>
              </a:rPr>
              <a:t>exact division.</a:t>
            </a:r>
          </a:p>
          <a:p>
            <a:endParaRPr lang="en-US" dirty="0" smtClean="0">
              <a:latin typeface="Arial" pitchFamily="-84" charset="0"/>
              <a:ea typeface="ＭＳ Ｐゴシック" pitchFamily="-84" charset="-128"/>
              <a:cs typeface="ＭＳ Ｐゴシック" pitchFamily="-84" charset="-128"/>
            </a:endParaRPr>
          </a:p>
          <a:p>
            <a:r>
              <a:rPr lang="en-US" dirty="0" smtClean="0">
                <a:latin typeface="Arial" pitchFamily="-84" charset="0"/>
                <a:ea typeface="ＭＳ Ｐゴシック" pitchFamily="-84" charset="-128"/>
                <a:cs typeface="ＭＳ Ｐゴシック" pitchFamily="-84" charset="-128"/>
              </a:rPr>
              <a:t> Now, if we attempt to perform polynomial division over a coefficient set that</a:t>
            </a:r>
          </a:p>
          <a:p>
            <a:r>
              <a:rPr lang="en-US" dirty="0" smtClean="0">
                <a:latin typeface="Arial" pitchFamily="-84" charset="0"/>
                <a:ea typeface="ＭＳ Ｐゴシック" pitchFamily="-84" charset="-128"/>
                <a:cs typeface="ＭＳ Ｐゴシック" pitchFamily="-84" charset="-128"/>
              </a:rPr>
              <a:t>is not a field, we find that division is not always defined.</a:t>
            </a:r>
          </a:p>
          <a:p>
            <a:endParaRPr lang="en-US" dirty="0" smtClean="0">
              <a:latin typeface="Arial" pitchFamily="-84" charset="0"/>
              <a:ea typeface="ＭＳ Ｐゴシック" pitchFamily="-84" charset="-128"/>
              <a:cs typeface="ＭＳ Ｐゴシック" pitchFamily="-84" charset="-128"/>
            </a:endParaRPr>
          </a:p>
          <a:p>
            <a:r>
              <a:rPr lang="en-US" dirty="0" smtClean="0">
                <a:latin typeface="Arial" pitchFamily="-84" charset="0"/>
                <a:ea typeface="ＭＳ Ｐゴシック" pitchFamily="-84" charset="-128"/>
                <a:cs typeface="ＭＳ Ｐゴシック" pitchFamily="-84" charset="-128"/>
              </a:rPr>
              <a:t> However, as we demonstrate presently, even if the coefficient set is a field,</a:t>
            </a:r>
          </a:p>
          <a:p>
            <a:r>
              <a:rPr lang="en-US" dirty="0" smtClean="0">
                <a:latin typeface="Arial" pitchFamily="-84" charset="0"/>
                <a:ea typeface="ＭＳ Ｐゴシック" pitchFamily="-84" charset="-128"/>
                <a:cs typeface="ＭＳ Ｐゴシック" pitchFamily="-84" charset="-128"/>
              </a:rPr>
              <a:t>polynomial division is not necessarily exact. In general, division will produce a quotient</a:t>
            </a:r>
          </a:p>
          <a:p>
            <a:r>
              <a:rPr lang="en-US" dirty="0" smtClean="0">
                <a:latin typeface="Arial" pitchFamily="-84" charset="0"/>
                <a:ea typeface="ＭＳ Ｐゴシック" pitchFamily="-84" charset="-128"/>
                <a:cs typeface="ＭＳ Ｐゴシック" pitchFamily="-84" charset="-128"/>
              </a:rPr>
              <a:t>and a remainder.</a:t>
            </a:r>
          </a:p>
          <a:p>
            <a:endParaRPr lang="en-US" dirty="0" smtClean="0">
              <a:latin typeface="Arial" pitchFamily="-84" charset="0"/>
              <a:ea typeface="ＭＳ Ｐゴシック" pitchFamily="-84" charset="-128"/>
              <a:cs typeface="ＭＳ Ｐゴシック" pitchFamily="-84" charset="-128"/>
            </a:endParaRPr>
          </a:p>
          <a:p>
            <a:r>
              <a:rPr lang="en-US" dirty="0" smtClean="0">
                <a:latin typeface="Arial" pitchFamily="-84" charset="0"/>
                <a:ea typeface="ＭＳ Ｐゴシック" pitchFamily="-84" charset="-128"/>
                <a:cs typeface="ＭＳ Ｐゴシック" pitchFamily="-84" charset="-128"/>
              </a:rPr>
              <a:t> With the understanding that remainders are allowed, we can say that polynomial</a:t>
            </a:r>
          </a:p>
          <a:p>
            <a:r>
              <a:rPr lang="en-US" dirty="0" smtClean="0">
                <a:latin typeface="Arial" pitchFamily="-84" charset="0"/>
                <a:ea typeface="ＭＳ Ｐゴシック" pitchFamily="-84" charset="-128"/>
                <a:cs typeface="ＭＳ Ｐゴシック" pitchFamily="-84" charset="-128"/>
              </a:rPr>
              <a:t>division is possible if the coefficient set is a field.</a:t>
            </a:r>
          </a:p>
          <a:p>
            <a:endParaRPr lang="en-US" dirty="0" smtClean="0">
              <a:latin typeface="Arial" pitchFamily="-84" charset="0"/>
              <a:ea typeface="ＭＳ Ｐゴシック" pitchFamily="-84" charset="-128"/>
              <a:cs typeface="ＭＳ Ｐゴシック" pitchFamily="-84" charset="-128"/>
            </a:endParaRPr>
          </a:p>
          <a:p>
            <a:endParaRPr lang="en-US" dirty="0" smtClean="0">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1DC982EB-7DD1-C04B-9FAA-A6E4C7F33760}" type="slidenum">
              <a:rPr lang="en-AU">
                <a:latin typeface="Arial" pitchFamily="-84" charset="0"/>
              </a:rPr>
              <a:pPr/>
              <a:t>38</a:t>
            </a:fld>
            <a:endParaRPr lang="en-AU">
              <a:latin typeface="Arial" pitchFamily="-84" charset="0"/>
            </a:endParaRPr>
          </a:p>
        </p:txBody>
      </p:sp>
      <p:sp>
        <p:nvSpPr>
          <p:cNvPr id="106499" name="Rectangle 1026"/>
          <p:cNvSpPr>
            <a:spLocks noGrp="1" noRot="1" noChangeAspect="1" noChangeArrowheads="1" noTextEdit="1"/>
          </p:cNvSpPr>
          <p:nvPr>
            <p:ph type="sldImg"/>
          </p:nvPr>
        </p:nvSpPr>
        <p:spPr>
          <a:ln/>
        </p:spPr>
      </p:sp>
      <p:sp>
        <p:nvSpPr>
          <p:cNvPr id="106500" name="Rectangle 1027"/>
          <p:cNvSpPr>
            <a:spLocks noGrp="1" noChangeArrowheads="1"/>
          </p:cNvSpPr>
          <p:nvPr>
            <p:ph type="body" idx="1"/>
          </p:nvPr>
        </p:nvSpPr>
        <p:spPr>
          <a:noFill/>
          <a:ln/>
        </p:spPr>
        <p:txBody>
          <a:bodyPr/>
          <a:lstStyle/>
          <a:p>
            <a:pPr eaLnBrk="1" hangingPunct="1"/>
            <a:r>
              <a:rPr lang="en-US">
                <a:latin typeface="Arial" pitchFamily="-84" charset="0"/>
                <a:ea typeface="Arial" pitchFamily="-84" charset="0"/>
                <a:cs typeface="Arial" pitchFamily="-84" charset="0"/>
              </a:rPr>
              <a:t>Note that we can write any polynomial in the form of </a:t>
            </a:r>
            <a:r>
              <a:rPr lang="en-AU" i="1">
                <a:latin typeface="Arial" pitchFamily="-84" charset="0"/>
                <a:ea typeface="Arial" pitchFamily="-84" charset="0"/>
                <a:cs typeface="Arial" pitchFamily="-84" charset="0"/>
              </a:rPr>
              <a:t>f</a:t>
            </a:r>
            <a:r>
              <a:rPr lang="en-AU">
                <a:latin typeface="Arial" pitchFamily="-84" charset="0"/>
                <a:ea typeface="Arial" pitchFamily="-84" charset="0"/>
                <a:cs typeface="Arial" pitchFamily="-84" charset="0"/>
              </a:rPr>
              <a:t>(</a:t>
            </a:r>
            <a:r>
              <a:rPr lang="en-AU" i="1">
                <a:latin typeface="Arial" pitchFamily="-84" charset="0"/>
                <a:ea typeface="Arial" pitchFamily="-84" charset="0"/>
                <a:cs typeface="Arial" pitchFamily="-84" charset="0"/>
              </a:rPr>
              <a:t>x</a:t>
            </a:r>
            <a:r>
              <a:rPr lang="en-AU">
                <a:latin typeface="Arial" pitchFamily="-84" charset="0"/>
                <a:ea typeface="Arial" pitchFamily="-84" charset="0"/>
                <a:cs typeface="Arial" pitchFamily="-84" charset="0"/>
              </a:rPr>
              <a:t>) = </a:t>
            </a:r>
            <a:r>
              <a:rPr lang="en-AU" i="1">
                <a:latin typeface="Arial" pitchFamily="-84" charset="0"/>
                <a:ea typeface="Arial" pitchFamily="-84" charset="0"/>
                <a:cs typeface="Arial" pitchFamily="-84" charset="0"/>
              </a:rPr>
              <a:t>q</a:t>
            </a:r>
            <a:r>
              <a:rPr lang="en-AU">
                <a:latin typeface="Arial" pitchFamily="-84" charset="0"/>
                <a:ea typeface="Arial" pitchFamily="-84" charset="0"/>
                <a:cs typeface="Arial" pitchFamily="-84" charset="0"/>
              </a:rPr>
              <a:t>(</a:t>
            </a:r>
            <a:r>
              <a:rPr lang="en-AU" i="1">
                <a:latin typeface="Arial" pitchFamily="-84" charset="0"/>
                <a:ea typeface="Arial" pitchFamily="-84" charset="0"/>
                <a:cs typeface="Arial" pitchFamily="-84" charset="0"/>
              </a:rPr>
              <a:t>x</a:t>
            </a:r>
            <a:r>
              <a:rPr lang="en-AU">
                <a:latin typeface="Arial" pitchFamily="-84" charset="0"/>
                <a:ea typeface="Arial" pitchFamily="-84" charset="0"/>
                <a:cs typeface="Arial" pitchFamily="-84" charset="0"/>
              </a:rPr>
              <a:t>) </a:t>
            </a:r>
            <a:r>
              <a:rPr lang="en-AU" i="1">
                <a:latin typeface="Arial" pitchFamily="-84" charset="0"/>
                <a:ea typeface="Arial" pitchFamily="-84" charset="0"/>
                <a:cs typeface="Arial" pitchFamily="-84" charset="0"/>
              </a:rPr>
              <a:t>g</a:t>
            </a:r>
            <a:r>
              <a:rPr lang="en-AU">
                <a:latin typeface="Arial" pitchFamily="-84" charset="0"/>
                <a:ea typeface="Arial" pitchFamily="-84" charset="0"/>
                <a:cs typeface="Arial" pitchFamily="-84" charset="0"/>
              </a:rPr>
              <a:t>(</a:t>
            </a:r>
            <a:r>
              <a:rPr lang="en-AU" i="1">
                <a:latin typeface="Arial" pitchFamily="-84" charset="0"/>
                <a:ea typeface="Arial" pitchFamily="-84" charset="0"/>
                <a:cs typeface="Arial" pitchFamily="-84" charset="0"/>
              </a:rPr>
              <a:t>x</a:t>
            </a:r>
            <a:r>
              <a:rPr lang="en-AU">
                <a:latin typeface="Arial" pitchFamily="-84" charset="0"/>
                <a:ea typeface="Arial" pitchFamily="-84" charset="0"/>
                <a:cs typeface="Arial" pitchFamily="-84" charset="0"/>
              </a:rPr>
              <a:t>) + </a:t>
            </a:r>
            <a:r>
              <a:rPr lang="en-AU" i="1">
                <a:latin typeface="Arial" pitchFamily="-84" charset="0"/>
                <a:ea typeface="Arial" pitchFamily="-84" charset="0"/>
                <a:cs typeface="Arial" pitchFamily="-84" charset="0"/>
              </a:rPr>
              <a:t>r</a:t>
            </a:r>
            <a:r>
              <a:rPr lang="en-AU">
                <a:latin typeface="Arial" pitchFamily="-84" charset="0"/>
                <a:ea typeface="Arial" pitchFamily="-84" charset="0"/>
                <a:cs typeface="Arial" pitchFamily="-84" charset="0"/>
              </a:rPr>
              <a:t>(</a:t>
            </a:r>
            <a:r>
              <a:rPr lang="en-AU" i="1">
                <a:latin typeface="Arial" pitchFamily="-84" charset="0"/>
                <a:ea typeface="Arial" pitchFamily="-84" charset="0"/>
                <a:cs typeface="Arial" pitchFamily="-84" charset="0"/>
              </a:rPr>
              <a:t>x</a:t>
            </a:r>
            <a:r>
              <a:rPr lang="en-AU">
                <a:latin typeface="Arial" pitchFamily="-84" charset="0"/>
                <a:ea typeface="Arial" pitchFamily="-84" charset="0"/>
                <a:cs typeface="Arial" pitchFamily="-84" charset="0"/>
              </a:rPr>
              <a:t>), where division of f(x) by g(x) results in a quotient q(x) and remainder r(x). Can then extend the concept of divisors from the integer case, and show </a:t>
            </a:r>
            <a:r>
              <a:rPr lang="en-US">
                <a:latin typeface="Arial" pitchFamily="-84" charset="0"/>
                <a:ea typeface="Arial" pitchFamily="-84" charset="0"/>
                <a:cs typeface="Arial" pitchFamily="-84" charset="0"/>
              </a:rPr>
              <a:t>that the Euclidean algorithm can be extended to find the greatest common divisor of two polynomials whose coefficients are elements of a field. </a:t>
            </a:r>
            <a:endParaRPr lang="en-AU">
              <a:latin typeface="Arial" pitchFamily="-84" charset="0"/>
              <a:ea typeface="Arial" pitchFamily="-84" charset="0"/>
              <a:cs typeface="Arial" pitchFamily="-84" charset="0"/>
            </a:endParaRPr>
          </a:p>
          <a:p>
            <a:pPr eaLnBrk="1" hangingPunct="1"/>
            <a:r>
              <a:rPr lang="en-AU">
                <a:latin typeface="Arial" pitchFamily="-84" charset="0"/>
                <a:ea typeface="Arial" pitchFamily="-84" charset="0"/>
                <a:cs typeface="Arial" pitchFamily="-84" charset="0"/>
              </a:rPr>
              <a:t>Define an </a:t>
            </a:r>
            <a:r>
              <a:rPr lang="en-AU" b="1">
                <a:latin typeface="Arial" pitchFamily="-84" charset="0"/>
                <a:ea typeface="Arial" pitchFamily="-84" charset="0"/>
                <a:cs typeface="Arial" pitchFamily="-84" charset="0"/>
              </a:rPr>
              <a:t>irreducible</a:t>
            </a:r>
            <a:r>
              <a:rPr lang="en-AU">
                <a:latin typeface="Arial" pitchFamily="-84" charset="0"/>
                <a:ea typeface="Arial" pitchFamily="-84" charset="0"/>
                <a:cs typeface="Arial" pitchFamily="-84" charset="0"/>
              </a:rPr>
              <a:t> (or prime) polynomial as one with no divisors other than itself &amp; 1. If compute polynomial arithmetic </a:t>
            </a:r>
            <a:r>
              <a:rPr lang="en-US">
                <a:latin typeface="Arial" pitchFamily="-84" charset="0"/>
                <a:ea typeface="Arial" pitchFamily="-84" charset="0"/>
                <a:cs typeface="Arial" pitchFamily="-84" charset="0"/>
              </a:rPr>
              <a:t>modulo an irreducible polynomial, this forms a finite field, and the GCD &amp; Inverse algorithms can be adapted for it.</a:t>
            </a:r>
            <a:endParaRPr lang="en-AU">
              <a:latin typeface="Arial" pitchFamily="-84" charset="0"/>
              <a:ea typeface="Arial" pitchFamily="-84" charset="0"/>
              <a:cs typeface="Arial" pitchFamily="-84" charset="0"/>
            </a:endParaRPr>
          </a:p>
          <a:p>
            <a:pPr lvl="1" eaLnBrk="1" hangingPunct="1"/>
            <a:endParaRPr lang="en-US">
              <a:latin typeface="Arial" pitchFamily="-84" charset="0"/>
              <a:ea typeface="Arial" pitchFamily="-84" charset="0"/>
              <a:cs typeface="Arial" pitchFamily="-8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p:cNvSpPr>
          <p:nvPr>
            <p:ph type="sldImg"/>
          </p:nvPr>
        </p:nvSpPr>
        <p:spPr>
          <a:ln/>
        </p:spPr>
      </p:sp>
      <p:sp>
        <p:nvSpPr>
          <p:cNvPr id="108547" name="Notes Placeholder 2"/>
          <p:cNvSpPr>
            <a:spLocks noGrp="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Figure 4.4 shows an example of polynomial arithmetic over GF(2).</a:t>
            </a:r>
          </a:p>
        </p:txBody>
      </p:sp>
      <p:sp>
        <p:nvSpPr>
          <p:cNvPr id="108548" name="Slide Number Placeholder 3"/>
          <p:cNvSpPr>
            <a:spLocks noGrp="1"/>
          </p:cNvSpPr>
          <p:nvPr>
            <p:ph type="sldNum" sz="quarter" idx="5"/>
          </p:nvPr>
        </p:nvSpPr>
        <p:spPr>
          <a:noFill/>
        </p:spPr>
        <p:txBody>
          <a:bodyPr/>
          <a:lstStyle/>
          <a:p>
            <a:fld id="{1D1DFB27-208B-3143-9320-9B1D05A7A8BB}" type="slidenum">
              <a:rPr lang="en-AU" smtClean="0">
                <a:latin typeface="Arial" pitchFamily="-84" charset="0"/>
              </a:rPr>
              <a:pPr/>
              <a:t>39</a:t>
            </a:fld>
            <a:endParaRPr lang="en-AU" smtClean="0">
              <a:latin typeface="Arial" pitchFamily="-8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67702A24-FA59-FB47-B5ED-F3B289B39302}" type="slidenum">
              <a:rPr lang="en-AU">
                <a:latin typeface="Arial" pitchFamily="-84" charset="0"/>
              </a:rPr>
              <a:pPr/>
              <a:t>4</a:t>
            </a:fld>
            <a:endParaRPr lang="en-AU">
              <a:latin typeface="Arial" pitchFamily="-84"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r>
              <a:rPr lang="en-US" dirty="0" smtClean="0">
                <a:latin typeface="Arial" pitchFamily="-84" charset="0"/>
                <a:ea typeface="Arial" pitchFamily="-84" charset="0"/>
                <a:cs typeface="Arial" pitchFamily="-84" charset="0"/>
              </a:rPr>
              <a:t>We say that a nonzero b divides a if a=</a:t>
            </a:r>
            <a:r>
              <a:rPr lang="en-US" dirty="0" err="1" smtClean="0">
                <a:latin typeface="Arial" pitchFamily="-84" charset="0"/>
                <a:ea typeface="Arial" pitchFamily="-84" charset="0"/>
                <a:cs typeface="Arial" pitchFamily="-84" charset="0"/>
              </a:rPr>
              <a:t>mb</a:t>
            </a:r>
            <a:r>
              <a:rPr lang="en-US" dirty="0" smtClean="0">
                <a:latin typeface="Arial" pitchFamily="-84" charset="0"/>
                <a:ea typeface="Arial" pitchFamily="-84" charset="0"/>
                <a:cs typeface="Arial" pitchFamily="-84" charset="0"/>
              </a:rPr>
              <a:t> for some m, where a, b, and m are integers. That is, b divides a if there is no remainder on division.</a:t>
            </a:r>
          </a:p>
          <a:p>
            <a:r>
              <a:rPr lang="en-US" dirty="0" smtClean="0">
                <a:latin typeface="Arial" pitchFamily="-84" charset="0"/>
                <a:ea typeface="ＭＳ Ｐゴシック" pitchFamily="-84" charset="-128"/>
                <a:cs typeface="ＭＳ Ｐゴシック" pitchFamily="-84" charset="-128"/>
              </a:rPr>
              <a:t> The notation b | a is commonly used to mean b  divides a . Also, if b | a , we say that b is a divisor of a .</a:t>
            </a:r>
            <a:endParaRPr lang="en-US" dirty="0" smtClean="0">
              <a:latin typeface="Arial" pitchFamily="-84" charset="0"/>
              <a:ea typeface="Arial" pitchFamily="-84" charset="0"/>
              <a:cs typeface="Arial" pitchFamily="-8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7FE35048-A550-DE44-9335-3A0BB6BECD82}" type="slidenum">
              <a:rPr lang="en-AU">
                <a:latin typeface="Arial" pitchFamily="-84" charset="0"/>
              </a:rPr>
              <a:pPr/>
              <a:t>40</a:t>
            </a:fld>
            <a:endParaRPr lang="en-AU">
              <a:latin typeface="Arial" pitchFamily="-84" charset="0"/>
            </a:endParaRPr>
          </a:p>
        </p:txBody>
      </p:sp>
      <p:sp>
        <p:nvSpPr>
          <p:cNvPr id="110595" name="Rectangle 1026"/>
          <p:cNvSpPr>
            <a:spLocks noGrp="1" noRot="1" noChangeAspect="1" noChangeArrowheads="1" noTextEdit="1"/>
          </p:cNvSpPr>
          <p:nvPr>
            <p:ph type="sldImg"/>
          </p:nvPr>
        </p:nvSpPr>
        <p:spPr>
          <a:ln/>
        </p:spPr>
      </p:sp>
      <p:sp>
        <p:nvSpPr>
          <p:cNvPr id="110596" name="Rectangle 1027"/>
          <p:cNvSpPr>
            <a:spLocks noGrp="1" noChangeArrowheads="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We can extend the analogy between polynomial arithmetic over a field and integer</a:t>
            </a:r>
          </a:p>
          <a:p>
            <a:r>
              <a:rPr lang="en-US" smtClean="0">
                <a:latin typeface="Arial" pitchFamily="-84" charset="0"/>
                <a:ea typeface="ＭＳ Ｐゴシック" pitchFamily="-84" charset="-128"/>
                <a:cs typeface="ＭＳ Ｐゴシック" pitchFamily="-84" charset="-128"/>
              </a:rPr>
              <a:t>arithmetic by defining the greatest common divisor as follows. The polynomial </a:t>
            </a:r>
            <a:r>
              <a:rPr lang="en-US" i="1" smtClean="0">
                <a:latin typeface="Arial" pitchFamily="-84" charset="0"/>
                <a:ea typeface="ＭＳ Ｐゴシック" pitchFamily="-84" charset="-128"/>
                <a:cs typeface="ＭＳ Ｐゴシック" pitchFamily="-84" charset="-128"/>
              </a:rPr>
              <a:t>c(x)</a:t>
            </a:r>
          </a:p>
          <a:p>
            <a:r>
              <a:rPr lang="en-US" smtClean="0">
                <a:latin typeface="Arial" pitchFamily="-84" charset="0"/>
                <a:ea typeface="ＭＳ Ｐゴシック" pitchFamily="-84" charset="-128"/>
                <a:cs typeface="ＭＳ Ｐゴシック" pitchFamily="-84" charset="-128"/>
              </a:rPr>
              <a:t>is said to be the greatest common divisor of </a:t>
            </a:r>
            <a:r>
              <a:rPr lang="en-US" i="1" smtClean="0">
                <a:latin typeface="Arial" pitchFamily="-84" charset="0"/>
                <a:ea typeface="ＭＳ Ｐゴシック" pitchFamily="-84" charset="-128"/>
                <a:cs typeface="ＭＳ Ｐゴシック" pitchFamily="-84" charset="-128"/>
              </a:rPr>
              <a:t>a(x)</a:t>
            </a:r>
            <a:r>
              <a:rPr lang="en-US" smtClean="0">
                <a:latin typeface="Arial" pitchFamily="-84" charset="0"/>
                <a:ea typeface="ＭＳ Ｐゴシック" pitchFamily="-84" charset="-128"/>
                <a:cs typeface="ＭＳ Ｐゴシック" pitchFamily="-84" charset="-128"/>
              </a:rPr>
              <a:t> and </a:t>
            </a:r>
            <a:r>
              <a:rPr lang="en-US" i="1" smtClean="0">
                <a:latin typeface="Arial" pitchFamily="-84" charset="0"/>
                <a:ea typeface="ＭＳ Ｐゴシック" pitchFamily="-84" charset="-128"/>
                <a:cs typeface="ＭＳ Ｐゴシック" pitchFamily="-84" charset="-128"/>
              </a:rPr>
              <a:t>b(x) </a:t>
            </a:r>
            <a:r>
              <a:rPr lang="en-US" smtClean="0">
                <a:latin typeface="Arial" pitchFamily="-84" charset="0"/>
                <a:ea typeface="ＭＳ Ｐゴシック" pitchFamily="-84" charset="-128"/>
                <a:cs typeface="ＭＳ Ｐゴシック" pitchFamily="-84" charset="-128"/>
              </a:rPr>
              <a:t>if the following are true.</a:t>
            </a:r>
          </a:p>
          <a:p>
            <a:endParaRPr lang="en-US" smtClean="0">
              <a:latin typeface="Arial" pitchFamily="-84" charset="0"/>
              <a:ea typeface="ＭＳ Ｐゴシック" pitchFamily="-84" charset="-128"/>
              <a:cs typeface="ＭＳ Ｐゴシック" pitchFamily="-84" charset="-128"/>
            </a:endParaRPr>
          </a:p>
          <a:p>
            <a:r>
              <a:rPr lang="en-US" smtClean="0">
                <a:latin typeface="Arial" pitchFamily="-84" charset="0"/>
                <a:ea typeface="ＭＳ Ｐゴシック" pitchFamily="-84" charset="-128"/>
                <a:cs typeface="ＭＳ Ｐゴシック" pitchFamily="-84" charset="-128"/>
              </a:rPr>
              <a:t>1.</a:t>
            </a:r>
            <a:r>
              <a:rPr lang="en-US" i="1" smtClean="0">
                <a:latin typeface="Arial" pitchFamily="-84" charset="0"/>
                <a:ea typeface="ＭＳ Ｐゴシック" pitchFamily="-84" charset="-128"/>
                <a:cs typeface="ＭＳ Ｐゴシック" pitchFamily="-84" charset="-128"/>
              </a:rPr>
              <a:t> c(x) </a:t>
            </a:r>
            <a:r>
              <a:rPr lang="en-US" smtClean="0">
                <a:latin typeface="Arial" pitchFamily="-84" charset="0"/>
                <a:ea typeface="ＭＳ Ｐゴシック" pitchFamily="-84" charset="-128"/>
                <a:cs typeface="ＭＳ Ｐゴシック" pitchFamily="-84" charset="-128"/>
              </a:rPr>
              <a:t>divides both </a:t>
            </a:r>
            <a:r>
              <a:rPr lang="en-US" i="1" smtClean="0">
                <a:latin typeface="Arial" pitchFamily="-84" charset="0"/>
                <a:ea typeface="ＭＳ Ｐゴシック" pitchFamily="-84" charset="-128"/>
                <a:cs typeface="ＭＳ Ｐゴシック" pitchFamily="-84" charset="-128"/>
              </a:rPr>
              <a:t>a(x) </a:t>
            </a:r>
            <a:r>
              <a:rPr lang="en-US" smtClean="0">
                <a:latin typeface="Arial" pitchFamily="-84" charset="0"/>
                <a:ea typeface="ＭＳ Ｐゴシック" pitchFamily="-84" charset="-128"/>
                <a:cs typeface="ＭＳ Ｐゴシック" pitchFamily="-84" charset="-128"/>
              </a:rPr>
              <a:t>and </a:t>
            </a:r>
            <a:r>
              <a:rPr lang="en-US" i="1" smtClean="0">
                <a:latin typeface="Arial" pitchFamily="-84" charset="0"/>
                <a:ea typeface="ＭＳ Ｐゴシック" pitchFamily="-84" charset="-128"/>
                <a:cs typeface="ＭＳ Ｐゴシック" pitchFamily="-84" charset="-128"/>
              </a:rPr>
              <a:t>b(x)</a:t>
            </a:r>
            <a:r>
              <a:rPr lang="en-US" smtClean="0">
                <a:latin typeface="Arial" pitchFamily="-84" charset="0"/>
                <a:ea typeface="ＭＳ Ｐゴシック" pitchFamily="-84" charset="-128"/>
                <a:cs typeface="ＭＳ Ｐゴシック" pitchFamily="-84" charset="-128"/>
              </a:rPr>
              <a:t>.</a:t>
            </a:r>
          </a:p>
          <a:p>
            <a:endParaRPr lang="en-US" smtClean="0">
              <a:latin typeface="Arial" pitchFamily="-84" charset="0"/>
              <a:ea typeface="ＭＳ Ｐゴシック" pitchFamily="-84" charset="-128"/>
              <a:cs typeface="ＭＳ Ｐゴシック" pitchFamily="-84" charset="-128"/>
            </a:endParaRPr>
          </a:p>
          <a:p>
            <a:r>
              <a:rPr lang="en-US" smtClean="0">
                <a:latin typeface="Arial" pitchFamily="-84" charset="0"/>
                <a:ea typeface="ＭＳ Ｐゴシック" pitchFamily="-84" charset="-128"/>
                <a:cs typeface="ＭＳ Ｐゴシック" pitchFamily="-84" charset="-128"/>
              </a:rPr>
              <a:t>2.  Any divisor of </a:t>
            </a:r>
            <a:r>
              <a:rPr lang="en-US" i="1" smtClean="0">
                <a:latin typeface="Arial" pitchFamily="-84" charset="0"/>
                <a:ea typeface="ＭＳ Ｐゴシック" pitchFamily="-84" charset="-128"/>
                <a:cs typeface="ＭＳ Ｐゴシック" pitchFamily="-84" charset="-128"/>
              </a:rPr>
              <a:t>a(x) </a:t>
            </a:r>
            <a:r>
              <a:rPr lang="en-US" smtClean="0">
                <a:latin typeface="Arial" pitchFamily="-84" charset="0"/>
                <a:ea typeface="ＭＳ Ｐゴシック" pitchFamily="-84" charset="-128"/>
                <a:cs typeface="ＭＳ Ｐゴシック" pitchFamily="-84" charset="-128"/>
              </a:rPr>
              <a:t>and </a:t>
            </a:r>
            <a:r>
              <a:rPr lang="en-US" i="1" smtClean="0">
                <a:latin typeface="Arial" pitchFamily="-84" charset="0"/>
                <a:ea typeface="ＭＳ Ｐゴシック" pitchFamily="-84" charset="-128"/>
                <a:cs typeface="ＭＳ Ｐゴシック" pitchFamily="-84" charset="-128"/>
              </a:rPr>
              <a:t>b(x) </a:t>
            </a:r>
            <a:r>
              <a:rPr lang="en-US" smtClean="0">
                <a:latin typeface="Arial" pitchFamily="-84" charset="0"/>
                <a:ea typeface="ＭＳ Ｐゴシック" pitchFamily="-84" charset="-128"/>
                <a:cs typeface="ＭＳ Ｐゴシック" pitchFamily="-84" charset="-128"/>
              </a:rPr>
              <a:t>is a divisor of</a:t>
            </a:r>
            <a:r>
              <a:rPr lang="en-US" i="1" smtClean="0">
                <a:latin typeface="Arial" pitchFamily="-84" charset="0"/>
                <a:ea typeface="ＭＳ Ｐゴシック" pitchFamily="-84" charset="-128"/>
                <a:cs typeface="ＭＳ Ｐゴシック" pitchFamily="-84" charset="-128"/>
              </a:rPr>
              <a:t> c(x)</a:t>
            </a:r>
            <a:r>
              <a:rPr lang="en-US" smtClean="0">
                <a:latin typeface="Arial" pitchFamily="-84" charset="0"/>
                <a:ea typeface="ＭＳ Ｐゴシック" pitchFamily="-84" charset="-128"/>
                <a:cs typeface="ＭＳ Ｐゴシック" pitchFamily="-84" charset="-128"/>
              </a:rPr>
              <a:t>.</a:t>
            </a:r>
          </a:p>
          <a:p>
            <a:endParaRPr lang="en-US" smtClean="0">
              <a:latin typeface="Arial" pitchFamily="-84" charset="0"/>
              <a:ea typeface="ＭＳ Ｐゴシック" pitchFamily="-84" charset="-128"/>
              <a:cs typeface="ＭＳ Ｐゴシック" pitchFamily="-84" charset="-128"/>
            </a:endParaRPr>
          </a:p>
          <a:p>
            <a:r>
              <a:rPr lang="en-US" smtClean="0">
                <a:latin typeface="Arial" pitchFamily="-84" charset="0"/>
                <a:ea typeface="ＭＳ Ｐゴシック" pitchFamily="-84" charset="-128"/>
                <a:cs typeface="ＭＳ Ｐゴシック" pitchFamily="-84" charset="-128"/>
              </a:rPr>
              <a:t>An equivalent definition is the following: gcd[a (x ), b (x )] is the polynomial of</a:t>
            </a:r>
          </a:p>
          <a:p>
            <a:r>
              <a:rPr lang="en-US" smtClean="0">
                <a:latin typeface="Arial" pitchFamily="-84" charset="0"/>
                <a:ea typeface="ＭＳ Ｐゴシック" pitchFamily="-84" charset="-128"/>
                <a:cs typeface="ＭＳ Ｐゴシック" pitchFamily="-84" charset="-128"/>
              </a:rPr>
              <a:t>maximum degree that divides both a (x ) and b (x ).</a:t>
            </a:r>
          </a:p>
          <a:p>
            <a:endParaRPr lang="en-US" smtClean="0">
              <a:latin typeface="Arial" pitchFamily="-84" charset="0"/>
              <a:ea typeface="ＭＳ Ｐゴシック" pitchFamily="-84" charset="-128"/>
              <a:cs typeface="ＭＳ Ｐゴシック" pitchFamily="-84" charset="-128"/>
            </a:endParaRPr>
          </a:p>
          <a:p>
            <a:r>
              <a:rPr lang="en-US" smtClean="0">
                <a:latin typeface="Arial" pitchFamily="-84" charset="0"/>
                <a:ea typeface="ＭＳ Ｐゴシック" pitchFamily="-84" charset="-128"/>
                <a:cs typeface="ＭＳ Ｐゴシック" pitchFamily="-84" charset="-128"/>
              </a:rPr>
              <a:t>We can adapt the Euclidean algorithm to compute the greatest common</a:t>
            </a:r>
          </a:p>
          <a:p>
            <a:r>
              <a:rPr lang="en-US" smtClean="0">
                <a:latin typeface="Arial" pitchFamily="-84" charset="0"/>
                <a:ea typeface="ＭＳ Ｐゴシック" pitchFamily="-84" charset="-128"/>
                <a:cs typeface="ＭＳ Ｐゴシック" pitchFamily="-84" charset="-128"/>
              </a:rPr>
              <a:t>Divisor of two polynomials.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p:cNvSpPr>
          <p:nvPr>
            <p:ph type="sldImg"/>
          </p:nvPr>
        </p:nvSpPr>
        <p:spPr>
          <a:ln/>
        </p:spPr>
      </p:sp>
      <p:sp>
        <p:nvSpPr>
          <p:cNvPr id="112643" name="Notes Placeholder 2"/>
          <p:cNvSpPr>
            <a:spLocks noGrp="1"/>
          </p:cNvSpPr>
          <p:nvPr>
            <p:ph type="body" idx="1"/>
          </p:nvPr>
        </p:nvSpPr>
        <p:spPr>
          <a:noFill/>
          <a:ln/>
        </p:spPr>
        <p:txBody>
          <a:bodyPr/>
          <a:lstStyle/>
          <a:p>
            <a:r>
              <a:rPr lang="en-US" b="1" smtClean="0">
                <a:latin typeface="Arial" pitchFamily="-84" charset="0"/>
                <a:ea typeface="ＭＳ Ｐゴシック" pitchFamily="-84" charset="-128"/>
                <a:cs typeface="ＭＳ Ｐゴシック" pitchFamily="-84" charset="-128"/>
              </a:rPr>
              <a:t>Table 4.6 Arithmetic in GF(23)</a:t>
            </a:r>
            <a:r>
              <a:rPr lang="en-US" smtClean="0">
                <a:latin typeface="Arial" pitchFamily="-84" charset="0"/>
                <a:ea typeface="ＭＳ Ｐゴシック" pitchFamily="-84" charset="-128"/>
                <a:cs typeface="ＭＳ Ｐゴシック" pitchFamily="-84" charset="-128"/>
              </a:rPr>
              <a:t> </a:t>
            </a:r>
          </a:p>
        </p:txBody>
      </p:sp>
      <p:sp>
        <p:nvSpPr>
          <p:cNvPr id="112644" name="Slide Number Placeholder 3"/>
          <p:cNvSpPr>
            <a:spLocks noGrp="1"/>
          </p:cNvSpPr>
          <p:nvPr>
            <p:ph type="sldNum" sz="quarter" idx="5"/>
          </p:nvPr>
        </p:nvSpPr>
        <p:spPr>
          <a:noFill/>
        </p:spPr>
        <p:txBody>
          <a:bodyPr/>
          <a:lstStyle/>
          <a:p>
            <a:fld id="{6ECCF356-10BB-A043-8E3A-2CBE6DFFB3B6}" type="slidenum">
              <a:rPr lang="en-AU" smtClean="0">
                <a:latin typeface="Arial" pitchFamily="-84" charset="0"/>
              </a:rPr>
              <a:pPr/>
              <a:t>41</a:t>
            </a:fld>
            <a:endParaRPr lang="en-AU" smtClean="0">
              <a:latin typeface="Arial" pitchFamily="-8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p:cNvSpPr>
          <p:nvPr>
            <p:ph type="sldImg"/>
          </p:nvPr>
        </p:nvSpPr>
        <p:spPr>
          <a:ln/>
        </p:spPr>
      </p:sp>
      <p:sp>
        <p:nvSpPr>
          <p:cNvPr id="114691" name="Notes Placeholder 2"/>
          <p:cNvSpPr>
            <a:spLocks noGrp="1"/>
          </p:cNvSpPr>
          <p:nvPr>
            <p:ph type="body" idx="1"/>
          </p:nvPr>
        </p:nvSpPr>
        <p:spPr>
          <a:noFill/>
          <a:ln/>
        </p:spPr>
        <p:txBody>
          <a:bodyPr/>
          <a:lstStyle/>
          <a:p>
            <a:r>
              <a:rPr lang="en-US" b="1" smtClean="0">
                <a:latin typeface="Arial" pitchFamily="-84" charset="0"/>
                <a:ea typeface="ＭＳ Ｐゴシック" pitchFamily="-84" charset="-128"/>
                <a:cs typeface="ＭＳ Ｐゴシック" pitchFamily="-84" charset="-128"/>
              </a:rPr>
              <a:t>Table 4.6 Arithmetic in GF(23)</a:t>
            </a:r>
            <a:r>
              <a:rPr lang="en-US" smtClean="0">
                <a:latin typeface="Arial" pitchFamily="-84" charset="0"/>
                <a:ea typeface="ＭＳ Ｐゴシック" pitchFamily="-84" charset="-128"/>
                <a:cs typeface="ＭＳ Ｐゴシック" pitchFamily="-84" charset="-128"/>
              </a:rPr>
              <a:t> </a:t>
            </a:r>
          </a:p>
        </p:txBody>
      </p:sp>
      <p:sp>
        <p:nvSpPr>
          <p:cNvPr id="114692" name="Slide Number Placeholder 3"/>
          <p:cNvSpPr>
            <a:spLocks noGrp="1"/>
          </p:cNvSpPr>
          <p:nvPr>
            <p:ph type="sldNum" sz="quarter" idx="5"/>
          </p:nvPr>
        </p:nvSpPr>
        <p:spPr>
          <a:noFill/>
        </p:spPr>
        <p:txBody>
          <a:bodyPr/>
          <a:lstStyle/>
          <a:p>
            <a:fld id="{679A2572-04EC-1242-B8E0-CC58853D6BB1}" type="slidenum">
              <a:rPr lang="en-AU" smtClean="0">
                <a:latin typeface="Arial" pitchFamily="-84" charset="0"/>
              </a:rPr>
              <a:pPr/>
              <a:t>42</a:t>
            </a:fld>
            <a:endParaRPr lang="en-AU" smtClean="0">
              <a:latin typeface="Arial" pitchFamily="-8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p:cNvSpPr>
          <p:nvPr>
            <p:ph type="sldImg"/>
          </p:nvPr>
        </p:nvSpPr>
        <p:spPr>
          <a:ln/>
        </p:spPr>
      </p:sp>
      <p:sp>
        <p:nvSpPr>
          <p:cNvPr id="116739" name="Notes Placeholder 2"/>
          <p:cNvSpPr>
            <a:spLocks noGrp="1"/>
          </p:cNvSpPr>
          <p:nvPr>
            <p:ph type="body" idx="1"/>
          </p:nvPr>
        </p:nvSpPr>
        <p:spPr>
          <a:noFill/>
          <a:ln/>
        </p:spPr>
        <p:txBody>
          <a:bodyPr/>
          <a:lstStyle/>
          <a:p>
            <a:r>
              <a:rPr lang="en-US" b="1" smtClean="0">
                <a:latin typeface="Arial" pitchFamily="-84" charset="0"/>
                <a:ea typeface="ＭＳ Ｐゴシック" pitchFamily="-84" charset="-128"/>
                <a:cs typeface="ＭＳ Ｐゴシック" pitchFamily="-84" charset="-128"/>
              </a:rPr>
              <a:t>Table 4.6 Arithmetic in GF(23)</a:t>
            </a:r>
            <a:r>
              <a:rPr lang="en-US" smtClean="0">
                <a:latin typeface="Arial" pitchFamily="-84" charset="0"/>
                <a:ea typeface="ＭＳ Ｐゴシック" pitchFamily="-84" charset="-128"/>
                <a:cs typeface="ＭＳ Ｐゴシック" pitchFamily="-84" charset="-128"/>
              </a:rPr>
              <a:t> </a:t>
            </a:r>
          </a:p>
        </p:txBody>
      </p:sp>
      <p:sp>
        <p:nvSpPr>
          <p:cNvPr id="116740" name="Slide Number Placeholder 3"/>
          <p:cNvSpPr>
            <a:spLocks noGrp="1"/>
          </p:cNvSpPr>
          <p:nvPr>
            <p:ph type="sldNum" sz="quarter" idx="5"/>
          </p:nvPr>
        </p:nvSpPr>
        <p:spPr>
          <a:noFill/>
        </p:spPr>
        <p:txBody>
          <a:bodyPr/>
          <a:lstStyle/>
          <a:p>
            <a:fld id="{29811626-CB7D-2644-A5AB-9D5D635EC205}" type="slidenum">
              <a:rPr lang="en-AU" smtClean="0">
                <a:latin typeface="Arial" pitchFamily="-84" charset="0"/>
              </a:rPr>
              <a:pPr/>
              <a:t>43</a:t>
            </a:fld>
            <a:endParaRPr lang="en-AU" smtClean="0">
              <a:latin typeface="Arial" pitchFamily="-8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14D5552C-633F-FC4C-B7EF-FDD3B9D579C6}" type="slidenum">
              <a:rPr lang="en-AU">
                <a:latin typeface="Arial" pitchFamily="-84" charset="0"/>
              </a:rPr>
              <a:pPr/>
              <a:t>44</a:t>
            </a:fld>
            <a:endParaRPr lang="en-AU">
              <a:latin typeface="Arial" pitchFamily="-8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r>
              <a:rPr lang="en-US">
                <a:latin typeface="Arial" pitchFamily="-84" charset="0"/>
                <a:ea typeface="ＭＳ Ｐゴシック" pitchFamily="-84" charset="-128"/>
                <a:cs typeface="ＭＳ Ｐゴシック" pitchFamily="-84" charset="-128"/>
              </a:rPr>
              <a:t>Example shows addition &amp; multiplication in GF(2</a:t>
            </a:r>
            <a:r>
              <a:rPr lang="en-US" baseline="30000">
                <a:latin typeface="Arial" pitchFamily="-84" charset="0"/>
                <a:ea typeface="ＭＳ Ｐゴシック" pitchFamily="-84" charset="-128"/>
                <a:cs typeface="ＭＳ Ｐゴシック" pitchFamily="-84" charset="-128"/>
              </a:rPr>
              <a:t>3</a:t>
            </a:r>
            <a:r>
              <a:rPr lang="en-US">
                <a:latin typeface="Arial" pitchFamily="-84" charset="0"/>
                <a:ea typeface="ＭＳ Ｐゴシック" pitchFamily="-84" charset="-128"/>
                <a:cs typeface="ＭＳ Ｐゴシック" pitchFamily="-84" charset="-128"/>
              </a:rPr>
              <a:t>) modulo (x</a:t>
            </a:r>
            <a:r>
              <a:rPr lang="en-US" baseline="30000">
                <a:latin typeface="Arial" pitchFamily="-84" charset="0"/>
                <a:ea typeface="ＭＳ Ｐゴシック" pitchFamily="-84" charset="-128"/>
                <a:cs typeface="ＭＳ Ｐゴシック" pitchFamily="-84" charset="-128"/>
              </a:rPr>
              <a:t>3</a:t>
            </a:r>
            <a:r>
              <a:rPr lang="en-US">
                <a:latin typeface="Arial" pitchFamily="-84" charset="0"/>
                <a:ea typeface="ＭＳ Ｐゴシック" pitchFamily="-84" charset="-128"/>
                <a:cs typeface="ＭＳ Ｐゴシック" pitchFamily="-84" charset="-128"/>
              </a:rPr>
              <a:t>+x+1)</a:t>
            </a:r>
            <a:endParaRPr lang="en-AU">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3E6017CB-0F3A-254B-853F-DCCF09004C51}" type="slidenum">
              <a:rPr lang="en-AU">
                <a:latin typeface="Arial" pitchFamily="-84" charset="0"/>
              </a:rPr>
              <a:pPr/>
              <a:t>45</a:t>
            </a:fld>
            <a:endParaRPr lang="en-AU">
              <a:latin typeface="Arial" pitchFamily="-8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r>
              <a:rPr lang="en-US" b="1" smtClean="0">
                <a:latin typeface="Arial" pitchFamily="-84" charset="0"/>
                <a:ea typeface="ＭＳ Ｐゴシック" pitchFamily="-84" charset="-128"/>
                <a:cs typeface="ＭＳ Ｐゴシック" pitchFamily="-84" charset="-128"/>
              </a:rPr>
              <a:t>Table 4.8  Extended Euclid [(</a:t>
            </a:r>
            <a:r>
              <a:rPr lang="en-US" b="1" i="1" smtClean="0">
                <a:latin typeface="Arial" pitchFamily="-84" charset="0"/>
                <a:ea typeface="ＭＳ Ｐゴシック" pitchFamily="-84" charset="-128"/>
                <a:cs typeface="ＭＳ Ｐゴシック" pitchFamily="-84" charset="-128"/>
              </a:rPr>
              <a:t>x</a:t>
            </a:r>
            <a:r>
              <a:rPr lang="en-US" b="1" smtClean="0">
                <a:latin typeface="Arial" pitchFamily="-84" charset="0"/>
                <a:ea typeface="ＭＳ Ｐゴシック" pitchFamily="-84" charset="-128"/>
                <a:cs typeface="ＭＳ Ｐゴシック" pitchFamily="-84" charset="-128"/>
              </a:rPr>
              <a:t>8 + </a:t>
            </a:r>
            <a:r>
              <a:rPr lang="en-US" b="1" i="1" smtClean="0">
                <a:latin typeface="Arial" pitchFamily="-84" charset="0"/>
                <a:ea typeface="ＭＳ Ｐゴシック" pitchFamily="-84" charset="-128"/>
                <a:cs typeface="ＭＳ Ｐゴシック" pitchFamily="-84" charset="-128"/>
              </a:rPr>
              <a:t>x</a:t>
            </a:r>
            <a:r>
              <a:rPr lang="en-US" b="1" smtClean="0">
                <a:latin typeface="Arial" pitchFamily="-84" charset="0"/>
                <a:ea typeface="ＭＳ Ｐゴシック" pitchFamily="-84" charset="-128"/>
                <a:cs typeface="ＭＳ Ｐゴシック" pitchFamily="-84" charset="-128"/>
              </a:rPr>
              <a:t>4 + </a:t>
            </a:r>
            <a:r>
              <a:rPr lang="en-US" b="1" i="1" smtClean="0">
                <a:latin typeface="Arial" pitchFamily="-84" charset="0"/>
                <a:ea typeface="ＭＳ Ｐゴシック" pitchFamily="-84" charset="-128"/>
                <a:cs typeface="ＭＳ Ｐゴシック" pitchFamily="-84" charset="-128"/>
              </a:rPr>
              <a:t>x</a:t>
            </a:r>
            <a:r>
              <a:rPr lang="en-US" b="1" smtClean="0">
                <a:latin typeface="Arial" pitchFamily="-84" charset="0"/>
                <a:ea typeface="ＭＳ Ｐゴシック" pitchFamily="-84" charset="-128"/>
                <a:cs typeface="ＭＳ Ｐゴシック" pitchFamily="-84" charset="-128"/>
              </a:rPr>
              <a:t>3 + </a:t>
            </a:r>
            <a:r>
              <a:rPr lang="en-US" b="1" i="1" smtClean="0">
                <a:latin typeface="Arial" pitchFamily="-84" charset="0"/>
                <a:ea typeface="ＭＳ Ｐゴシック" pitchFamily="-84" charset="-128"/>
                <a:cs typeface="ＭＳ Ｐゴシック" pitchFamily="-84" charset="-128"/>
              </a:rPr>
              <a:t>x</a:t>
            </a:r>
            <a:r>
              <a:rPr lang="en-US" b="1" smtClean="0">
                <a:latin typeface="Arial" pitchFamily="-84" charset="0"/>
                <a:ea typeface="ＭＳ Ｐゴシック" pitchFamily="-84" charset="-128"/>
                <a:cs typeface="ＭＳ Ｐゴシック" pitchFamily="-84" charset="-128"/>
              </a:rPr>
              <a:t> + 1), (</a:t>
            </a:r>
            <a:r>
              <a:rPr lang="en-US" b="1" i="1" smtClean="0">
                <a:latin typeface="Arial" pitchFamily="-84" charset="0"/>
                <a:ea typeface="ＭＳ Ｐゴシック" pitchFamily="-84" charset="-128"/>
                <a:cs typeface="ＭＳ Ｐゴシック" pitchFamily="-84" charset="-128"/>
              </a:rPr>
              <a:t>x</a:t>
            </a:r>
            <a:r>
              <a:rPr lang="en-US" b="1" smtClean="0">
                <a:latin typeface="Arial" pitchFamily="-84" charset="0"/>
                <a:ea typeface="ＭＳ Ｐゴシック" pitchFamily="-84" charset="-128"/>
                <a:cs typeface="ＭＳ Ｐゴシック" pitchFamily="-84" charset="-128"/>
              </a:rPr>
              <a:t>7 + </a:t>
            </a:r>
            <a:r>
              <a:rPr lang="en-US" b="1" i="1" smtClean="0">
                <a:latin typeface="Arial" pitchFamily="-84" charset="0"/>
                <a:ea typeface="ＭＳ Ｐゴシック" pitchFamily="-84" charset="-128"/>
                <a:cs typeface="ＭＳ Ｐゴシック" pitchFamily="-84" charset="-128"/>
              </a:rPr>
              <a:t>x</a:t>
            </a:r>
            <a:r>
              <a:rPr lang="en-US" b="1" smtClean="0">
                <a:latin typeface="Arial" pitchFamily="-84" charset="0"/>
                <a:ea typeface="ＭＳ Ｐゴシック" pitchFamily="-84" charset="-128"/>
                <a:cs typeface="ＭＳ Ｐゴシック" pitchFamily="-84" charset="-128"/>
              </a:rPr>
              <a:t> + 1)]</a:t>
            </a:r>
            <a:r>
              <a:rPr lang="en-US" smtClean="0">
                <a:latin typeface="Arial" pitchFamily="-84" charset="0"/>
                <a:ea typeface="ＭＳ Ｐゴシック" pitchFamily="-84" charset="-128"/>
                <a:cs typeface="ＭＳ Ｐゴシック" pitchFamily="-84" charset="-128"/>
              </a:rPr>
              <a:t> </a:t>
            </a:r>
            <a:endParaRPr lang="en-AU" smtClean="0">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F63EBC7A-ABAF-5B4E-B809-310BE65D983B}" type="slidenum">
              <a:rPr lang="en-AU">
                <a:latin typeface="Arial" pitchFamily="-84" charset="0"/>
              </a:rPr>
              <a:pPr/>
              <a:t>46</a:t>
            </a:fld>
            <a:endParaRPr lang="en-AU">
              <a:latin typeface="Arial" pitchFamily="-8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r>
              <a:rPr lang="en-US">
                <a:latin typeface="Arial" pitchFamily="-84" charset="0"/>
                <a:ea typeface="ＭＳ Ｐゴシック" pitchFamily="-84" charset="-128"/>
                <a:cs typeface="ＭＳ Ｐゴシック" pitchFamily="-84" charset="-128"/>
              </a:rPr>
              <a:t>A key motivation for using polynomial arithmetic in GF(2</a:t>
            </a:r>
            <a:r>
              <a:rPr lang="en-US" baseline="30000">
                <a:latin typeface="Arial" pitchFamily="-84" charset="0"/>
                <a:ea typeface="ＭＳ Ｐゴシック" pitchFamily="-84" charset="-128"/>
                <a:cs typeface="ＭＳ Ｐゴシック" pitchFamily="-84" charset="-128"/>
              </a:rPr>
              <a:t>n</a:t>
            </a:r>
            <a:r>
              <a:rPr lang="en-US">
                <a:latin typeface="Arial" pitchFamily="-84" charset="0"/>
                <a:ea typeface="ＭＳ Ｐゴシック" pitchFamily="-84" charset="-128"/>
                <a:cs typeface="ＭＳ Ｐゴシック" pitchFamily="-84" charset="-128"/>
              </a:rPr>
              <a:t>) is that the polynomials can be represented as a bit string, using all possible bit values, and the calculations only use simple common machine instructions - addition is just XOR, and multiplication is shifts &amp; </a:t>
            </a:r>
            <a:r>
              <a:rPr lang="en-US" dirty="0" err="1">
                <a:latin typeface="Arial" pitchFamily="-84" charset="0"/>
                <a:ea typeface="ＭＳ Ｐゴシック" pitchFamily="-84" charset="-128"/>
                <a:cs typeface="ＭＳ Ｐゴシック" pitchFamily="-84" charset="-128"/>
              </a:rPr>
              <a:t>XOR’s</a:t>
            </a:r>
            <a:r>
              <a:rPr lang="en-US" dirty="0">
                <a:latin typeface="Arial" pitchFamily="-84" charset="0"/>
                <a:ea typeface="ＭＳ Ｐゴシック" pitchFamily="-84" charset="-128"/>
                <a:cs typeface="ＭＳ Ｐゴシック" pitchFamily="-84" charset="-128"/>
              </a:rPr>
              <a:t>. See text for additional discussion. The shortcut for polynomial reduction comes from the observation that if in GF(2</a:t>
            </a:r>
            <a:r>
              <a:rPr lang="en-US" baseline="30000" dirty="0">
                <a:latin typeface="Arial" pitchFamily="-84" charset="0"/>
                <a:ea typeface="ＭＳ Ｐゴシック" pitchFamily="-84" charset="-128"/>
                <a:cs typeface="ＭＳ Ｐゴシック" pitchFamily="-84" charset="-128"/>
              </a:rPr>
              <a:t>n</a:t>
            </a:r>
            <a:r>
              <a:rPr lang="en-US" dirty="0">
                <a:latin typeface="Arial" pitchFamily="-84" charset="0"/>
                <a:ea typeface="ＭＳ Ｐゴシック" pitchFamily="-84" charset="-128"/>
                <a:cs typeface="ＭＳ Ｐゴシック" pitchFamily="-84" charset="-128"/>
              </a:rPr>
              <a:t>) then irreducible poly </a:t>
            </a:r>
            <a:r>
              <a:rPr lang="en-US" dirty="0" err="1">
                <a:latin typeface="Arial" pitchFamily="-84" charset="0"/>
                <a:ea typeface="ＭＳ Ｐゴシック" pitchFamily="-84" charset="-128"/>
                <a:cs typeface="ＭＳ Ｐゴシック" pitchFamily="-84" charset="-128"/>
              </a:rPr>
              <a:t>g(x</a:t>
            </a:r>
            <a:r>
              <a:rPr lang="en-US" dirty="0">
                <a:latin typeface="Arial" pitchFamily="-84" charset="0"/>
                <a:ea typeface="ＭＳ Ｐゴシック" pitchFamily="-84" charset="-128"/>
                <a:cs typeface="ＭＳ Ｐゴシック" pitchFamily="-84" charset="-128"/>
              </a:rPr>
              <a:t>) has highest term </a:t>
            </a:r>
            <a:r>
              <a:rPr lang="en-US" dirty="0" err="1">
                <a:latin typeface="Arial" pitchFamily="-84" charset="0"/>
                <a:ea typeface="ＭＳ Ｐゴシック" pitchFamily="-84" charset="-128"/>
                <a:cs typeface="ＭＳ Ｐゴシック" pitchFamily="-84" charset="-128"/>
              </a:rPr>
              <a:t>x</a:t>
            </a:r>
            <a:r>
              <a:rPr lang="en-US" baseline="30000" dirty="0" err="1">
                <a:latin typeface="Arial" pitchFamily="-84" charset="0"/>
                <a:ea typeface="ＭＳ Ｐゴシック" pitchFamily="-84" charset="-128"/>
                <a:cs typeface="ＭＳ Ｐゴシック" pitchFamily="-84" charset="-128"/>
              </a:rPr>
              <a:t>n</a:t>
            </a:r>
            <a:r>
              <a:rPr lang="en-US" dirty="0">
                <a:latin typeface="Arial" pitchFamily="-84" charset="0"/>
                <a:ea typeface="ＭＳ Ｐゴシック" pitchFamily="-84" charset="-128"/>
                <a:cs typeface="ＭＳ Ｐゴシック" pitchFamily="-84" charset="-128"/>
              </a:rPr>
              <a:t> , and if compute </a:t>
            </a:r>
            <a:r>
              <a:rPr lang="en-US" dirty="0" err="1">
                <a:latin typeface="Arial" pitchFamily="-84" charset="0"/>
                <a:ea typeface="ＭＳ Ｐゴシック" pitchFamily="-84" charset="-128"/>
                <a:cs typeface="ＭＳ Ｐゴシック" pitchFamily="-84" charset="-128"/>
              </a:rPr>
              <a:t>x</a:t>
            </a:r>
            <a:r>
              <a:rPr lang="en-US" baseline="30000" dirty="0" err="1">
                <a:latin typeface="Arial" pitchFamily="-84" charset="0"/>
                <a:ea typeface="ＭＳ Ｐゴシック" pitchFamily="-84" charset="-128"/>
                <a:cs typeface="ＭＳ Ｐゴシック" pitchFamily="-84" charset="-128"/>
              </a:rPr>
              <a:t>n</a:t>
            </a:r>
            <a:r>
              <a:rPr lang="en-US" dirty="0">
                <a:latin typeface="Arial" pitchFamily="-84" charset="0"/>
                <a:ea typeface="ＭＳ Ｐゴシック" pitchFamily="-84" charset="-128"/>
                <a:cs typeface="ＭＳ Ｐゴシック" pitchFamily="-84" charset="-128"/>
              </a:rPr>
              <a:t> mod </a:t>
            </a:r>
            <a:r>
              <a:rPr lang="en-US" dirty="0" err="1">
                <a:latin typeface="Arial" pitchFamily="-84" charset="0"/>
                <a:ea typeface="ＭＳ Ｐゴシック" pitchFamily="-84" charset="-128"/>
                <a:cs typeface="ＭＳ Ｐゴシック" pitchFamily="-84" charset="-128"/>
              </a:rPr>
              <a:t>g(x</a:t>
            </a:r>
            <a:r>
              <a:rPr lang="en-US" dirty="0">
                <a:latin typeface="Arial" pitchFamily="-84" charset="0"/>
                <a:ea typeface="ＭＳ Ｐゴシック" pitchFamily="-84" charset="-128"/>
                <a:cs typeface="ＭＳ Ｐゴシック" pitchFamily="-84" charset="-128"/>
              </a:rPr>
              <a:t>) answer is </a:t>
            </a:r>
            <a:r>
              <a:rPr lang="en-US" dirty="0" err="1">
                <a:latin typeface="Arial" pitchFamily="-84" charset="0"/>
                <a:ea typeface="ＭＳ Ｐゴシック" pitchFamily="-84" charset="-128"/>
                <a:cs typeface="ＭＳ Ｐゴシック" pitchFamily="-84" charset="-128"/>
              </a:rPr>
              <a:t>g(x</a:t>
            </a:r>
            <a:r>
              <a:rPr lang="en-US" dirty="0">
                <a:latin typeface="Arial" pitchFamily="-84" charset="0"/>
                <a:ea typeface="ＭＳ Ｐゴシック" pitchFamily="-84" charset="-128"/>
                <a:cs typeface="ＭＳ Ｐゴシック" pitchFamily="-84" charset="-128"/>
              </a:rPr>
              <a:t>)- </a:t>
            </a:r>
            <a:r>
              <a:rPr lang="en-US" dirty="0" err="1">
                <a:latin typeface="Arial" pitchFamily="-84" charset="0"/>
                <a:ea typeface="ＭＳ Ｐゴシック" pitchFamily="-84" charset="-128"/>
                <a:cs typeface="ＭＳ Ｐゴシック" pitchFamily="-84" charset="-128"/>
              </a:rPr>
              <a:t>x</a:t>
            </a:r>
            <a:r>
              <a:rPr lang="en-US" baseline="30000" dirty="0" err="1">
                <a:latin typeface="Arial" pitchFamily="-84" charset="0"/>
                <a:ea typeface="ＭＳ Ｐゴシック" pitchFamily="-84" charset="-128"/>
                <a:cs typeface="ＭＳ Ｐゴシック" pitchFamily="-84" charset="-128"/>
              </a:rPr>
              <a:t>n</a:t>
            </a:r>
            <a:endParaRPr lang="en-AU" baseline="30000" dirty="0">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0453EBDF-61BC-EF46-9339-2CE0106CD1A8}" type="slidenum">
              <a:rPr lang="en-AU">
                <a:latin typeface="Arial" pitchFamily="-84" charset="0"/>
              </a:rPr>
              <a:pPr/>
              <a:t>47</a:t>
            </a:fld>
            <a:endParaRPr lang="en-AU">
              <a:latin typeface="Arial" pitchFamily="-84" charset="0"/>
            </a:endParaRPr>
          </a:p>
        </p:txBody>
      </p:sp>
      <p:sp>
        <p:nvSpPr>
          <p:cNvPr id="124931" name="Rectangle 1026"/>
          <p:cNvSpPr>
            <a:spLocks noGrp="1" noRot="1" noChangeAspect="1" noChangeArrowheads="1" noTextEdit="1"/>
          </p:cNvSpPr>
          <p:nvPr>
            <p:ph type="sldImg"/>
          </p:nvPr>
        </p:nvSpPr>
        <p:spPr>
          <a:solidFill>
            <a:srgbClr val="FFFFFF"/>
          </a:solidFill>
          <a:ln/>
        </p:spPr>
      </p:sp>
      <p:sp>
        <p:nvSpPr>
          <p:cNvPr id="124932" name="Rectangle 1027"/>
          <p:cNvSpPr>
            <a:spLocks noGrp="1" noChangeArrowheads="1"/>
          </p:cNvSpPr>
          <p:nvPr>
            <p:ph type="body" idx="1"/>
          </p:nvPr>
        </p:nvSpPr>
        <p:spPr>
          <a:noFill/>
          <a:ln/>
        </p:spPr>
        <p:txBody>
          <a:bodyPr/>
          <a:lstStyle/>
          <a:p>
            <a:r>
              <a:rPr lang="en-US" dirty="0" smtClean="0">
                <a:latin typeface="Arial" pitchFamily="-84" charset="0"/>
                <a:ea typeface="ＭＳ Ｐゴシック" pitchFamily="-84" charset="-128"/>
                <a:cs typeface="ＭＳ Ｐゴシック" pitchFamily="-84" charset="-128"/>
              </a:rPr>
              <a:t> An equivalent technique for defining a finite field of the form GF(2</a:t>
            </a:r>
            <a:r>
              <a:rPr lang="en-US" baseline="30000" dirty="0" smtClean="0">
                <a:latin typeface="Arial" pitchFamily="-84" charset="0"/>
                <a:ea typeface="ＭＳ Ｐゴシック" pitchFamily="-84" charset="-128"/>
                <a:cs typeface="ＭＳ Ｐゴシック" pitchFamily="-84" charset="-128"/>
              </a:rPr>
              <a:t>n</a:t>
            </a:r>
            <a:r>
              <a:rPr lang="en-US" dirty="0" smtClean="0">
                <a:latin typeface="Arial" pitchFamily="-84" charset="0"/>
                <a:ea typeface="ＭＳ Ｐゴシック" pitchFamily="-84" charset="-128"/>
                <a:cs typeface="ＭＳ Ｐゴシック" pitchFamily="-84" charset="-128"/>
              </a:rPr>
              <a:t> ), using the</a:t>
            </a:r>
          </a:p>
          <a:p>
            <a:r>
              <a:rPr lang="en-US" dirty="0" smtClean="0">
                <a:latin typeface="Arial" pitchFamily="-84" charset="0"/>
                <a:ea typeface="ＭＳ Ｐゴシック" pitchFamily="-84" charset="-128"/>
                <a:cs typeface="ＭＳ Ｐゴシック" pitchFamily="-84" charset="-128"/>
              </a:rPr>
              <a:t>same irreducible polynomial, is sometimes more convenient. To begin, we need two</a:t>
            </a:r>
          </a:p>
          <a:p>
            <a:r>
              <a:rPr lang="en-US" dirty="0" smtClean="0">
                <a:latin typeface="Arial" pitchFamily="-84" charset="0"/>
                <a:ea typeface="ＭＳ Ｐゴシック" pitchFamily="-84" charset="-128"/>
                <a:cs typeface="ＭＳ Ｐゴシック" pitchFamily="-84" charset="-128"/>
              </a:rPr>
              <a:t>definitions: A generator </a:t>
            </a:r>
            <a:r>
              <a:rPr lang="en-US" i="1" dirty="0" smtClean="0">
                <a:latin typeface="Arial" pitchFamily="-84" charset="0"/>
                <a:ea typeface="ＭＳ Ｐゴシック" pitchFamily="-84" charset="-128"/>
                <a:cs typeface="ＭＳ Ｐゴシック" pitchFamily="-84" charset="-128"/>
              </a:rPr>
              <a:t>g</a:t>
            </a:r>
            <a:r>
              <a:rPr lang="en-US" dirty="0" smtClean="0">
                <a:latin typeface="Arial" pitchFamily="-84" charset="0"/>
                <a:ea typeface="ＭＳ Ｐゴシック" pitchFamily="-84" charset="-128"/>
                <a:cs typeface="ＭＳ Ｐゴシック" pitchFamily="-84" charset="-128"/>
              </a:rPr>
              <a:t>  of a finite field F of order </a:t>
            </a:r>
            <a:r>
              <a:rPr lang="en-US" i="1" dirty="0" smtClean="0">
                <a:latin typeface="Arial" pitchFamily="-84" charset="0"/>
                <a:ea typeface="ＭＳ Ｐゴシック" pitchFamily="-84" charset="-128"/>
                <a:cs typeface="ＭＳ Ｐゴシック" pitchFamily="-84" charset="-128"/>
              </a:rPr>
              <a:t>q</a:t>
            </a:r>
            <a:r>
              <a:rPr lang="en-US" dirty="0" smtClean="0">
                <a:latin typeface="Arial" pitchFamily="-84" charset="0"/>
                <a:ea typeface="ＭＳ Ｐゴシック" pitchFamily="-84" charset="-128"/>
                <a:cs typeface="ＭＳ Ｐゴシック" pitchFamily="-84" charset="-128"/>
              </a:rPr>
              <a:t>  (contains </a:t>
            </a:r>
            <a:r>
              <a:rPr lang="en-US" i="1" dirty="0" smtClean="0">
                <a:latin typeface="Arial" pitchFamily="-84" charset="0"/>
                <a:ea typeface="ＭＳ Ｐゴシック" pitchFamily="-84" charset="-128"/>
                <a:cs typeface="ＭＳ Ｐゴシック" pitchFamily="-84" charset="-128"/>
              </a:rPr>
              <a:t>q</a:t>
            </a:r>
            <a:r>
              <a:rPr lang="en-US" dirty="0" smtClean="0">
                <a:latin typeface="Arial" pitchFamily="-84" charset="0"/>
                <a:ea typeface="ＭＳ Ｐゴシック" pitchFamily="-84" charset="-128"/>
                <a:cs typeface="ＭＳ Ｐゴシック" pitchFamily="-84" charset="-128"/>
              </a:rPr>
              <a:t>  elements) is an</a:t>
            </a:r>
          </a:p>
          <a:p>
            <a:r>
              <a:rPr lang="en-US" dirty="0" smtClean="0">
                <a:latin typeface="Arial" pitchFamily="-84" charset="0"/>
                <a:ea typeface="ＭＳ Ｐゴシック" pitchFamily="-84" charset="-128"/>
                <a:cs typeface="ＭＳ Ｐゴシック" pitchFamily="-84" charset="-128"/>
              </a:rPr>
              <a:t>element whose first </a:t>
            </a:r>
            <a:r>
              <a:rPr lang="en-US" i="1" dirty="0" smtClean="0">
                <a:latin typeface="Arial" pitchFamily="-84" charset="0"/>
                <a:ea typeface="ＭＳ Ｐゴシック" pitchFamily="-84" charset="-128"/>
                <a:cs typeface="ＭＳ Ｐゴシック" pitchFamily="-84" charset="-128"/>
              </a:rPr>
              <a:t>q -  1 </a:t>
            </a:r>
            <a:r>
              <a:rPr lang="en-US" dirty="0" smtClean="0">
                <a:latin typeface="Arial" pitchFamily="-84" charset="0"/>
                <a:ea typeface="ＭＳ Ｐゴシック" pitchFamily="-84" charset="-128"/>
                <a:cs typeface="ＭＳ Ｐゴシック" pitchFamily="-84" charset="-128"/>
              </a:rPr>
              <a:t>powers generate all the nonzero elements of F. That is, the</a:t>
            </a:r>
          </a:p>
          <a:p>
            <a:r>
              <a:rPr lang="en-US" dirty="0" smtClean="0">
                <a:latin typeface="Arial" pitchFamily="-84" charset="0"/>
                <a:ea typeface="ＭＳ Ｐゴシック" pitchFamily="-84" charset="-128"/>
                <a:cs typeface="ＭＳ Ｐゴシック" pitchFamily="-84" charset="-128"/>
              </a:rPr>
              <a:t>elements of F consist of 0, g</a:t>
            </a:r>
            <a:r>
              <a:rPr lang="en-US" baseline="30000" dirty="0" smtClean="0">
                <a:latin typeface="Arial" pitchFamily="-84" charset="0"/>
                <a:ea typeface="ＭＳ Ｐゴシック" pitchFamily="-84" charset="-128"/>
                <a:cs typeface="ＭＳ Ｐゴシック" pitchFamily="-84" charset="-128"/>
              </a:rPr>
              <a:t>0</a:t>
            </a:r>
            <a:r>
              <a:rPr lang="en-US" dirty="0" smtClean="0">
                <a:latin typeface="Arial" pitchFamily="-84" charset="0"/>
                <a:ea typeface="ＭＳ Ｐゴシック" pitchFamily="-84" charset="-128"/>
                <a:cs typeface="ＭＳ Ｐゴシック" pitchFamily="-84" charset="-128"/>
              </a:rPr>
              <a:t> , g</a:t>
            </a:r>
            <a:r>
              <a:rPr lang="en-US" baseline="30000" dirty="0" smtClean="0">
                <a:latin typeface="Arial" pitchFamily="-84" charset="0"/>
                <a:ea typeface="ＭＳ Ｐゴシック" pitchFamily="-84" charset="-128"/>
                <a:cs typeface="ＭＳ Ｐゴシック" pitchFamily="-84" charset="-128"/>
              </a:rPr>
              <a:t>1</a:t>
            </a:r>
            <a:r>
              <a:rPr lang="en-US" dirty="0" smtClean="0">
                <a:latin typeface="Arial" pitchFamily="-84" charset="0"/>
                <a:ea typeface="ＭＳ Ｐゴシック" pitchFamily="-84" charset="-128"/>
                <a:cs typeface="ＭＳ Ｐゴシック" pitchFamily="-84" charset="-128"/>
              </a:rPr>
              <a:t> , c , g</a:t>
            </a:r>
            <a:r>
              <a:rPr lang="en-US" baseline="30000" dirty="0" smtClean="0">
                <a:latin typeface="Arial" pitchFamily="-84" charset="0"/>
                <a:ea typeface="ＭＳ Ｐゴシック" pitchFamily="-84" charset="-128"/>
                <a:cs typeface="ＭＳ Ｐゴシック" pitchFamily="-84" charset="-128"/>
              </a:rPr>
              <a:t>q-2 </a:t>
            </a:r>
            <a:r>
              <a:rPr lang="en-US" dirty="0" smtClean="0">
                <a:latin typeface="Arial" pitchFamily="-84" charset="0"/>
                <a:ea typeface="ＭＳ Ｐゴシック" pitchFamily="-84" charset="-128"/>
                <a:cs typeface="ＭＳ Ｐゴシック" pitchFamily="-84" charset="-128"/>
              </a:rPr>
              <a:t>. Consider a field F defined by a polynomial</a:t>
            </a:r>
          </a:p>
          <a:p>
            <a:r>
              <a:rPr lang="en-US" i="1" dirty="0" smtClean="0">
                <a:latin typeface="Arial" pitchFamily="-84" charset="0"/>
                <a:ea typeface="ＭＳ Ｐゴシック" pitchFamily="-84" charset="-128"/>
                <a:cs typeface="ＭＳ Ｐゴシック" pitchFamily="-84" charset="-128"/>
              </a:rPr>
              <a:t>f (x </a:t>
            </a:r>
            <a:r>
              <a:rPr lang="en-US" dirty="0" smtClean="0">
                <a:latin typeface="Arial" pitchFamily="-84" charset="0"/>
                <a:ea typeface="ＭＳ Ｐゴシック" pitchFamily="-84" charset="-128"/>
                <a:cs typeface="ＭＳ Ｐゴシック" pitchFamily="-84" charset="-128"/>
              </a:rPr>
              <a:t>). An element </a:t>
            </a:r>
            <a:r>
              <a:rPr lang="en-US" i="1" dirty="0" smtClean="0">
                <a:latin typeface="Arial" pitchFamily="-84" charset="0"/>
                <a:ea typeface="ＭＳ Ｐゴシック" pitchFamily="-84" charset="-128"/>
                <a:cs typeface="ＭＳ Ｐゴシック" pitchFamily="-84" charset="-128"/>
              </a:rPr>
              <a:t>b</a:t>
            </a:r>
            <a:r>
              <a:rPr lang="en-US" dirty="0" smtClean="0">
                <a:latin typeface="Arial" pitchFamily="-84" charset="0"/>
                <a:ea typeface="ＭＳ Ｐゴシック" pitchFamily="-84" charset="-128"/>
                <a:cs typeface="ＭＳ Ｐゴシック" pitchFamily="-84" charset="-128"/>
              </a:rPr>
              <a:t>  contained in F is called a root  of the polynomial if </a:t>
            </a:r>
            <a:r>
              <a:rPr lang="en-US" i="1" dirty="0" smtClean="0">
                <a:latin typeface="Arial" pitchFamily="-84" charset="0"/>
                <a:ea typeface="ＭＳ Ｐゴシック" pitchFamily="-84" charset="-128"/>
                <a:cs typeface="ＭＳ Ｐゴシック" pitchFamily="-84" charset="-128"/>
              </a:rPr>
              <a:t>f (b ) =  0.</a:t>
            </a:r>
          </a:p>
          <a:p>
            <a:r>
              <a:rPr lang="en-US" dirty="0" smtClean="0">
                <a:latin typeface="Arial" pitchFamily="-84" charset="0"/>
                <a:ea typeface="ＭＳ Ｐゴシック" pitchFamily="-84" charset="-128"/>
                <a:cs typeface="ＭＳ Ｐゴシック" pitchFamily="-84" charset="-128"/>
              </a:rPr>
              <a:t>Finally, it can be shown that a root </a:t>
            </a:r>
            <a:r>
              <a:rPr lang="en-US" i="1" dirty="0" smtClean="0">
                <a:latin typeface="Arial" pitchFamily="-84" charset="0"/>
                <a:ea typeface="ＭＳ Ｐゴシック" pitchFamily="-84" charset="-128"/>
                <a:cs typeface="ＭＳ Ｐゴシック" pitchFamily="-84" charset="-128"/>
              </a:rPr>
              <a:t>g</a:t>
            </a:r>
            <a:r>
              <a:rPr lang="en-US" dirty="0" smtClean="0">
                <a:latin typeface="Arial" pitchFamily="-84" charset="0"/>
                <a:ea typeface="ＭＳ Ｐゴシック" pitchFamily="-84" charset="-128"/>
                <a:cs typeface="ＭＳ Ｐゴシック" pitchFamily="-84" charset="-128"/>
              </a:rPr>
              <a:t>  of an irreducible polynomial is a generator of the</a:t>
            </a:r>
          </a:p>
          <a:p>
            <a:r>
              <a:rPr lang="en-US" dirty="0" smtClean="0">
                <a:latin typeface="Arial" pitchFamily="-84" charset="0"/>
                <a:ea typeface="ＭＳ Ｐゴシック" pitchFamily="-84" charset="-128"/>
                <a:cs typeface="ＭＳ Ｐゴシック" pitchFamily="-84" charset="-128"/>
              </a:rPr>
              <a:t>finite field defined on that polynomial.</a:t>
            </a:r>
            <a:endParaRPr lang="en-AU" dirty="0" smtClean="0">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p:cNvSpPr>
          <p:nvPr>
            <p:ph type="sldImg"/>
          </p:nvPr>
        </p:nvSpPr>
        <p:spPr>
          <a:ln/>
        </p:spPr>
      </p:sp>
      <p:sp>
        <p:nvSpPr>
          <p:cNvPr id="126979" name="Notes Placeholder 2"/>
          <p:cNvSpPr>
            <a:spLocks noGrp="1"/>
          </p:cNvSpPr>
          <p:nvPr>
            <p:ph type="body" idx="1"/>
          </p:nvPr>
        </p:nvSpPr>
        <p:spPr>
          <a:noFill/>
          <a:ln/>
        </p:spPr>
        <p:txBody>
          <a:bodyPr/>
          <a:lstStyle/>
          <a:p>
            <a:r>
              <a:rPr lang="en-US" b="1" smtClean="0">
                <a:latin typeface="Arial" pitchFamily="-84" charset="0"/>
                <a:ea typeface="ＭＳ Ｐゴシック" pitchFamily="-84" charset="-128"/>
                <a:cs typeface="ＭＳ Ｐゴシック" pitchFamily="-84" charset="-128"/>
              </a:rPr>
              <a:t>Table 4.9   Generator for GF(2</a:t>
            </a:r>
            <a:r>
              <a:rPr lang="en-US" b="1" baseline="30000" smtClean="0">
                <a:latin typeface="Arial" pitchFamily="-84" charset="0"/>
                <a:ea typeface="ＭＳ Ｐゴシック" pitchFamily="-84" charset="-128"/>
                <a:cs typeface="ＭＳ Ｐゴシック" pitchFamily="-84" charset="-128"/>
              </a:rPr>
              <a:t>3</a:t>
            </a:r>
            <a:r>
              <a:rPr lang="en-US" b="1" smtClean="0">
                <a:latin typeface="Arial" pitchFamily="-84" charset="0"/>
                <a:ea typeface="ＭＳ Ｐゴシック" pitchFamily="-84" charset="-128"/>
                <a:cs typeface="ＭＳ Ｐゴシック" pitchFamily="-84" charset="-128"/>
              </a:rPr>
              <a:t>) using x</a:t>
            </a:r>
            <a:r>
              <a:rPr lang="en-US" b="1" baseline="30000" smtClean="0">
                <a:latin typeface="Arial" pitchFamily="-84" charset="0"/>
                <a:ea typeface="ＭＳ Ｐゴシック" pitchFamily="-84" charset="-128"/>
                <a:cs typeface="ＭＳ Ｐゴシック" pitchFamily="-84" charset="-128"/>
              </a:rPr>
              <a:t>3</a:t>
            </a:r>
            <a:r>
              <a:rPr lang="en-US" b="1" smtClean="0">
                <a:latin typeface="Arial" pitchFamily="-84" charset="0"/>
                <a:ea typeface="ＭＳ Ｐゴシック" pitchFamily="-84" charset="-128"/>
                <a:cs typeface="ＭＳ Ｐゴシック" pitchFamily="-84" charset="-128"/>
              </a:rPr>
              <a:t> + x + 1</a:t>
            </a:r>
            <a:r>
              <a:rPr lang="en-US" smtClean="0">
                <a:latin typeface="Arial" pitchFamily="-84" charset="0"/>
                <a:ea typeface="ＭＳ Ｐゴシック" pitchFamily="-84" charset="-128"/>
                <a:cs typeface="ＭＳ Ｐゴシック" pitchFamily="-84" charset="-128"/>
              </a:rPr>
              <a:t> </a:t>
            </a:r>
          </a:p>
        </p:txBody>
      </p:sp>
      <p:sp>
        <p:nvSpPr>
          <p:cNvPr id="126980" name="Slide Number Placeholder 3"/>
          <p:cNvSpPr>
            <a:spLocks noGrp="1"/>
          </p:cNvSpPr>
          <p:nvPr>
            <p:ph type="sldNum" sz="quarter" idx="5"/>
          </p:nvPr>
        </p:nvSpPr>
        <p:spPr>
          <a:noFill/>
        </p:spPr>
        <p:txBody>
          <a:bodyPr/>
          <a:lstStyle/>
          <a:p>
            <a:fld id="{E3B66948-2982-6F49-B22A-D07F1F789481}" type="slidenum">
              <a:rPr lang="en-AU" smtClean="0">
                <a:latin typeface="Arial" pitchFamily="-84" charset="0"/>
              </a:rPr>
              <a:pPr/>
              <a:t>48</a:t>
            </a:fld>
            <a:endParaRPr lang="en-AU" smtClean="0">
              <a:latin typeface="Arial" pitchFamily="-8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7B6153C5-3BDB-654E-AF82-B1F7F7E99A10}" type="slidenum">
              <a:rPr lang="en-AU">
                <a:latin typeface="Arial" pitchFamily="-84" charset="0"/>
              </a:rPr>
              <a:pPr/>
              <a:t>49</a:t>
            </a:fld>
            <a:endParaRPr lang="en-AU">
              <a:latin typeface="Arial" pitchFamily="-84"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r>
              <a:rPr lang="en-US" b="1" smtClean="0">
                <a:latin typeface="Arial" pitchFamily="-84" charset="0"/>
                <a:ea typeface="ＭＳ Ｐゴシック" pitchFamily="-84" charset="-128"/>
                <a:cs typeface="ＭＳ Ｐゴシック" pitchFamily="-84" charset="-128"/>
              </a:rPr>
              <a:t>Table 4.10   GF(2</a:t>
            </a:r>
            <a:r>
              <a:rPr lang="en-US" b="1" baseline="30000" smtClean="0">
                <a:latin typeface="Arial" pitchFamily="-84" charset="0"/>
                <a:ea typeface="ＭＳ Ｐゴシック" pitchFamily="-84" charset="-128"/>
                <a:cs typeface="ＭＳ Ｐゴシック" pitchFamily="-84" charset="-128"/>
              </a:rPr>
              <a:t>3</a:t>
            </a:r>
            <a:r>
              <a:rPr lang="en-US" b="1" smtClean="0">
                <a:latin typeface="Arial" pitchFamily="-84" charset="0"/>
                <a:ea typeface="ＭＳ Ｐゴシック" pitchFamily="-84" charset="-128"/>
                <a:cs typeface="ＭＳ Ｐゴシック" pitchFamily="-84" charset="-128"/>
              </a:rPr>
              <a:t>) Arithmetic Using Generator for the Polynomial (</a:t>
            </a:r>
            <a:r>
              <a:rPr lang="en-US" b="1" i="1" smtClean="0">
                <a:latin typeface="Arial" pitchFamily="-84" charset="0"/>
                <a:ea typeface="ＭＳ Ｐゴシック" pitchFamily="-84" charset="-128"/>
                <a:cs typeface="ＭＳ Ｐゴシック" pitchFamily="-84" charset="-128"/>
              </a:rPr>
              <a:t>x</a:t>
            </a:r>
            <a:r>
              <a:rPr lang="en-US" b="1" baseline="30000" smtClean="0">
                <a:latin typeface="Arial" pitchFamily="-84" charset="0"/>
                <a:ea typeface="ＭＳ Ｐゴシック" pitchFamily="-84" charset="-128"/>
                <a:cs typeface="ＭＳ Ｐゴシック" pitchFamily="-84" charset="-128"/>
              </a:rPr>
              <a:t>3</a:t>
            </a:r>
            <a:r>
              <a:rPr lang="en-US" b="1" smtClean="0">
                <a:latin typeface="Arial" pitchFamily="-84" charset="0"/>
                <a:ea typeface="ＭＳ Ｐゴシック" pitchFamily="-84" charset="-128"/>
                <a:cs typeface="ＭＳ Ｐゴシック" pitchFamily="-84" charset="-128"/>
              </a:rPr>
              <a:t> + </a:t>
            </a:r>
            <a:r>
              <a:rPr lang="en-US" b="1" i="1" smtClean="0">
                <a:latin typeface="Arial" pitchFamily="-84" charset="0"/>
                <a:ea typeface="ＭＳ Ｐゴシック" pitchFamily="-84" charset="-128"/>
                <a:cs typeface="ＭＳ Ｐゴシック" pitchFamily="-84" charset="-128"/>
              </a:rPr>
              <a:t>x</a:t>
            </a:r>
            <a:r>
              <a:rPr lang="en-US" b="1" smtClean="0">
                <a:latin typeface="Arial" pitchFamily="-84" charset="0"/>
                <a:ea typeface="ＭＳ Ｐゴシック" pitchFamily="-84" charset="-128"/>
                <a:cs typeface="ＭＳ Ｐゴシック" pitchFamily="-84" charset="-128"/>
              </a:rPr>
              <a:t> + 1)</a:t>
            </a:r>
            <a:r>
              <a:rPr lang="en-US" smtClean="0">
                <a:latin typeface="Arial" pitchFamily="-84" charset="0"/>
                <a:ea typeface="ＭＳ Ｐゴシック" pitchFamily="-84" charset="-128"/>
                <a:cs typeface="ＭＳ Ｐゴシック" pitchFamily="-84" charset="-128"/>
              </a:rPr>
              <a:t> </a:t>
            </a:r>
            <a:endParaRPr lang="en-AU" smtClean="0">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a:ln/>
        </p:spPr>
      </p:sp>
      <p:sp>
        <p:nvSpPr>
          <p:cNvPr id="38915" name="Notes Placeholder 2"/>
          <p:cNvSpPr>
            <a:spLocks noGrp="1"/>
          </p:cNvSpPr>
          <p:nvPr>
            <p:ph type="body" idx="1"/>
          </p:nvPr>
        </p:nvSpPr>
        <p:spPr>
          <a:noFill/>
          <a:ln/>
        </p:spPr>
        <p:txBody>
          <a:bodyPr/>
          <a:lstStyle/>
          <a:p>
            <a:pPr eaLnBrk="1" hangingPunct="1"/>
            <a:r>
              <a:rPr lang="en-US" smtClean="0">
                <a:latin typeface="Arial" pitchFamily="-84" charset="0"/>
                <a:ea typeface="ＭＳ Ｐゴシック" pitchFamily="-84" charset="-128"/>
                <a:cs typeface="ＭＳ Ｐゴシック" pitchFamily="-84" charset="-128"/>
              </a:rPr>
              <a:t>Subsequently, we will need some simple properties of divisibility for integers, which are as follows: </a:t>
            </a:r>
          </a:p>
          <a:p>
            <a:pPr eaLnBrk="1" hangingPunct="1"/>
            <a:endParaRPr lang="en-US" smtClean="0">
              <a:latin typeface="Arial" pitchFamily="-84" charset="0"/>
              <a:ea typeface="ＭＳ Ｐゴシック" pitchFamily="-84" charset="-128"/>
              <a:cs typeface="ＭＳ Ｐゴシック" pitchFamily="-84" charset="-128"/>
            </a:endParaRPr>
          </a:p>
          <a:p>
            <a:pPr eaLnBrk="1" hangingPunct="1"/>
            <a:r>
              <a:rPr lang="en-US" smtClean="0">
                <a:latin typeface="Arial" pitchFamily="-84" charset="0"/>
                <a:ea typeface="ＭＳ Ｐゴシック" pitchFamily="-84" charset="-128"/>
                <a:cs typeface="ＭＳ Ｐゴシック" pitchFamily="-84" charset="-128"/>
              </a:rPr>
              <a:t> • If </a:t>
            </a:r>
            <a:r>
              <a:rPr lang="en-US" i="1" smtClean="0">
                <a:latin typeface="Arial" pitchFamily="-84" charset="0"/>
                <a:ea typeface="ＭＳ Ｐゴシック" pitchFamily="-84" charset="-128"/>
                <a:cs typeface="ＭＳ Ｐゴシック" pitchFamily="-84" charset="-128"/>
              </a:rPr>
              <a:t>a|1, then a = ±1.</a:t>
            </a:r>
          </a:p>
          <a:p>
            <a:pPr eaLnBrk="1" hangingPunct="1"/>
            <a:endParaRPr lang="en-US" i="1" smtClean="0">
              <a:latin typeface="Arial" pitchFamily="-84" charset="0"/>
              <a:ea typeface="ＭＳ Ｐゴシック" pitchFamily="-84" charset="-128"/>
              <a:cs typeface="ＭＳ Ｐゴシック" pitchFamily="-84" charset="-128"/>
            </a:endParaRPr>
          </a:p>
          <a:p>
            <a:pPr eaLnBrk="1" hangingPunct="1"/>
            <a:r>
              <a:rPr lang="en-US" i="1" smtClean="0">
                <a:latin typeface="Arial" pitchFamily="-84" charset="0"/>
                <a:ea typeface="ＭＳ Ｐゴシック" pitchFamily="-84" charset="-128"/>
                <a:cs typeface="ＭＳ Ｐゴシック" pitchFamily="-84" charset="-128"/>
              </a:rPr>
              <a:t> • If a|b and b|a, then a = ±b.</a:t>
            </a:r>
          </a:p>
          <a:p>
            <a:pPr eaLnBrk="1" hangingPunct="1"/>
            <a:endParaRPr lang="en-US" i="1" smtClean="0">
              <a:latin typeface="Arial" pitchFamily="-84" charset="0"/>
              <a:ea typeface="ＭＳ Ｐゴシック" pitchFamily="-84" charset="-128"/>
              <a:cs typeface="ＭＳ Ｐゴシック" pitchFamily="-84" charset="-128"/>
            </a:endParaRPr>
          </a:p>
          <a:p>
            <a:pPr eaLnBrk="1" hangingPunct="1"/>
            <a:r>
              <a:rPr lang="en-US" i="1" smtClean="0">
                <a:latin typeface="Arial" pitchFamily="-84" charset="0"/>
                <a:ea typeface="ＭＳ Ｐゴシック" pitchFamily="-84" charset="-128"/>
                <a:cs typeface="ＭＳ Ｐゴシック" pitchFamily="-84" charset="-128"/>
              </a:rPr>
              <a:t> • Any b ≠ 0 divides 0. </a:t>
            </a:r>
          </a:p>
          <a:p>
            <a:pPr eaLnBrk="1" hangingPunct="1"/>
            <a:endParaRPr lang="en-US" i="1" smtClean="0">
              <a:latin typeface="Arial" pitchFamily="-84" charset="0"/>
              <a:ea typeface="ＭＳ Ｐゴシック" pitchFamily="-84" charset="-128"/>
              <a:cs typeface="ＭＳ Ｐゴシック" pitchFamily="-84" charset="-128"/>
            </a:endParaRPr>
          </a:p>
          <a:p>
            <a:pPr eaLnBrk="1" hangingPunct="1"/>
            <a:r>
              <a:rPr lang="en-US" i="1" smtClean="0">
                <a:latin typeface="Arial" pitchFamily="-84" charset="0"/>
                <a:ea typeface="ＭＳ Ｐゴシック" pitchFamily="-84" charset="-128"/>
                <a:cs typeface="ＭＳ Ｐゴシック" pitchFamily="-84" charset="-128"/>
              </a:rPr>
              <a:t>• If a | b and b | c, then a | c </a:t>
            </a:r>
          </a:p>
          <a:p>
            <a:pPr eaLnBrk="1" hangingPunct="1"/>
            <a:endParaRPr lang="en-US" smtClean="0">
              <a:latin typeface="Arial" pitchFamily="-84" charset="0"/>
              <a:ea typeface="ＭＳ Ｐゴシック" pitchFamily="-84" charset="-128"/>
              <a:cs typeface="ＭＳ Ｐゴシック" pitchFamily="-84" charset="-128"/>
            </a:endParaRPr>
          </a:p>
          <a:p>
            <a:pPr eaLnBrk="1" hangingPunct="1"/>
            <a:r>
              <a:rPr lang="en-US" smtClean="0">
                <a:latin typeface="Arial" pitchFamily="-84" charset="0"/>
                <a:ea typeface="ＭＳ Ｐゴシック" pitchFamily="-84" charset="-128"/>
                <a:cs typeface="ＭＳ Ｐゴシック" pitchFamily="-84" charset="-128"/>
              </a:rPr>
              <a:t>• If </a:t>
            </a:r>
            <a:r>
              <a:rPr lang="en-US" i="1" smtClean="0">
                <a:latin typeface="Arial" pitchFamily="-84" charset="0"/>
                <a:ea typeface="ＭＳ Ｐゴシック" pitchFamily="-84" charset="-128"/>
                <a:cs typeface="ＭＳ Ｐゴシック" pitchFamily="-84" charset="-128"/>
              </a:rPr>
              <a:t>b|g and b|h, then b|(mg + nh) for arbitrary integers m and n. </a:t>
            </a:r>
          </a:p>
        </p:txBody>
      </p:sp>
      <p:sp>
        <p:nvSpPr>
          <p:cNvPr id="38916" name="Slide Number Placeholder 3"/>
          <p:cNvSpPr>
            <a:spLocks noGrp="1"/>
          </p:cNvSpPr>
          <p:nvPr>
            <p:ph type="sldNum" sz="quarter" idx="5"/>
          </p:nvPr>
        </p:nvSpPr>
        <p:spPr>
          <a:noFill/>
        </p:spPr>
        <p:txBody>
          <a:bodyPr/>
          <a:lstStyle/>
          <a:p>
            <a:fld id="{E7D348B4-5558-1C4E-9943-D091830B32AF}" type="slidenum">
              <a:rPr lang="en-AU" smtClean="0">
                <a:latin typeface="Arial" pitchFamily="-84" charset="0"/>
              </a:rPr>
              <a:pPr/>
              <a:t>5</a:t>
            </a:fld>
            <a:endParaRPr lang="en-AU" smtClean="0">
              <a:latin typeface="Arial" pitchFamily="-8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1031"/>
          <p:cNvSpPr>
            <a:spLocks noGrp="1" noChangeArrowheads="1"/>
          </p:cNvSpPr>
          <p:nvPr>
            <p:ph type="sldNum" sz="quarter" idx="5"/>
          </p:nvPr>
        </p:nvSpPr>
        <p:spPr>
          <a:noFill/>
        </p:spPr>
        <p:txBody>
          <a:bodyPr/>
          <a:lstStyle/>
          <a:p>
            <a:fld id="{800FD7ED-C008-874C-A44A-6FBCC1FFE7C2}" type="slidenum">
              <a:rPr lang="en-AU">
                <a:latin typeface="Arial" pitchFamily="-84" charset="0"/>
              </a:rPr>
              <a:pPr/>
              <a:t>50</a:t>
            </a:fld>
            <a:endParaRPr lang="en-AU">
              <a:latin typeface="Arial" pitchFamily="-84"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r>
              <a:rPr lang="en-US">
                <a:latin typeface="Arial" pitchFamily="-84" charset="0"/>
                <a:ea typeface="ＭＳ Ｐゴシック" pitchFamily="-84" charset="-128"/>
                <a:cs typeface="ＭＳ Ｐゴシック" pitchFamily="-84" charset="-128"/>
              </a:rPr>
              <a:t>Chapter 4 summary.</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a:ln/>
        </p:spPr>
      </p:sp>
      <p:sp>
        <p:nvSpPr>
          <p:cNvPr id="31747" name="Notes Placeholder 2"/>
          <p:cNvSpPr>
            <a:spLocks noGrp="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The Advanced Encryption Standard (AES) was published by the National Institute</a:t>
            </a:r>
          </a:p>
          <a:p>
            <a:r>
              <a:rPr lang="en-US" smtClean="0">
                <a:latin typeface="Arial" pitchFamily="-84" charset="0"/>
                <a:ea typeface="ＭＳ Ｐゴシック" pitchFamily="-84" charset="-128"/>
                <a:cs typeface="ＭＳ Ｐゴシック" pitchFamily="-84" charset="-128"/>
              </a:rPr>
              <a:t>of Standards and Technology (NIST) in 2001. AES is a symmetric block cipher that</a:t>
            </a:r>
          </a:p>
          <a:p>
            <a:r>
              <a:rPr lang="en-US" smtClean="0">
                <a:latin typeface="Arial" pitchFamily="-84" charset="0"/>
                <a:ea typeface="ＭＳ Ｐゴシック" pitchFamily="-84" charset="-128"/>
                <a:cs typeface="ＭＳ Ｐゴシック" pitchFamily="-84" charset="-128"/>
              </a:rPr>
              <a:t>is intended to replace DES as the approved standard for a wide range of applications.</a:t>
            </a:r>
          </a:p>
          <a:p>
            <a:r>
              <a:rPr lang="en-US" smtClean="0">
                <a:latin typeface="Arial" pitchFamily="-84" charset="0"/>
                <a:ea typeface="ＭＳ Ｐゴシック" pitchFamily="-84" charset="-128"/>
                <a:cs typeface="ＭＳ Ｐゴシック" pitchFamily="-84" charset="-128"/>
              </a:rPr>
              <a:t>Compared to public-key ciphers such as RSA, the structure of AES and most symmetric</a:t>
            </a:r>
          </a:p>
          <a:p>
            <a:r>
              <a:rPr lang="en-US" smtClean="0">
                <a:latin typeface="Arial" pitchFamily="-84" charset="0"/>
                <a:ea typeface="ＭＳ Ｐゴシック" pitchFamily="-84" charset="-128"/>
                <a:cs typeface="ＭＳ Ｐゴシック" pitchFamily="-84" charset="-128"/>
              </a:rPr>
              <a:t>ciphers is quite complex and cannot be explained as easily as many other cryptographic</a:t>
            </a:r>
          </a:p>
          <a:p>
            <a:r>
              <a:rPr lang="en-US" smtClean="0">
                <a:latin typeface="Arial" pitchFamily="-84" charset="0"/>
                <a:ea typeface="ＭＳ Ｐゴシック" pitchFamily="-84" charset="-128"/>
                <a:cs typeface="ＭＳ Ｐゴシック" pitchFamily="-84" charset="-128"/>
              </a:rPr>
              <a:t>algorithms. Accordingly, the reader may wish to begin with a simplified version</a:t>
            </a:r>
          </a:p>
          <a:p>
            <a:r>
              <a:rPr lang="en-US" smtClean="0">
                <a:latin typeface="Arial" pitchFamily="-84" charset="0"/>
                <a:ea typeface="ＭＳ Ｐゴシック" pitchFamily="-84" charset="-128"/>
                <a:cs typeface="ＭＳ Ｐゴシック" pitchFamily="-84" charset="-128"/>
              </a:rPr>
              <a:t>of AES, which is described in Appendix 5B. This version allows the reader to perform</a:t>
            </a:r>
          </a:p>
          <a:p>
            <a:r>
              <a:rPr lang="en-US" smtClean="0">
                <a:latin typeface="Arial" pitchFamily="-84" charset="0"/>
                <a:ea typeface="ＭＳ Ｐゴシック" pitchFamily="-84" charset="-128"/>
                <a:cs typeface="ＭＳ Ｐゴシック" pitchFamily="-84" charset="-128"/>
              </a:rPr>
              <a:t>encryption and decryption by hand and gain a good understanding of the working of</a:t>
            </a:r>
          </a:p>
          <a:p>
            <a:r>
              <a:rPr lang="en-US" smtClean="0">
                <a:latin typeface="Arial" pitchFamily="-84" charset="0"/>
                <a:ea typeface="ＭＳ Ｐゴシック" pitchFamily="-84" charset="-128"/>
                <a:cs typeface="ＭＳ Ｐゴシック" pitchFamily="-84" charset="-128"/>
              </a:rPr>
              <a:t>the algorithm details. Classroom experience indicates that a study of this simplified</a:t>
            </a:r>
          </a:p>
          <a:p>
            <a:r>
              <a:rPr lang="en-US" smtClean="0">
                <a:latin typeface="Arial" pitchFamily="-84" charset="0"/>
                <a:ea typeface="ＭＳ Ｐゴシック" pitchFamily="-84" charset="-128"/>
                <a:cs typeface="ＭＳ Ｐゴシック" pitchFamily="-84" charset="-128"/>
              </a:rPr>
              <a:t>version enhances understanding of AES.  One possible approach is to read the chapter</a:t>
            </a:r>
          </a:p>
          <a:p>
            <a:r>
              <a:rPr lang="en-US" smtClean="0">
                <a:latin typeface="Arial" pitchFamily="-84" charset="0"/>
                <a:ea typeface="ＭＳ Ｐゴシック" pitchFamily="-84" charset="-128"/>
                <a:cs typeface="ＭＳ Ｐゴシック" pitchFamily="-84" charset="-128"/>
              </a:rPr>
              <a:t>first, then carefully read Appendix 5B, and then re-read the main body of the chapter.</a:t>
            </a:r>
          </a:p>
          <a:p>
            <a:endParaRPr lang="en-US" smtClean="0">
              <a:latin typeface="Arial" pitchFamily="-84" charset="0"/>
              <a:ea typeface="ＭＳ Ｐゴシック" pitchFamily="-84" charset="-128"/>
              <a:cs typeface="ＭＳ Ｐゴシック" pitchFamily="-84" charset="-128"/>
            </a:endParaRPr>
          </a:p>
        </p:txBody>
      </p:sp>
      <p:sp>
        <p:nvSpPr>
          <p:cNvPr id="31748" name="Slide Number Placeholder 3"/>
          <p:cNvSpPr>
            <a:spLocks noGrp="1"/>
          </p:cNvSpPr>
          <p:nvPr>
            <p:ph type="sldNum" sz="quarter" idx="5"/>
          </p:nvPr>
        </p:nvSpPr>
        <p:spPr>
          <a:noFill/>
        </p:spPr>
        <p:txBody>
          <a:bodyPr/>
          <a:lstStyle/>
          <a:p>
            <a:fld id="{2110E2E4-7EF1-9740-B874-0923C8317D3F}" type="slidenum">
              <a:rPr lang="en-AU" smtClean="0">
                <a:latin typeface="Arial" pitchFamily="-84" charset="0"/>
              </a:rPr>
              <a:pPr/>
              <a:t>51</a:t>
            </a:fld>
            <a:endParaRPr lang="en-AU" smtClean="0">
              <a:latin typeface="Arial" pitchFamily="-8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31"/>
          <p:cNvSpPr>
            <a:spLocks noGrp="1" noChangeArrowheads="1"/>
          </p:cNvSpPr>
          <p:nvPr>
            <p:ph type="sldNum" sz="quarter" idx="5"/>
          </p:nvPr>
        </p:nvSpPr>
        <p:spPr>
          <a:noFill/>
        </p:spPr>
        <p:txBody>
          <a:bodyPr/>
          <a:lstStyle/>
          <a:p>
            <a:fld id="{37184AE4-7DA3-FA4A-A938-487167F3812C}" type="slidenum">
              <a:rPr lang="en-AU">
                <a:latin typeface="Arial" pitchFamily="-84" charset="0"/>
              </a:rPr>
              <a:pPr/>
              <a:t>52</a:t>
            </a:fld>
            <a:endParaRPr lang="en-AU">
              <a:latin typeface="Arial" pitchFamily="-84" charset="0"/>
            </a:endParaRPr>
          </a:p>
        </p:txBody>
      </p:sp>
      <p:sp>
        <p:nvSpPr>
          <p:cNvPr id="33795" name="Rectangle 1026"/>
          <p:cNvSpPr>
            <a:spLocks noGrp="1" noRot="1" noChangeAspect="1" noChangeArrowheads="1" noTextEdit="1"/>
          </p:cNvSpPr>
          <p:nvPr>
            <p:ph type="sldImg"/>
          </p:nvPr>
        </p:nvSpPr>
        <p:spPr>
          <a:ln/>
        </p:spPr>
      </p:sp>
      <p:sp>
        <p:nvSpPr>
          <p:cNvPr id="33796" name="Rectangle 1027"/>
          <p:cNvSpPr>
            <a:spLocks noGrp="1" noChangeArrowheads="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Appendix H looks at the evaluation criteria used by NIST to select from among</a:t>
            </a:r>
          </a:p>
          <a:p>
            <a:r>
              <a:rPr lang="en-US" smtClean="0">
                <a:latin typeface="Arial" pitchFamily="-84" charset="0"/>
                <a:ea typeface="ＭＳ Ｐゴシック" pitchFamily="-84" charset="-128"/>
                <a:cs typeface="ＭＳ Ｐゴシック" pitchFamily="-84" charset="-128"/>
              </a:rPr>
              <a:t>the candidates for AES, plus the rationale for picking Rijndael, which was the winning</a:t>
            </a:r>
          </a:p>
          <a:p>
            <a:r>
              <a:rPr lang="en-US" smtClean="0">
                <a:latin typeface="Arial" pitchFamily="-84" charset="0"/>
                <a:ea typeface="ＭＳ Ｐゴシック" pitchFamily="-84" charset="-128"/>
                <a:cs typeface="ＭＳ Ｐゴシック" pitchFamily="-84" charset="-128"/>
              </a:rPr>
              <a:t>candidate. This material is useful in understanding not just the AES design but also the</a:t>
            </a:r>
          </a:p>
          <a:p>
            <a:r>
              <a:rPr lang="en-US" smtClean="0">
                <a:latin typeface="Arial" pitchFamily="-84" charset="0"/>
                <a:ea typeface="ＭＳ Ｐゴシック" pitchFamily="-84" charset="-128"/>
                <a:cs typeface="ＭＳ Ｐゴシック" pitchFamily="-84" charset="-128"/>
              </a:rPr>
              <a:t>criteria by which to judge any symmetric encryption algorithm.</a:t>
            </a:r>
          </a:p>
          <a:p>
            <a:endParaRPr lang="en-US" smtClean="0">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6A564CDF-3D33-9947-AC9C-8B1F1B7D0F94}" type="slidenum">
              <a:rPr lang="en-AU">
                <a:latin typeface="Arial" pitchFamily="-84" charset="0"/>
              </a:rPr>
              <a:pPr/>
              <a:t>53</a:t>
            </a:fld>
            <a:endParaRPr lang="en-AU">
              <a:latin typeface="Arial" pitchFamily="-8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r>
              <a:rPr lang="en-US" dirty="0" smtClean="0">
                <a:latin typeface="Arial" pitchFamily="-84" charset="0"/>
                <a:ea typeface="ＭＳ Ｐゴシック" pitchFamily="-84" charset="-128"/>
                <a:cs typeface="ＭＳ Ｐゴシック" pitchFamily="-84" charset="-128"/>
              </a:rPr>
              <a:t>In AES, all operations are performed on 8-bit bytes. In particular, the arithmetic</a:t>
            </a:r>
          </a:p>
          <a:p>
            <a:r>
              <a:rPr lang="en-US" dirty="0" smtClean="0">
                <a:latin typeface="Arial" pitchFamily="-84" charset="0"/>
                <a:ea typeface="ＭＳ Ｐゴシック" pitchFamily="-84" charset="-128"/>
                <a:cs typeface="ＭＳ Ｐゴシック" pitchFamily="-84" charset="-128"/>
              </a:rPr>
              <a:t>operations of addition, multiplication, and division are performed over the finite</a:t>
            </a:r>
          </a:p>
          <a:p>
            <a:r>
              <a:rPr lang="en-US" dirty="0" smtClean="0">
                <a:latin typeface="Arial" pitchFamily="-84" charset="0"/>
                <a:ea typeface="ＭＳ Ｐゴシック" pitchFamily="-84" charset="-128"/>
                <a:cs typeface="ＭＳ Ｐゴシック" pitchFamily="-84" charset="-128"/>
              </a:rPr>
              <a:t>field GF(28 ). Section 4.7 discusses such operations in some detail. For the reader</a:t>
            </a:r>
          </a:p>
          <a:p>
            <a:r>
              <a:rPr lang="en-US" dirty="0" smtClean="0">
                <a:latin typeface="Arial" pitchFamily="-84" charset="0"/>
                <a:ea typeface="ＭＳ Ｐゴシック" pitchFamily="-84" charset="-128"/>
                <a:cs typeface="ＭＳ Ｐゴシック" pitchFamily="-84" charset="-128"/>
              </a:rPr>
              <a:t>who has not studied Chapter 4, and as a quick review for those who have, this</a:t>
            </a:r>
          </a:p>
          <a:p>
            <a:r>
              <a:rPr lang="en-US" dirty="0" smtClean="0">
                <a:latin typeface="Arial" pitchFamily="-84" charset="0"/>
                <a:ea typeface="ＭＳ Ｐゴシック" pitchFamily="-84" charset="-128"/>
                <a:cs typeface="ＭＳ Ｐゴシック" pitchFamily="-84" charset="-128"/>
              </a:rPr>
              <a:t>section summarizes the important concepts.</a:t>
            </a:r>
          </a:p>
          <a:p>
            <a:endParaRPr lang="en-US" dirty="0" smtClean="0">
              <a:latin typeface="Arial" pitchFamily="-84" charset="0"/>
              <a:ea typeface="ＭＳ Ｐゴシック" pitchFamily="-84" charset="-128"/>
              <a:cs typeface="ＭＳ Ｐゴシック" pitchFamily="-84" charset="-128"/>
            </a:endParaRPr>
          </a:p>
          <a:p>
            <a:r>
              <a:rPr lang="en-US" dirty="0" smtClean="0">
                <a:latin typeface="Arial" pitchFamily="-84" charset="0"/>
                <a:ea typeface="ＭＳ Ｐゴシック" pitchFamily="-84" charset="-128"/>
                <a:cs typeface="ＭＳ Ｐゴシック" pitchFamily="-84" charset="-128"/>
              </a:rPr>
              <a:t> In essence, a field is a set in which we can do addition, subtraction, multiplication,</a:t>
            </a:r>
          </a:p>
          <a:p>
            <a:r>
              <a:rPr lang="en-US" dirty="0" smtClean="0">
                <a:latin typeface="Arial" pitchFamily="-84" charset="0"/>
                <a:ea typeface="ＭＳ Ｐゴシック" pitchFamily="-84" charset="-128"/>
                <a:cs typeface="ＭＳ Ｐゴシック" pitchFamily="-84" charset="-128"/>
              </a:rPr>
              <a:t>and division without leaving the set. Division is defined with the following</a:t>
            </a:r>
          </a:p>
          <a:p>
            <a:r>
              <a:rPr lang="en-US" dirty="0" smtClean="0">
                <a:latin typeface="Arial" pitchFamily="-84" charset="0"/>
                <a:ea typeface="ＭＳ Ｐゴシック" pitchFamily="-84" charset="-128"/>
                <a:cs typeface="ＭＳ Ｐゴシック" pitchFamily="-84" charset="-128"/>
              </a:rPr>
              <a:t> rule: a /b = a (b</a:t>
            </a:r>
            <a:r>
              <a:rPr lang="en-US" baseline="30000" dirty="0" smtClean="0">
                <a:latin typeface="Arial" pitchFamily="-84" charset="0"/>
                <a:ea typeface="ＭＳ Ｐゴシック" pitchFamily="-84" charset="-128"/>
                <a:cs typeface="ＭＳ Ｐゴシック" pitchFamily="-84" charset="-128"/>
              </a:rPr>
              <a:t>-1</a:t>
            </a:r>
            <a:r>
              <a:rPr lang="en-US" dirty="0" smtClean="0">
                <a:latin typeface="Arial" pitchFamily="-84" charset="0"/>
                <a:ea typeface="ＭＳ Ｐゴシック" pitchFamily="-84" charset="-128"/>
                <a:cs typeface="ＭＳ Ｐゴシック" pitchFamily="-84" charset="-128"/>
              </a:rPr>
              <a:t> ). An example of a finite field (one with a finite number of elements)</a:t>
            </a:r>
          </a:p>
          <a:p>
            <a:r>
              <a:rPr lang="en-US" dirty="0" smtClean="0">
                <a:latin typeface="Arial" pitchFamily="-84" charset="0"/>
                <a:ea typeface="ＭＳ Ｐゴシック" pitchFamily="-84" charset="-128"/>
                <a:cs typeface="ＭＳ Ｐゴシック" pitchFamily="-84" charset="-128"/>
              </a:rPr>
              <a:t>is the set </a:t>
            </a:r>
            <a:r>
              <a:rPr lang="en-US" dirty="0" err="1" smtClean="0">
                <a:latin typeface="Arial" pitchFamily="-84" charset="0"/>
                <a:ea typeface="ＭＳ Ｐゴシック" pitchFamily="-84" charset="-128"/>
                <a:cs typeface="ＭＳ Ｐゴシック" pitchFamily="-84" charset="-128"/>
              </a:rPr>
              <a:t>Z</a:t>
            </a:r>
            <a:r>
              <a:rPr lang="en-US" baseline="-25000" dirty="0" err="1" smtClean="0">
                <a:latin typeface="Arial" pitchFamily="-84" charset="0"/>
                <a:ea typeface="ＭＳ Ｐゴシック" pitchFamily="-84" charset="-128"/>
                <a:cs typeface="ＭＳ Ｐゴシック" pitchFamily="-84" charset="-128"/>
              </a:rPr>
              <a:t>p</a:t>
            </a:r>
            <a:r>
              <a:rPr lang="en-US" dirty="0" smtClean="0">
                <a:latin typeface="Arial" pitchFamily="-84" charset="0"/>
                <a:ea typeface="ＭＳ Ｐゴシック" pitchFamily="-84" charset="-128"/>
                <a:cs typeface="ＭＳ Ｐゴシック" pitchFamily="-84" charset="-128"/>
              </a:rPr>
              <a:t>  consisting of all the integers {0, 1, . . . . , p -  1}, where </a:t>
            </a:r>
            <a:r>
              <a:rPr lang="en-US" i="1" dirty="0" smtClean="0">
                <a:latin typeface="Arial" pitchFamily="-84" charset="0"/>
                <a:ea typeface="ＭＳ Ｐゴシック" pitchFamily="-84" charset="-128"/>
                <a:cs typeface="ＭＳ Ｐゴシック" pitchFamily="-84" charset="-128"/>
              </a:rPr>
              <a:t>p</a:t>
            </a:r>
            <a:r>
              <a:rPr lang="en-US" dirty="0" smtClean="0">
                <a:latin typeface="Arial" pitchFamily="-84" charset="0"/>
                <a:ea typeface="ＭＳ Ｐゴシック" pitchFamily="-84" charset="-128"/>
                <a:cs typeface="ＭＳ Ｐゴシック" pitchFamily="-84" charset="-128"/>
              </a:rPr>
              <a:t> is a prime number</a:t>
            </a:r>
          </a:p>
          <a:p>
            <a:r>
              <a:rPr lang="en-US" dirty="0" smtClean="0">
                <a:latin typeface="Arial" pitchFamily="-84" charset="0"/>
                <a:ea typeface="ＭＳ Ｐゴシック" pitchFamily="-84" charset="-128"/>
                <a:cs typeface="ＭＳ Ｐゴシック" pitchFamily="-84" charset="-128"/>
              </a:rPr>
              <a:t>and in which arithmetic is carried out modulo </a:t>
            </a:r>
            <a:r>
              <a:rPr lang="en-US" i="1" dirty="0" smtClean="0">
                <a:latin typeface="Arial" pitchFamily="-84" charset="0"/>
                <a:ea typeface="ＭＳ Ｐゴシック" pitchFamily="-84" charset="-128"/>
                <a:cs typeface="ＭＳ Ｐゴシック" pitchFamily="-84" charset="-128"/>
              </a:rPr>
              <a:t>p</a:t>
            </a:r>
            <a:r>
              <a:rPr lang="en-US" dirty="0" smtClean="0">
                <a:latin typeface="Arial" pitchFamily="-84" charset="0"/>
                <a:ea typeface="ＭＳ Ｐゴシック" pitchFamily="-84" charset="-128"/>
                <a:cs typeface="ＭＳ Ｐゴシック" pitchFamily="-84" charset="-128"/>
              </a:rPr>
              <a:t> .</a:t>
            </a:r>
            <a:endParaRPr lang="en-AU" dirty="0" smtClean="0">
              <a:latin typeface="Arial" pitchFamily="-84" charset="0"/>
              <a:ea typeface="Arial" pitchFamily="-84" charset="0"/>
              <a:cs typeface="Arial" pitchFamily="-8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t> Virtually all encryption algorithms, both conventional and public-key, involve</a:t>
            </a:r>
          </a:p>
          <a:p>
            <a:pPr>
              <a:defRPr/>
            </a:pPr>
            <a:r>
              <a:rPr lang="en-US" dirty="0" smtClean="0"/>
              <a:t>arithmetic operations on integers. If one of the operations used in the algorithm</a:t>
            </a:r>
          </a:p>
          <a:p>
            <a:pPr>
              <a:defRPr/>
            </a:pPr>
            <a:r>
              <a:rPr lang="en-US" dirty="0" smtClean="0"/>
              <a:t>is division, then we need to work in arithmetic defined over a field; this is because</a:t>
            </a:r>
          </a:p>
          <a:p>
            <a:pPr>
              <a:defRPr/>
            </a:pPr>
            <a:r>
              <a:rPr lang="en-US" dirty="0" smtClean="0"/>
              <a:t>division requires that each nonzero element have a multiplicative inverse. For convenience</a:t>
            </a:r>
          </a:p>
          <a:p>
            <a:pPr>
              <a:defRPr/>
            </a:pPr>
            <a:r>
              <a:rPr lang="en-US" dirty="0" smtClean="0"/>
              <a:t>and for implementation efficiency, we would also like to work with integers</a:t>
            </a:r>
          </a:p>
          <a:p>
            <a:pPr>
              <a:defRPr/>
            </a:pPr>
            <a:r>
              <a:rPr lang="en-US" dirty="0" smtClean="0"/>
              <a:t>that fit exactly into a given number of bits, with no wasted bit patterns. That is,</a:t>
            </a:r>
          </a:p>
          <a:p>
            <a:pPr>
              <a:defRPr/>
            </a:pPr>
            <a:r>
              <a:rPr lang="en-US" dirty="0" smtClean="0"/>
              <a:t>we wish to work with integers in the range 0 through 2</a:t>
            </a:r>
            <a:r>
              <a:rPr lang="en-US" baseline="30000" dirty="0" smtClean="0"/>
              <a:t>n</a:t>
            </a:r>
            <a:r>
              <a:rPr lang="en-US" dirty="0" smtClean="0"/>
              <a:t> -  1, which fit into an </a:t>
            </a:r>
            <a:r>
              <a:rPr lang="en-US" i="1" dirty="0" smtClean="0"/>
              <a:t>n</a:t>
            </a:r>
            <a:r>
              <a:rPr lang="en-US" dirty="0" smtClean="0"/>
              <a:t> -bit</a:t>
            </a:r>
          </a:p>
          <a:p>
            <a:pPr>
              <a:defRPr/>
            </a:pPr>
            <a:r>
              <a:rPr lang="en-US" dirty="0" smtClean="0"/>
              <a:t>word. Unfortunately, the set of such integers, Z</a:t>
            </a:r>
            <a:r>
              <a:rPr lang="en-US" baseline="-25000" dirty="0" smtClean="0"/>
              <a:t>2</a:t>
            </a:r>
            <a:r>
              <a:rPr lang="en-US" baseline="30000" dirty="0" smtClean="0"/>
              <a:t>n</a:t>
            </a:r>
            <a:r>
              <a:rPr lang="en-US" dirty="0" smtClean="0"/>
              <a:t> , using modular arithmetic, is not a</a:t>
            </a:r>
          </a:p>
          <a:p>
            <a:pPr>
              <a:defRPr/>
            </a:pPr>
            <a:r>
              <a:rPr lang="en-US" dirty="0" smtClean="0"/>
              <a:t>field. For example, the integer 2 has no multiplicative inverse in Z</a:t>
            </a:r>
            <a:r>
              <a:rPr lang="en-US" baseline="-25000" dirty="0" smtClean="0"/>
              <a:t>2</a:t>
            </a:r>
            <a:r>
              <a:rPr lang="en-US" baseline="30000" dirty="0" smtClean="0"/>
              <a:t>n</a:t>
            </a:r>
            <a:r>
              <a:rPr lang="en-US" dirty="0" smtClean="0"/>
              <a:t> , that is, there is</a:t>
            </a:r>
          </a:p>
          <a:p>
            <a:pPr>
              <a:defRPr/>
            </a:pPr>
            <a:r>
              <a:rPr lang="en-US" dirty="0" smtClean="0"/>
              <a:t>no integer </a:t>
            </a:r>
            <a:r>
              <a:rPr lang="en-US" i="1" dirty="0" smtClean="0"/>
              <a:t>b</a:t>
            </a:r>
            <a:r>
              <a:rPr lang="en-US" dirty="0" smtClean="0"/>
              <a:t> , such that 2</a:t>
            </a:r>
            <a:r>
              <a:rPr lang="en-US" i="1" dirty="0" smtClean="0"/>
              <a:t>b</a:t>
            </a:r>
            <a:r>
              <a:rPr lang="en-US" dirty="0" smtClean="0"/>
              <a:t>  mod 2</a:t>
            </a:r>
            <a:r>
              <a:rPr lang="en-US" baseline="30000" dirty="0" smtClean="0"/>
              <a:t>n</a:t>
            </a:r>
            <a:r>
              <a:rPr lang="en-US" dirty="0" smtClean="0"/>
              <a:t> =  1.</a:t>
            </a:r>
          </a:p>
          <a:p>
            <a:pPr>
              <a:defRPr/>
            </a:pPr>
            <a:endParaRPr lang="en-US" dirty="0" smtClean="0"/>
          </a:p>
          <a:p>
            <a:pPr>
              <a:defRPr/>
            </a:pPr>
            <a:r>
              <a:rPr lang="en-US" dirty="0" smtClean="0"/>
              <a:t> There is a way of defining a finite field containing 2</a:t>
            </a:r>
            <a:r>
              <a:rPr lang="en-US" baseline="30000" dirty="0" smtClean="0"/>
              <a:t>n</a:t>
            </a:r>
            <a:r>
              <a:rPr lang="en-US" dirty="0" smtClean="0"/>
              <a:t>  elements; such a field is</a:t>
            </a:r>
          </a:p>
          <a:p>
            <a:pPr>
              <a:defRPr/>
            </a:pPr>
            <a:r>
              <a:rPr lang="en-US" dirty="0" smtClean="0"/>
              <a:t>referred to as GF(2</a:t>
            </a:r>
            <a:r>
              <a:rPr lang="en-US" baseline="30000" dirty="0" smtClean="0"/>
              <a:t>n</a:t>
            </a:r>
            <a:r>
              <a:rPr lang="en-US" dirty="0" smtClean="0"/>
              <a:t> ).</a:t>
            </a:r>
            <a:endParaRPr lang="en-US" dirty="0"/>
          </a:p>
        </p:txBody>
      </p:sp>
      <p:sp>
        <p:nvSpPr>
          <p:cNvPr id="37892" name="Slide Number Placeholder 3"/>
          <p:cNvSpPr>
            <a:spLocks noGrp="1"/>
          </p:cNvSpPr>
          <p:nvPr>
            <p:ph type="sldNum" sz="quarter" idx="5"/>
          </p:nvPr>
        </p:nvSpPr>
        <p:spPr>
          <a:noFill/>
        </p:spPr>
        <p:txBody>
          <a:bodyPr/>
          <a:lstStyle/>
          <a:p>
            <a:fld id="{7D05DAC2-072D-8C4D-A364-AD42B47719B2}" type="slidenum">
              <a:rPr lang="en-AU" smtClean="0">
                <a:latin typeface="Arial" pitchFamily="-84" charset="0"/>
              </a:rPr>
              <a:pPr/>
              <a:t>54</a:t>
            </a:fld>
            <a:endParaRPr lang="en-AU" smtClean="0">
              <a:latin typeface="Arial" pitchFamily="-8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F61E74D2-3F03-3243-A1F1-330250C6D9FA}" type="slidenum">
              <a:rPr lang="en-AU">
                <a:latin typeface="Arial" pitchFamily="-84" charset="0"/>
              </a:rPr>
              <a:pPr/>
              <a:t>55</a:t>
            </a:fld>
            <a:endParaRPr lang="en-AU">
              <a:latin typeface="Arial" pitchFamily="-8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r>
              <a:rPr lang="en-US" dirty="0" smtClean="0">
                <a:latin typeface="Arial" pitchFamily="-84" charset="0"/>
                <a:ea typeface="ＭＳ Ｐゴシック" pitchFamily="-84" charset="-128"/>
                <a:cs typeface="ＭＳ Ｐゴシック" pitchFamily="-84" charset="-128"/>
              </a:rPr>
              <a:t> Figure 5.1 shows the overall structure of the AES encryption process. The cipher</a:t>
            </a:r>
          </a:p>
          <a:p>
            <a:r>
              <a:rPr lang="en-US" dirty="0" smtClean="0">
                <a:latin typeface="Arial" pitchFamily="-84" charset="0"/>
                <a:ea typeface="ＭＳ Ｐゴシック" pitchFamily="-84" charset="-128"/>
                <a:cs typeface="ＭＳ Ｐゴシック" pitchFamily="-84" charset="-128"/>
              </a:rPr>
              <a:t>takes a plaintext block size of 128 bits, or 16 bytes. The key length can be 16, 24, or</a:t>
            </a:r>
          </a:p>
          <a:p>
            <a:r>
              <a:rPr lang="en-US" dirty="0" smtClean="0">
                <a:latin typeface="Arial" pitchFamily="-84" charset="0"/>
                <a:ea typeface="ＭＳ Ｐゴシック" pitchFamily="-84" charset="-128"/>
                <a:cs typeface="ＭＳ Ｐゴシック" pitchFamily="-84" charset="-128"/>
              </a:rPr>
              <a:t>32 bytes (128, 192, or 256 bits). The algorithm is referred to as AES-128, AES-192, or</a:t>
            </a:r>
          </a:p>
          <a:p>
            <a:r>
              <a:rPr lang="en-US" dirty="0" smtClean="0">
                <a:latin typeface="Arial" pitchFamily="-84" charset="0"/>
                <a:ea typeface="ＭＳ Ｐゴシック" pitchFamily="-84" charset="-128"/>
                <a:cs typeface="ＭＳ Ｐゴシック" pitchFamily="-84" charset="-128"/>
              </a:rPr>
              <a:t>AES-256, depending on the key length.</a:t>
            </a:r>
            <a:endParaRPr lang="en-US" dirty="0" smtClean="0">
              <a:latin typeface="Arial" pitchFamily="-84" charset="0"/>
              <a:ea typeface="Arial" pitchFamily="-84" charset="0"/>
              <a:cs typeface="Arial" pitchFamily="-8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85D511A4-E535-6742-AB8A-0C6D2D1966EA}" type="slidenum">
              <a:rPr lang="en-AU">
                <a:latin typeface="Arial" pitchFamily="-84" charset="0"/>
              </a:rPr>
              <a:pPr/>
              <a:t>56</a:t>
            </a:fld>
            <a:endParaRPr lang="en-AU">
              <a:latin typeface="Arial" pitchFamily="-8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The input to the encryption and decryption algorithms is a single 128-bit block.</a:t>
            </a:r>
          </a:p>
          <a:p>
            <a:r>
              <a:rPr lang="en-US" smtClean="0">
                <a:latin typeface="Arial" pitchFamily="-84" charset="0"/>
                <a:ea typeface="ＭＳ Ｐゴシック" pitchFamily="-84" charset="-128"/>
                <a:cs typeface="ＭＳ Ｐゴシック" pitchFamily="-84" charset="-128"/>
              </a:rPr>
              <a:t>In FIPS PUB 197, this block is depicted as a 4 *  4 square matrix of bytes. This</a:t>
            </a:r>
          </a:p>
          <a:p>
            <a:r>
              <a:rPr lang="en-US" smtClean="0">
                <a:latin typeface="Arial" pitchFamily="-84" charset="0"/>
                <a:ea typeface="ＭＳ Ｐゴシック" pitchFamily="-84" charset="-128"/>
                <a:cs typeface="ＭＳ Ｐゴシック" pitchFamily="-84" charset="-128"/>
              </a:rPr>
              <a:t>block is copied into the State  array, which is modified at each stage of encryption or</a:t>
            </a:r>
          </a:p>
          <a:p>
            <a:r>
              <a:rPr lang="en-US" smtClean="0">
                <a:latin typeface="Arial" pitchFamily="-84" charset="0"/>
                <a:ea typeface="ＭＳ Ｐゴシック" pitchFamily="-84" charset="-128"/>
                <a:cs typeface="ＭＳ Ｐゴシック" pitchFamily="-84" charset="-128"/>
              </a:rPr>
              <a:t>decryption. After the final stage, State  is copied to an output matrix. These operations</a:t>
            </a:r>
          </a:p>
          <a:p>
            <a:r>
              <a:rPr lang="en-US" smtClean="0">
                <a:latin typeface="Arial" pitchFamily="-84" charset="0"/>
                <a:ea typeface="ＭＳ Ｐゴシック" pitchFamily="-84" charset="-128"/>
                <a:cs typeface="ＭＳ Ｐゴシック" pitchFamily="-84" charset="-128"/>
              </a:rPr>
              <a:t>are depicted in Figure 5.2a. Similarly, the key is depicted as a square matrix of bytes.</a:t>
            </a:r>
          </a:p>
          <a:p>
            <a:r>
              <a:rPr lang="en-US" smtClean="0">
                <a:latin typeface="Arial" pitchFamily="-84" charset="0"/>
                <a:ea typeface="ＭＳ Ｐゴシック" pitchFamily="-84" charset="-128"/>
                <a:cs typeface="ＭＳ Ｐゴシック" pitchFamily="-84" charset="-128"/>
              </a:rPr>
              <a:t>This key is then expanded into an array of key schedule words. Figure 5.2b shows the</a:t>
            </a:r>
          </a:p>
          <a:p>
            <a:r>
              <a:rPr lang="en-US" smtClean="0">
                <a:latin typeface="Arial" pitchFamily="-84" charset="0"/>
                <a:ea typeface="ＭＳ Ｐゴシック" pitchFamily="-84" charset="-128"/>
                <a:cs typeface="ＭＳ Ｐゴシック" pitchFamily="-84" charset="-128"/>
              </a:rPr>
              <a:t>expansion for the 128-bit key. Each word is four bytes, and the total key schedule</a:t>
            </a:r>
          </a:p>
          <a:p>
            <a:r>
              <a:rPr lang="en-US" smtClean="0">
                <a:latin typeface="Arial" pitchFamily="-84" charset="0"/>
                <a:ea typeface="ＭＳ Ｐゴシック" pitchFamily="-84" charset="-128"/>
                <a:cs typeface="ＭＳ Ｐゴシック" pitchFamily="-84" charset="-128"/>
              </a:rPr>
              <a:t>is 44 words for the 128-bit key. Note that the ordering of bytes within a matrix is by</a:t>
            </a:r>
          </a:p>
          <a:p>
            <a:r>
              <a:rPr lang="en-US" smtClean="0">
                <a:latin typeface="Arial" pitchFamily="-84" charset="0"/>
                <a:ea typeface="ＭＳ Ｐゴシック" pitchFamily="-84" charset="-128"/>
                <a:cs typeface="ＭＳ Ｐゴシック" pitchFamily="-84" charset="-128"/>
              </a:rPr>
              <a:t>column. So, for example, the first four bytes of a 128-bit plaintext input to the encryption</a:t>
            </a:r>
          </a:p>
          <a:p>
            <a:r>
              <a:rPr lang="en-US" smtClean="0">
                <a:latin typeface="Arial" pitchFamily="-84" charset="0"/>
                <a:ea typeface="ＭＳ Ｐゴシック" pitchFamily="-84" charset="-128"/>
                <a:cs typeface="ＭＳ Ｐゴシック" pitchFamily="-84" charset="-128"/>
              </a:rPr>
              <a:t>cipher occupy the first column of the in  matrix, the second four bytes occupy the</a:t>
            </a:r>
          </a:p>
          <a:p>
            <a:r>
              <a:rPr lang="en-US" smtClean="0">
                <a:latin typeface="Arial" pitchFamily="-84" charset="0"/>
                <a:ea typeface="ＭＳ Ｐゴシック" pitchFamily="-84" charset="-128"/>
                <a:cs typeface="ＭＳ Ｐゴシック" pitchFamily="-84" charset="-128"/>
              </a:rPr>
              <a:t>second column, and so on. Similarly, the first four bytes of the expanded key, which</a:t>
            </a:r>
          </a:p>
          <a:p>
            <a:r>
              <a:rPr lang="en-US" smtClean="0">
                <a:latin typeface="Arial" pitchFamily="-84" charset="0"/>
                <a:ea typeface="ＭＳ Ｐゴシック" pitchFamily="-84" charset="-128"/>
                <a:cs typeface="ＭＳ Ｐゴシック" pitchFamily="-84" charset="-128"/>
              </a:rPr>
              <a:t>form a word, occupy the first column of the w  matrix.</a:t>
            </a:r>
            <a:endParaRPr lang="en-US" smtClean="0">
              <a:latin typeface="Arial" pitchFamily="-84" charset="0"/>
              <a:ea typeface="Arial" pitchFamily="-84" charset="0"/>
              <a:cs typeface="Arial" pitchFamily="-8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 The cipher consists of </a:t>
            </a:r>
            <a:r>
              <a:rPr lang="en-US" i="1" dirty="0" smtClean="0"/>
              <a:t>N</a:t>
            </a:r>
            <a:r>
              <a:rPr lang="en-US" dirty="0" smtClean="0"/>
              <a:t>  rounds, where the number of rounds depends on the</a:t>
            </a:r>
          </a:p>
          <a:p>
            <a:pPr>
              <a:defRPr/>
            </a:pPr>
            <a:r>
              <a:rPr lang="en-US" dirty="0" smtClean="0"/>
              <a:t>key length: 10 rounds for a 16-byte key, 12 rounds for a 24-byte key, and 14 rounds</a:t>
            </a:r>
          </a:p>
          <a:p>
            <a:pPr>
              <a:defRPr/>
            </a:pPr>
            <a:r>
              <a:rPr lang="en-US" dirty="0" smtClean="0"/>
              <a:t>for a 32-byte key (Table 5.1). The first </a:t>
            </a:r>
            <a:r>
              <a:rPr lang="en-US" i="1" dirty="0" smtClean="0"/>
              <a:t>N</a:t>
            </a:r>
            <a:r>
              <a:rPr lang="en-US" dirty="0" smtClean="0"/>
              <a:t> -  1 rounds consist of four distinct transformation</a:t>
            </a:r>
          </a:p>
          <a:p>
            <a:pPr>
              <a:defRPr/>
            </a:pPr>
            <a:r>
              <a:rPr lang="en-US" dirty="0" smtClean="0"/>
              <a:t>functions: SubBytes, ShiftRows, MixColumns, and AddRoundKey, which are</a:t>
            </a:r>
          </a:p>
          <a:p>
            <a:pPr>
              <a:defRPr/>
            </a:pPr>
            <a:r>
              <a:rPr lang="en-US" dirty="0" smtClean="0"/>
              <a:t>described subsequently. The final round contains only three transformations, and</a:t>
            </a:r>
          </a:p>
          <a:p>
            <a:pPr>
              <a:defRPr/>
            </a:pPr>
            <a:r>
              <a:rPr lang="en-US" dirty="0" smtClean="0"/>
              <a:t>there is a initial single transformation (AddRoundKey) before the first round, which</a:t>
            </a:r>
          </a:p>
          <a:p>
            <a:pPr>
              <a:defRPr/>
            </a:pPr>
            <a:r>
              <a:rPr lang="en-US" dirty="0" smtClean="0"/>
              <a:t>can be considered Round 0. Each transformation takes one or more 4 *  4 matrices</a:t>
            </a:r>
          </a:p>
          <a:p>
            <a:pPr>
              <a:defRPr/>
            </a:pPr>
            <a:r>
              <a:rPr lang="en-US" dirty="0" smtClean="0"/>
              <a:t> as input and produces a 4 *  4 matrix as output. Figure 5.1 shows that the output of</a:t>
            </a:r>
          </a:p>
          <a:p>
            <a:pPr>
              <a:defRPr/>
            </a:pPr>
            <a:r>
              <a:rPr lang="en-US" dirty="0" smtClean="0"/>
              <a:t>each round is a 4 *  4 matrix, with the output of the final round being the ciphertext.</a:t>
            </a:r>
          </a:p>
          <a:p>
            <a:pPr>
              <a:defRPr/>
            </a:pPr>
            <a:r>
              <a:rPr lang="en-US" dirty="0" smtClean="0"/>
              <a:t>Also, the key expansion function generates N +  1 round keys, each of which is a distinct</a:t>
            </a:r>
          </a:p>
          <a:p>
            <a:pPr>
              <a:defRPr/>
            </a:pPr>
            <a:r>
              <a:rPr lang="en-US" dirty="0" smtClean="0"/>
              <a:t>4 *  4 matrix. Each round key serves as one of the inputs to the AddRoundKey</a:t>
            </a:r>
          </a:p>
          <a:p>
            <a:pPr>
              <a:defRPr/>
            </a:pPr>
            <a:r>
              <a:rPr lang="en-US" dirty="0" smtClean="0"/>
              <a:t>transformation in each round.</a:t>
            </a:r>
            <a:endParaRPr lang="en-US" dirty="0"/>
          </a:p>
        </p:txBody>
      </p:sp>
      <p:sp>
        <p:nvSpPr>
          <p:cNvPr id="44036" name="Slide Number Placeholder 3"/>
          <p:cNvSpPr>
            <a:spLocks noGrp="1"/>
          </p:cNvSpPr>
          <p:nvPr>
            <p:ph type="sldNum" sz="quarter" idx="5"/>
          </p:nvPr>
        </p:nvSpPr>
        <p:spPr>
          <a:noFill/>
        </p:spPr>
        <p:txBody>
          <a:bodyPr/>
          <a:lstStyle/>
          <a:p>
            <a:fld id="{66A32D76-911A-2040-9CE2-098566D28153}" type="slidenum">
              <a:rPr lang="en-AU" smtClean="0">
                <a:latin typeface="Arial" pitchFamily="-84" charset="0"/>
              </a:rPr>
              <a:pPr/>
              <a:t>57</a:t>
            </a:fld>
            <a:endParaRPr lang="en-AU" smtClean="0">
              <a:latin typeface="Arial" pitchFamily="-8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D3178CD-E717-E34A-A881-B019EC9117C1}" type="slidenum">
              <a:rPr lang="en-AU">
                <a:latin typeface="Arial" pitchFamily="-84" charset="0"/>
              </a:rPr>
              <a:pPr/>
              <a:t>58</a:t>
            </a:fld>
            <a:endParaRPr lang="en-AU">
              <a:latin typeface="Arial" pitchFamily="-84"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Figure 5.3 shows the AES cipher in more detail, indicating the sequence of transformations</a:t>
            </a:r>
          </a:p>
          <a:p>
            <a:r>
              <a:rPr lang="en-US" smtClean="0">
                <a:latin typeface="Arial" pitchFamily="-84" charset="0"/>
                <a:ea typeface="ＭＳ Ｐゴシック" pitchFamily="-84" charset="-128"/>
                <a:cs typeface="ＭＳ Ｐゴシック" pitchFamily="-84" charset="-128"/>
              </a:rPr>
              <a:t>in each round and showing the corresponding decryption function. As was</a:t>
            </a:r>
          </a:p>
          <a:p>
            <a:r>
              <a:rPr lang="en-US" smtClean="0">
                <a:latin typeface="Arial" pitchFamily="-84" charset="0"/>
                <a:ea typeface="ＭＳ Ｐゴシック" pitchFamily="-84" charset="-128"/>
                <a:cs typeface="ＭＳ Ｐゴシック" pitchFamily="-84" charset="-128"/>
              </a:rPr>
              <a:t>done in Chapter 3, we show encryption proceeding down the page and decryption</a:t>
            </a:r>
          </a:p>
          <a:p>
            <a:r>
              <a:rPr lang="en-US" smtClean="0">
                <a:latin typeface="Arial" pitchFamily="-84" charset="0"/>
                <a:ea typeface="ＭＳ Ｐゴシック" pitchFamily="-84" charset="-128"/>
                <a:cs typeface="ＭＳ Ｐゴシック" pitchFamily="-84" charset="-128"/>
              </a:rPr>
              <a:t>proceeding up the page.</a:t>
            </a:r>
            <a:endParaRPr lang="en-US" smtClean="0">
              <a:latin typeface="Arial" pitchFamily="-84" charset="0"/>
              <a:ea typeface="Arial" pitchFamily="-84" charset="0"/>
              <a:cs typeface="Arial" pitchFamily="-8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87EA352C-0EEA-EE41-BEA7-D86846AD522C}" type="slidenum">
              <a:rPr lang="en-AU">
                <a:latin typeface="Arial" pitchFamily="-84" charset="0"/>
              </a:rPr>
              <a:pPr/>
              <a:t>59</a:t>
            </a:fld>
            <a:endParaRPr lang="en-AU">
              <a:latin typeface="Arial" pitchFamily="-84"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r>
              <a:rPr lang="en-US" dirty="0" smtClean="0">
                <a:latin typeface="Arial" pitchFamily="-84" charset="0"/>
                <a:ea typeface="ＭＳ Ｐゴシック" pitchFamily="-84" charset="-128"/>
                <a:cs typeface="ＭＳ Ｐゴシック" pitchFamily="-84" charset="-128"/>
              </a:rPr>
              <a:t> Before delving into details, we can make several comments about the overall</a:t>
            </a:r>
          </a:p>
          <a:p>
            <a:r>
              <a:rPr lang="en-US" dirty="0" smtClean="0">
                <a:latin typeface="Arial" pitchFamily="-84" charset="0"/>
                <a:ea typeface="ＭＳ Ｐゴシック" pitchFamily="-84" charset="-128"/>
                <a:cs typeface="ＭＳ Ｐゴシック" pitchFamily="-84" charset="-128"/>
              </a:rPr>
              <a:t>AES structure.</a:t>
            </a:r>
          </a:p>
          <a:p>
            <a:endParaRPr lang="en-US" dirty="0" smtClean="0">
              <a:latin typeface="Arial" pitchFamily="-84" charset="0"/>
              <a:ea typeface="ＭＳ Ｐゴシック" pitchFamily="-84" charset="-128"/>
              <a:cs typeface="ＭＳ Ｐゴシック" pitchFamily="-84" charset="-128"/>
            </a:endParaRPr>
          </a:p>
          <a:p>
            <a:r>
              <a:rPr lang="en-US" dirty="0" smtClean="0">
                <a:latin typeface="Arial" pitchFamily="-84" charset="0"/>
                <a:ea typeface="ＭＳ Ｐゴシック" pitchFamily="-84" charset="-128"/>
                <a:cs typeface="ＭＳ Ｐゴシック" pitchFamily="-84" charset="-128"/>
              </a:rPr>
              <a:t>1.  One noteworthy feature of this structure is that it is not a </a:t>
            </a:r>
            <a:r>
              <a:rPr lang="en-US" dirty="0" err="1" smtClean="0">
                <a:latin typeface="Arial" pitchFamily="-84" charset="0"/>
                <a:ea typeface="ＭＳ Ｐゴシック" pitchFamily="-84" charset="-128"/>
                <a:cs typeface="ＭＳ Ｐゴシック" pitchFamily="-84" charset="-128"/>
              </a:rPr>
              <a:t>Feistel</a:t>
            </a:r>
            <a:r>
              <a:rPr lang="en-US" dirty="0" smtClean="0">
                <a:latin typeface="Arial" pitchFamily="-84" charset="0"/>
                <a:ea typeface="ＭＳ Ｐゴシック" pitchFamily="-84" charset="-128"/>
                <a:cs typeface="ＭＳ Ｐゴシック" pitchFamily="-84" charset="-128"/>
              </a:rPr>
              <a:t> structure.</a:t>
            </a:r>
          </a:p>
          <a:p>
            <a:r>
              <a:rPr lang="en-US" dirty="0" smtClean="0">
                <a:latin typeface="Arial" pitchFamily="-84" charset="0"/>
                <a:ea typeface="ＭＳ Ｐゴシック" pitchFamily="-84" charset="-128"/>
                <a:cs typeface="ＭＳ Ｐゴシック" pitchFamily="-84" charset="-128"/>
              </a:rPr>
              <a:t>Recall that, in the classic </a:t>
            </a:r>
            <a:r>
              <a:rPr lang="en-US" dirty="0" err="1" smtClean="0">
                <a:latin typeface="Arial" pitchFamily="-84" charset="0"/>
                <a:ea typeface="ＭＳ Ｐゴシック" pitchFamily="-84" charset="-128"/>
                <a:cs typeface="ＭＳ Ｐゴシック" pitchFamily="-84" charset="-128"/>
              </a:rPr>
              <a:t>Feistel</a:t>
            </a:r>
            <a:r>
              <a:rPr lang="en-US" dirty="0" smtClean="0">
                <a:latin typeface="Arial" pitchFamily="-84" charset="0"/>
                <a:ea typeface="ＭＳ Ｐゴシック" pitchFamily="-84" charset="-128"/>
                <a:cs typeface="ＭＳ Ｐゴシック" pitchFamily="-84" charset="-128"/>
              </a:rPr>
              <a:t> structure, half of the data block is used to</a:t>
            </a:r>
          </a:p>
          <a:p>
            <a:r>
              <a:rPr lang="en-US" dirty="0" smtClean="0">
                <a:latin typeface="Arial" pitchFamily="-84" charset="0"/>
                <a:ea typeface="ＭＳ Ｐゴシック" pitchFamily="-84" charset="-128"/>
                <a:cs typeface="ＭＳ Ｐゴシック" pitchFamily="-84" charset="-128"/>
              </a:rPr>
              <a:t>modify the other half of the data block and then the halves are swapped. AES</a:t>
            </a:r>
          </a:p>
          <a:p>
            <a:r>
              <a:rPr lang="en-US" dirty="0" smtClean="0">
                <a:latin typeface="Arial" pitchFamily="-84" charset="0"/>
                <a:ea typeface="ＭＳ Ｐゴシック" pitchFamily="-84" charset="-128"/>
                <a:cs typeface="ＭＳ Ｐゴシック" pitchFamily="-84" charset="-128"/>
              </a:rPr>
              <a:t>instead processes the entire data block as a single matrix during each round</a:t>
            </a:r>
          </a:p>
          <a:p>
            <a:r>
              <a:rPr lang="en-US" dirty="0" smtClean="0">
                <a:latin typeface="Arial" pitchFamily="-84" charset="0"/>
                <a:ea typeface="ＭＳ Ｐゴシック" pitchFamily="-84" charset="-128"/>
                <a:cs typeface="ＭＳ Ｐゴシック" pitchFamily="-84" charset="-128"/>
              </a:rPr>
              <a:t>using substitutions and permutation.</a:t>
            </a:r>
          </a:p>
          <a:p>
            <a:endParaRPr lang="en-US" dirty="0" smtClean="0">
              <a:latin typeface="Arial" pitchFamily="-84" charset="0"/>
              <a:ea typeface="ＭＳ Ｐゴシック" pitchFamily="-84" charset="-128"/>
              <a:cs typeface="ＭＳ Ｐゴシック" pitchFamily="-84" charset="-128"/>
            </a:endParaRPr>
          </a:p>
          <a:p>
            <a:r>
              <a:rPr lang="en-US" dirty="0" smtClean="0">
                <a:latin typeface="Arial" pitchFamily="-84" charset="0"/>
                <a:ea typeface="ＭＳ Ｐゴシック" pitchFamily="-84" charset="-128"/>
                <a:cs typeface="ＭＳ Ｐゴシック" pitchFamily="-84" charset="-128"/>
              </a:rPr>
              <a:t>2.  The key that is provided as input is expanded into an array of forty-four 32-bit</a:t>
            </a:r>
          </a:p>
          <a:p>
            <a:r>
              <a:rPr lang="en-US" dirty="0" smtClean="0">
                <a:latin typeface="Arial" pitchFamily="-84" charset="0"/>
                <a:ea typeface="ＭＳ Ｐゴシック" pitchFamily="-84" charset="-128"/>
                <a:cs typeface="ＭＳ Ｐゴシック" pitchFamily="-84" charset="-128"/>
              </a:rPr>
              <a:t>words, </a:t>
            </a:r>
            <a:r>
              <a:rPr lang="en-US" dirty="0" err="1" smtClean="0">
                <a:latin typeface="Arial" pitchFamily="-84" charset="0"/>
                <a:ea typeface="ＭＳ Ｐゴシック" pitchFamily="-84" charset="-128"/>
                <a:cs typeface="ＭＳ Ｐゴシック" pitchFamily="-84" charset="-128"/>
              </a:rPr>
              <a:t>w</a:t>
            </a:r>
            <a:r>
              <a:rPr lang="en-US" dirty="0" smtClean="0">
                <a:latin typeface="Arial" pitchFamily="-84" charset="0"/>
                <a:ea typeface="ＭＳ Ｐゴシック" pitchFamily="-84" charset="-128"/>
                <a:cs typeface="ＭＳ Ｐゴシック" pitchFamily="-84" charset="-128"/>
              </a:rPr>
              <a:t> [i ]. Four distinct words (128 bits) serve as a round key for each round;</a:t>
            </a:r>
          </a:p>
          <a:p>
            <a:r>
              <a:rPr lang="en-US" dirty="0" smtClean="0">
                <a:latin typeface="Arial" pitchFamily="-84" charset="0"/>
                <a:ea typeface="ＭＳ Ｐゴシック" pitchFamily="-84" charset="-128"/>
                <a:cs typeface="ＭＳ Ｐゴシック" pitchFamily="-84" charset="-128"/>
              </a:rPr>
              <a:t>these are indicated in Figure 5.3.</a:t>
            </a:r>
          </a:p>
          <a:p>
            <a:endParaRPr lang="en-US" dirty="0" smtClean="0">
              <a:latin typeface="Arial" pitchFamily="-84" charset="0"/>
              <a:ea typeface="ＭＳ Ｐゴシック" pitchFamily="-84" charset="-128"/>
              <a:cs typeface="ＭＳ Ｐゴシック" pitchFamily="-84" charset="-128"/>
            </a:endParaRPr>
          </a:p>
          <a:p>
            <a:r>
              <a:rPr lang="en-US" dirty="0" smtClean="0">
                <a:latin typeface="Arial" pitchFamily="-84" charset="0"/>
                <a:ea typeface="ＭＳ Ｐゴシック" pitchFamily="-84" charset="-128"/>
                <a:cs typeface="ＭＳ Ｐゴシック" pitchFamily="-84" charset="-128"/>
              </a:rPr>
              <a:t>3.  Four different stages are used, one of permutation and three of substitution:</a:t>
            </a:r>
          </a:p>
          <a:p>
            <a:endParaRPr lang="en-US" dirty="0" smtClean="0">
              <a:latin typeface="Arial" pitchFamily="-84" charset="0"/>
              <a:ea typeface="ＭＳ Ｐゴシック" pitchFamily="-84" charset="-128"/>
              <a:cs typeface="ＭＳ Ｐゴシック" pitchFamily="-84" charset="-128"/>
            </a:endParaRPr>
          </a:p>
          <a:p>
            <a:r>
              <a:rPr lang="en-US" dirty="0" smtClean="0">
                <a:latin typeface="Arial" pitchFamily="-84" charset="0"/>
                <a:ea typeface="ＭＳ Ｐゴシック" pitchFamily="-84" charset="-128"/>
                <a:cs typeface="ＭＳ Ｐゴシック" pitchFamily="-84" charset="-128"/>
              </a:rPr>
              <a:t>• Substitute bytes:  Uses an S-box to perform a byte-by-byte substitution of</a:t>
            </a:r>
          </a:p>
          <a:p>
            <a:r>
              <a:rPr lang="en-US" dirty="0" smtClean="0">
                <a:latin typeface="Arial" pitchFamily="-84" charset="0"/>
                <a:ea typeface="ＭＳ Ｐゴシック" pitchFamily="-84" charset="-128"/>
                <a:cs typeface="ＭＳ Ｐゴシック" pitchFamily="-84" charset="-128"/>
              </a:rPr>
              <a:t>the block</a:t>
            </a:r>
          </a:p>
          <a:p>
            <a:endParaRPr lang="en-US" dirty="0" smtClean="0">
              <a:latin typeface="Arial" pitchFamily="-84" charset="0"/>
              <a:ea typeface="ＭＳ Ｐゴシック" pitchFamily="-84" charset="-128"/>
              <a:cs typeface="ＭＳ Ｐゴシック" pitchFamily="-84" charset="-128"/>
            </a:endParaRPr>
          </a:p>
          <a:p>
            <a:r>
              <a:rPr lang="en-US" dirty="0" smtClean="0">
                <a:latin typeface="Arial" pitchFamily="-84" charset="0"/>
                <a:ea typeface="ＭＳ Ｐゴシック" pitchFamily="-84" charset="-128"/>
                <a:cs typeface="ＭＳ Ｐゴシック" pitchFamily="-84" charset="-128"/>
              </a:rPr>
              <a:t>• </a:t>
            </a:r>
            <a:r>
              <a:rPr lang="en-US" dirty="0" err="1" smtClean="0">
                <a:latin typeface="Arial" pitchFamily="-84" charset="0"/>
                <a:ea typeface="ＭＳ Ｐゴシック" pitchFamily="-84" charset="-128"/>
                <a:cs typeface="ＭＳ Ｐゴシック" pitchFamily="-84" charset="-128"/>
              </a:rPr>
              <a:t>ShiftRows</a:t>
            </a:r>
            <a:r>
              <a:rPr lang="en-US" dirty="0" smtClean="0">
                <a:latin typeface="Arial" pitchFamily="-84" charset="0"/>
                <a:ea typeface="ＭＳ Ｐゴシック" pitchFamily="-84" charset="-128"/>
                <a:cs typeface="ＭＳ Ｐゴシック" pitchFamily="-84" charset="-128"/>
              </a:rPr>
              <a:t>:  A simple permutation</a:t>
            </a:r>
          </a:p>
          <a:p>
            <a:endParaRPr lang="en-US" dirty="0" smtClean="0">
              <a:latin typeface="Arial" pitchFamily="-84" charset="0"/>
              <a:ea typeface="ＭＳ Ｐゴシック" pitchFamily="-84" charset="-128"/>
              <a:cs typeface="ＭＳ Ｐゴシック" pitchFamily="-84" charset="-128"/>
            </a:endParaRPr>
          </a:p>
          <a:p>
            <a:r>
              <a:rPr lang="en-US" dirty="0" smtClean="0">
                <a:latin typeface="Arial" pitchFamily="-84" charset="0"/>
                <a:ea typeface="ＭＳ Ｐゴシック" pitchFamily="-84" charset="-128"/>
                <a:cs typeface="ＭＳ Ｐゴシック" pitchFamily="-84" charset="-128"/>
              </a:rPr>
              <a:t>• </a:t>
            </a:r>
            <a:r>
              <a:rPr lang="en-US" dirty="0" err="1" smtClean="0">
                <a:latin typeface="Arial" pitchFamily="-84" charset="0"/>
                <a:ea typeface="ＭＳ Ｐゴシック" pitchFamily="-84" charset="-128"/>
                <a:cs typeface="ＭＳ Ｐゴシック" pitchFamily="-84" charset="-128"/>
              </a:rPr>
              <a:t>MixColumns</a:t>
            </a:r>
            <a:r>
              <a:rPr lang="en-US" dirty="0" smtClean="0">
                <a:latin typeface="Arial" pitchFamily="-84" charset="0"/>
                <a:ea typeface="ＭＳ Ｐゴシック" pitchFamily="-84" charset="-128"/>
                <a:cs typeface="ＭＳ Ｐゴシック" pitchFamily="-84" charset="-128"/>
              </a:rPr>
              <a:t>:  A substitution that makes use of arithmetic over GF(28 )</a:t>
            </a:r>
          </a:p>
          <a:p>
            <a:endParaRPr lang="en-US" dirty="0" smtClean="0">
              <a:latin typeface="Arial" pitchFamily="-84" charset="0"/>
              <a:ea typeface="ＭＳ Ｐゴシック" pitchFamily="-84" charset="-128"/>
              <a:cs typeface="ＭＳ Ｐゴシック" pitchFamily="-84" charset="-128"/>
            </a:endParaRPr>
          </a:p>
          <a:p>
            <a:r>
              <a:rPr lang="en-US" dirty="0" smtClean="0">
                <a:latin typeface="Arial" pitchFamily="-84" charset="0"/>
                <a:ea typeface="ＭＳ Ｐゴシック" pitchFamily="-84" charset="-128"/>
                <a:cs typeface="ＭＳ Ｐゴシック" pitchFamily="-84" charset="-128"/>
              </a:rPr>
              <a:t>• </a:t>
            </a:r>
            <a:r>
              <a:rPr lang="en-US" dirty="0" err="1" smtClean="0">
                <a:latin typeface="Arial" pitchFamily="-84" charset="0"/>
                <a:ea typeface="ＭＳ Ｐゴシック" pitchFamily="-84" charset="-128"/>
                <a:cs typeface="ＭＳ Ｐゴシック" pitchFamily="-84" charset="-128"/>
              </a:rPr>
              <a:t>AddRoundKey</a:t>
            </a:r>
            <a:r>
              <a:rPr lang="en-US" dirty="0" smtClean="0">
                <a:latin typeface="Arial" pitchFamily="-84" charset="0"/>
                <a:ea typeface="ＭＳ Ｐゴシック" pitchFamily="-84" charset="-128"/>
                <a:cs typeface="ＭＳ Ｐゴシック" pitchFamily="-84" charset="-128"/>
              </a:rPr>
              <a:t>:  A simple bitwise XOR of the current block with a portion</a:t>
            </a:r>
          </a:p>
          <a:p>
            <a:r>
              <a:rPr lang="en-US" dirty="0" smtClean="0">
                <a:latin typeface="Arial" pitchFamily="-84" charset="0"/>
                <a:ea typeface="ＭＳ Ｐゴシック" pitchFamily="-84" charset="-128"/>
                <a:cs typeface="ＭＳ Ｐゴシック" pitchFamily="-84" charset="-128"/>
              </a:rPr>
              <a:t>of the expanded key</a:t>
            </a:r>
          </a:p>
          <a:p>
            <a:endParaRPr lang="en-US" dirty="0" smtClean="0">
              <a:latin typeface="Arial" pitchFamily="-84" charset="0"/>
              <a:ea typeface="ＭＳ Ｐゴシック" pitchFamily="-84" charset="-128"/>
              <a:cs typeface="ＭＳ Ｐゴシック" pitchFamily="-84" charset="-128"/>
            </a:endParaRPr>
          </a:p>
          <a:p>
            <a:r>
              <a:rPr lang="en-US" dirty="0" smtClean="0">
                <a:latin typeface="Arial" pitchFamily="-84" charset="0"/>
                <a:ea typeface="ＭＳ Ｐゴシック" pitchFamily="-84" charset="-128"/>
                <a:cs typeface="ＭＳ Ｐゴシック" pitchFamily="-84" charset="-128"/>
              </a:rPr>
              <a:t>4.  The structure is quite simple. For both encryption and decryption, the</a:t>
            </a:r>
          </a:p>
          <a:p>
            <a:r>
              <a:rPr lang="en-US" dirty="0" smtClean="0">
                <a:latin typeface="Arial" pitchFamily="-84" charset="0"/>
                <a:ea typeface="ＭＳ Ｐゴシック" pitchFamily="-84" charset="-128"/>
                <a:cs typeface="ＭＳ Ｐゴシック" pitchFamily="-84" charset="-128"/>
              </a:rPr>
              <a:t>cipher begins with an </a:t>
            </a:r>
            <a:r>
              <a:rPr lang="en-US" dirty="0" err="1" smtClean="0">
                <a:latin typeface="Arial" pitchFamily="-84" charset="0"/>
                <a:ea typeface="ＭＳ Ｐゴシック" pitchFamily="-84" charset="-128"/>
                <a:cs typeface="ＭＳ Ｐゴシック" pitchFamily="-84" charset="-128"/>
              </a:rPr>
              <a:t>AddRoundKey</a:t>
            </a:r>
            <a:r>
              <a:rPr lang="en-US" dirty="0" smtClean="0">
                <a:latin typeface="Arial" pitchFamily="-84" charset="0"/>
                <a:ea typeface="ＭＳ Ｐゴシック" pitchFamily="-84" charset="-128"/>
                <a:cs typeface="ＭＳ Ｐゴシック" pitchFamily="-84" charset="-128"/>
              </a:rPr>
              <a:t> stage, followed by nine rounds that each</a:t>
            </a:r>
          </a:p>
          <a:p>
            <a:r>
              <a:rPr lang="en-US" dirty="0" smtClean="0">
                <a:latin typeface="Arial" pitchFamily="-84" charset="0"/>
                <a:ea typeface="ＭＳ Ｐゴシック" pitchFamily="-84" charset="-128"/>
                <a:cs typeface="ＭＳ Ｐゴシック" pitchFamily="-84" charset="-128"/>
              </a:rPr>
              <a:t>includes all four stages, followed by a tenth round of three stages. </a:t>
            </a:r>
          </a:p>
          <a:p>
            <a:endParaRPr lang="en-US" dirty="0" smtClean="0">
              <a:latin typeface="Arial" pitchFamily="-84" charset="0"/>
              <a:ea typeface="ＭＳ Ｐゴシック" pitchFamily="-84" charset="-128"/>
              <a:cs typeface="ＭＳ Ｐゴシック" pitchFamily="-84" charset="-128"/>
            </a:endParaRPr>
          </a:p>
          <a:p>
            <a:r>
              <a:rPr lang="en-US" dirty="0" smtClean="0">
                <a:latin typeface="Arial" pitchFamily="-84" charset="0"/>
                <a:ea typeface="ＭＳ Ｐゴシック" pitchFamily="-84" charset="-128"/>
                <a:cs typeface="ＭＳ Ｐゴシック" pitchFamily="-84" charset="-128"/>
              </a:rPr>
              <a:t>5.  Only the </a:t>
            </a:r>
            <a:r>
              <a:rPr lang="en-US" dirty="0" err="1" smtClean="0">
                <a:latin typeface="Arial" pitchFamily="-84" charset="0"/>
                <a:ea typeface="ＭＳ Ｐゴシック" pitchFamily="-84" charset="-128"/>
                <a:cs typeface="ＭＳ Ｐゴシック" pitchFamily="-84" charset="-128"/>
              </a:rPr>
              <a:t>AddRoundKey</a:t>
            </a:r>
            <a:r>
              <a:rPr lang="en-US" dirty="0" smtClean="0">
                <a:latin typeface="Arial" pitchFamily="-84" charset="0"/>
                <a:ea typeface="ＭＳ Ｐゴシック" pitchFamily="-84" charset="-128"/>
                <a:cs typeface="ＭＳ Ｐゴシック" pitchFamily="-84" charset="-128"/>
              </a:rPr>
              <a:t> stage makes use of the key. For this reason, the cipher</a:t>
            </a:r>
          </a:p>
          <a:p>
            <a:r>
              <a:rPr lang="en-US" dirty="0" smtClean="0">
                <a:latin typeface="Arial" pitchFamily="-84" charset="0"/>
                <a:ea typeface="ＭＳ Ｐゴシック" pitchFamily="-84" charset="-128"/>
                <a:cs typeface="ＭＳ Ｐゴシック" pitchFamily="-84" charset="-128"/>
              </a:rPr>
              <a:t>begins and ends with an </a:t>
            </a:r>
            <a:r>
              <a:rPr lang="en-US" dirty="0" err="1" smtClean="0">
                <a:latin typeface="Arial" pitchFamily="-84" charset="0"/>
                <a:ea typeface="ＭＳ Ｐゴシック" pitchFamily="-84" charset="-128"/>
                <a:cs typeface="ＭＳ Ｐゴシック" pitchFamily="-84" charset="-128"/>
              </a:rPr>
              <a:t>AddRoundKey</a:t>
            </a:r>
            <a:r>
              <a:rPr lang="en-US" dirty="0" smtClean="0">
                <a:latin typeface="Arial" pitchFamily="-84" charset="0"/>
                <a:ea typeface="ＭＳ Ｐゴシック" pitchFamily="-84" charset="-128"/>
                <a:cs typeface="ＭＳ Ｐゴシック" pitchFamily="-84" charset="-128"/>
              </a:rPr>
              <a:t> stage. Any other stage, applied at the</a:t>
            </a:r>
          </a:p>
          <a:p>
            <a:r>
              <a:rPr lang="en-US" dirty="0" smtClean="0">
                <a:latin typeface="Arial" pitchFamily="-84" charset="0"/>
                <a:ea typeface="ＭＳ Ｐゴシック" pitchFamily="-84" charset="-128"/>
                <a:cs typeface="ＭＳ Ｐゴシック" pitchFamily="-84" charset="-128"/>
              </a:rPr>
              <a:t>beginning or end, is reversible without knowledge of the key and so would add</a:t>
            </a:r>
          </a:p>
          <a:p>
            <a:r>
              <a:rPr lang="en-US" dirty="0" smtClean="0">
                <a:latin typeface="Arial" pitchFamily="-84" charset="0"/>
                <a:ea typeface="ＭＳ Ｐゴシック" pitchFamily="-84" charset="-128"/>
                <a:cs typeface="ＭＳ Ｐゴシック" pitchFamily="-84" charset="-128"/>
              </a:rPr>
              <a:t>no security.</a:t>
            </a:r>
          </a:p>
          <a:p>
            <a:endParaRPr lang="en-US" dirty="0" smtClean="0">
              <a:latin typeface="Arial" pitchFamily="-84" charset="0"/>
              <a:ea typeface="ＭＳ Ｐゴシック" pitchFamily="-84" charset="-128"/>
              <a:cs typeface="ＭＳ Ｐゴシック" pitchFamily="-84" charset="-128"/>
            </a:endParaRPr>
          </a:p>
          <a:p>
            <a:r>
              <a:rPr lang="en-US" dirty="0" smtClean="0">
                <a:latin typeface="Arial" pitchFamily="-84" charset="0"/>
                <a:ea typeface="ＭＳ Ｐゴシック" pitchFamily="-84" charset="-128"/>
                <a:cs typeface="ＭＳ Ｐゴシック" pitchFamily="-84" charset="-128"/>
              </a:rPr>
              <a:t>6.  The </a:t>
            </a:r>
            <a:r>
              <a:rPr lang="en-US" dirty="0" err="1" smtClean="0">
                <a:latin typeface="Arial" pitchFamily="-84" charset="0"/>
                <a:ea typeface="ＭＳ Ｐゴシック" pitchFamily="-84" charset="-128"/>
                <a:cs typeface="ＭＳ Ｐゴシック" pitchFamily="-84" charset="-128"/>
              </a:rPr>
              <a:t>AddRoundKey</a:t>
            </a:r>
            <a:r>
              <a:rPr lang="en-US" dirty="0" smtClean="0">
                <a:latin typeface="Arial" pitchFamily="-84" charset="0"/>
                <a:ea typeface="ＭＳ Ｐゴシック" pitchFamily="-84" charset="-128"/>
                <a:cs typeface="ＭＳ Ｐゴシック" pitchFamily="-84" charset="-128"/>
              </a:rPr>
              <a:t> stage is, in effect, a form of </a:t>
            </a:r>
            <a:r>
              <a:rPr lang="en-US" dirty="0" err="1" smtClean="0">
                <a:latin typeface="Arial" pitchFamily="-84" charset="0"/>
                <a:ea typeface="ＭＳ Ｐゴシック" pitchFamily="-84" charset="-128"/>
                <a:cs typeface="ＭＳ Ｐゴシック" pitchFamily="-84" charset="-128"/>
              </a:rPr>
              <a:t>Vernam</a:t>
            </a:r>
            <a:r>
              <a:rPr lang="en-US" dirty="0" smtClean="0">
                <a:latin typeface="Arial" pitchFamily="-84" charset="0"/>
                <a:ea typeface="ＭＳ Ｐゴシック" pitchFamily="-84" charset="-128"/>
                <a:cs typeface="ＭＳ Ｐゴシック" pitchFamily="-84" charset="-128"/>
              </a:rPr>
              <a:t> cipher and by itself</a:t>
            </a:r>
          </a:p>
          <a:p>
            <a:r>
              <a:rPr lang="en-US" dirty="0" smtClean="0">
                <a:latin typeface="Arial" pitchFamily="-84" charset="0"/>
                <a:ea typeface="ＭＳ Ｐゴシック" pitchFamily="-84" charset="-128"/>
                <a:cs typeface="ＭＳ Ｐゴシック" pitchFamily="-84" charset="-128"/>
              </a:rPr>
              <a:t>would not be formidable. The other three stages together provide confusion,</a:t>
            </a:r>
          </a:p>
          <a:p>
            <a:r>
              <a:rPr lang="en-US" dirty="0" smtClean="0">
                <a:latin typeface="Arial" pitchFamily="-84" charset="0"/>
                <a:ea typeface="ＭＳ Ｐゴシック" pitchFamily="-84" charset="-128"/>
                <a:cs typeface="ＭＳ Ｐゴシック" pitchFamily="-84" charset="-128"/>
              </a:rPr>
              <a:t>diffusion, and nonlinearity, but by themselves would provide no security</a:t>
            </a:r>
          </a:p>
          <a:p>
            <a:r>
              <a:rPr lang="en-US" dirty="0" smtClean="0">
                <a:latin typeface="Arial" pitchFamily="-84" charset="0"/>
                <a:ea typeface="ＭＳ Ｐゴシック" pitchFamily="-84" charset="-128"/>
                <a:cs typeface="ＭＳ Ｐゴシック" pitchFamily="-84" charset="-128"/>
              </a:rPr>
              <a:t>because they do not use the key. We can view the cipher as alternating operations</a:t>
            </a:r>
          </a:p>
          <a:p>
            <a:r>
              <a:rPr lang="en-US" dirty="0" smtClean="0">
                <a:latin typeface="Arial" pitchFamily="-84" charset="0"/>
                <a:ea typeface="ＭＳ Ｐゴシック" pitchFamily="-84" charset="-128"/>
                <a:cs typeface="ＭＳ Ｐゴシック" pitchFamily="-84" charset="-128"/>
              </a:rPr>
              <a:t>of XOR encryption (</a:t>
            </a:r>
            <a:r>
              <a:rPr lang="en-US" dirty="0" err="1" smtClean="0">
                <a:latin typeface="Arial" pitchFamily="-84" charset="0"/>
                <a:ea typeface="ＭＳ Ｐゴシック" pitchFamily="-84" charset="-128"/>
                <a:cs typeface="ＭＳ Ｐゴシック" pitchFamily="-84" charset="-128"/>
              </a:rPr>
              <a:t>AddRoundKey</a:t>
            </a:r>
            <a:r>
              <a:rPr lang="en-US" dirty="0" smtClean="0">
                <a:latin typeface="Arial" pitchFamily="-84" charset="0"/>
                <a:ea typeface="ＭＳ Ｐゴシック" pitchFamily="-84" charset="-128"/>
                <a:cs typeface="ＭＳ Ｐゴシック" pitchFamily="-84" charset="-128"/>
              </a:rPr>
              <a:t>) of a block, followed by scrambling</a:t>
            </a:r>
          </a:p>
          <a:p>
            <a:r>
              <a:rPr lang="en-US" dirty="0" smtClean="0">
                <a:latin typeface="Arial" pitchFamily="-84" charset="0"/>
                <a:ea typeface="ＭＳ Ｐゴシック" pitchFamily="-84" charset="-128"/>
                <a:cs typeface="ＭＳ Ｐゴシック" pitchFamily="-84" charset="-128"/>
              </a:rPr>
              <a:t> of the block (the other three stages), followed by XOR encryption, and so on.</a:t>
            </a:r>
          </a:p>
          <a:p>
            <a:r>
              <a:rPr lang="en-US" dirty="0" smtClean="0">
                <a:latin typeface="Arial" pitchFamily="-84" charset="0"/>
                <a:ea typeface="ＭＳ Ｐゴシック" pitchFamily="-84" charset="-128"/>
                <a:cs typeface="ＭＳ Ｐゴシック" pitchFamily="-84" charset="-128"/>
              </a:rPr>
              <a:t>This scheme is both efficient and highly secure.</a:t>
            </a:r>
          </a:p>
          <a:p>
            <a:endParaRPr lang="en-US" dirty="0" smtClean="0">
              <a:latin typeface="Arial" pitchFamily="-84" charset="0"/>
              <a:ea typeface="ＭＳ Ｐゴシック" pitchFamily="-84" charset="-128"/>
              <a:cs typeface="ＭＳ Ｐゴシック" pitchFamily="-84" charset="-128"/>
            </a:endParaRPr>
          </a:p>
          <a:p>
            <a:r>
              <a:rPr lang="en-US" dirty="0" smtClean="0">
                <a:latin typeface="Arial" pitchFamily="-84" charset="0"/>
                <a:ea typeface="ＭＳ Ｐゴシック" pitchFamily="-84" charset="-128"/>
                <a:cs typeface="ＭＳ Ｐゴシック" pitchFamily="-84" charset="-128"/>
              </a:rPr>
              <a:t>7.  Each stage is easily reversible. For the Substitute Byte, </a:t>
            </a:r>
            <a:r>
              <a:rPr lang="en-US" dirty="0" err="1" smtClean="0">
                <a:latin typeface="Arial" pitchFamily="-84" charset="0"/>
                <a:ea typeface="ＭＳ Ｐゴシック" pitchFamily="-84" charset="-128"/>
                <a:cs typeface="ＭＳ Ｐゴシック" pitchFamily="-84" charset="-128"/>
              </a:rPr>
              <a:t>ShiftRows</a:t>
            </a:r>
            <a:r>
              <a:rPr lang="en-US" dirty="0" smtClean="0">
                <a:latin typeface="Arial" pitchFamily="-84" charset="0"/>
                <a:ea typeface="ＭＳ Ｐゴシック" pitchFamily="-84" charset="-128"/>
                <a:cs typeface="ＭＳ Ｐゴシック" pitchFamily="-84" charset="-128"/>
              </a:rPr>
              <a:t>, and</a:t>
            </a:r>
          </a:p>
          <a:p>
            <a:r>
              <a:rPr lang="en-US" dirty="0" err="1" smtClean="0">
                <a:latin typeface="Arial" pitchFamily="-84" charset="0"/>
                <a:ea typeface="ＭＳ Ｐゴシック" pitchFamily="-84" charset="-128"/>
                <a:cs typeface="ＭＳ Ｐゴシック" pitchFamily="-84" charset="-128"/>
              </a:rPr>
              <a:t>MixColumns</a:t>
            </a:r>
            <a:r>
              <a:rPr lang="en-US" dirty="0" smtClean="0">
                <a:latin typeface="Arial" pitchFamily="-84" charset="0"/>
                <a:ea typeface="ＭＳ Ｐゴシック" pitchFamily="-84" charset="-128"/>
                <a:cs typeface="ＭＳ Ｐゴシック" pitchFamily="-84" charset="-128"/>
              </a:rPr>
              <a:t> stages, an inverse function is used in the decryption algorithm.</a:t>
            </a:r>
          </a:p>
          <a:p>
            <a:r>
              <a:rPr lang="en-US" dirty="0" smtClean="0">
                <a:latin typeface="Arial" pitchFamily="-84" charset="0"/>
                <a:ea typeface="ＭＳ Ｐゴシック" pitchFamily="-84" charset="-128"/>
                <a:cs typeface="ＭＳ Ｐゴシック" pitchFamily="-84" charset="-128"/>
              </a:rPr>
              <a:t>For the </a:t>
            </a:r>
            <a:r>
              <a:rPr lang="en-US" dirty="0" err="1" smtClean="0">
                <a:latin typeface="Arial" pitchFamily="-84" charset="0"/>
                <a:ea typeface="ＭＳ Ｐゴシック" pitchFamily="-84" charset="-128"/>
                <a:cs typeface="ＭＳ Ｐゴシック" pitchFamily="-84" charset="-128"/>
              </a:rPr>
              <a:t>AddRoundKey</a:t>
            </a:r>
            <a:r>
              <a:rPr lang="en-US" dirty="0" smtClean="0">
                <a:latin typeface="Arial" pitchFamily="-84" charset="0"/>
                <a:ea typeface="ＭＳ Ｐゴシック" pitchFamily="-84" charset="-128"/>
                <a:cs typeface="ＭＳ Ｐゴシック" pitchFamily="-84" charset="-128"/>
              </a:rPr>
              <a:t> stage, the inverse is achieved by </a:t>
            </a:r>
            <a:r>
              <a:rPr lang="en-US" dirty="0" err="1" smtClean="0">
                <a:latin typeface="Arial" pitchFamily="-84" charset="0"/>
                <a:ea typeface="ＭＳ Ｐゴシック" pitchFamily="-84" charset="-128"/>
                <a:cs typeface="ＭＳ Ｐゴシック" pitchFamily="-84" charset="-128"/>
              </a:rPr>
              <a:t>XORing</a:t>
            </a:r>
            <a:r>
              <a:rPr lang="en-US" dirty="0" smtClean="0">
                <a:latin typeface="Arial" pitchFamily="-84" charset="0"/>
                <a:ea typeface="ＭＳ Ｐゴシック" pitchFamily="-84" charset="-128"/>
                <a:cs typeface="ＭＳ Ｐゴシック" pitchFamily="-84" charset="-128"/>
              </a:rPr>
              <a:t> the same</a:t>
            </a:r>
          </a:p>
          <a:p>
            <a:r>
              <a:rPr lang="en-US" dirty="0" smtClean="0">
                <a:latin typeface="Arial" pitchFamily="-84" charset="0"/>
                <a:ea typeface="ＭＳ Ｐゴシック" pitchFamily="-84" charset="-128"/>
                <a:cs typeface="ＭＳ Ｐゴシック" pitchFamily="-84" charset="-128"/>
              </a:rPr>
              <a:t>round key to the block.</a:t>
            </a:r>
          </a:p>
          <a:p>
            <a:endParaRPr lang="en-US" dirty="0" smtClean="0">
              <a:latin typeface="Arial" pitchFamily="-84" charset="0"/>
              <a:ea typeface="ＭＳ Ｐゴシック" pitchFamily="-84" charset="-128"/>
              <a:cs typeface="ＭＳ Ｐゴシック" pitchFamily="-84" charset="-128"/>
            </a:endParaRPr>
          </a:p>
          <a:p>
            <a:r>
              <a:rPr lang="en-US" dirty="0" smtClean="0">
                <a:latin typeface="Arial" pitchFamily="-84" charset="0"/>
                <a:ea typeface="ＭＳ Ｐゴシック" pitchFamily="-84" charset="-128"/>
                <a:cs typeface="ＭＳ Ｐゴシック" pitchFamily="-84" charset="-128"/>
              </a:rPr>
              <a:t>8.  As with most block ciphers, the decryption algorithm makes use of the</a:t>
            </a:r>
          </a:p>
          <a:p>
            <a:r>
              <a:rPr lang="en-US" dirty="0" smtClean="0">
                <a:latin typeface="Arial" pitchFamily="-84" charset="0"/>
                <a:ea typeface="ＭＳ Ｐゴシック" pitchFamily="-84" charset="-128"/>
                <a:cs typeface="ＭＳ Ｐゴシック" pitchFamily="-84" charset="-128"/>
              </a:rPr>
              <a:t>expanded key in reverse order. However, the decryption algorithm is not</a:t>
            </a:r>
          </a:p>
          <a:p>
            <a:r>
              <a:rPr lang="en-US" dirty="0" smtClean="0">
                <a:latin typeface="Arial" pitchFamily="-84" charset="0"/>
                <a:ea typeface="ＭＳ Ｐゴシック" pitchFamily="-84" charset="-128"/>
                <a:cs typeface="ＭＳ Ｐゴシック" pitchFamily="-84" charset="-128"/>
              </a:rPr>
              <a:t> identical to the encryption algorithm. This is a consequence of the particular</a:t>
            </a:r>
          </a:p>
          <a:p>
            <a:r>
              <a:rPr lang="en-US" dirty="0" smtClean="0">
                <a:latin typeface="Arial" pitchFamily="-84" charset="0"/>
                <a:ea typeface="ＭＳ Ｐゴシック" pitchFamily="-84" charset="-128"/>
                <a:cs typeface="ＭＳ Ｐゴシック" pitchFamily="-84" charset="-128"/>
              </a:rPr>
              <a:t>structure of AES.</a:t>
            </a:r>
          </a:p>
          <a:p>
            <a:endParaRPr lang="en-US" dirty="0" smtClean="0">
              <a:latin typeface="Arial" pitchFamily="-84" charset="0"/>
              <a:ea typeface="ＭＳ Ｐゴシック" pitchFamily="-84" charset="-128"/>
              <a:cs typeface="ＭＳ Ｐゴシック" pitchFamily="-84" charset="-128"/>
            </a:endParaRPr>
          </a:p>
          <a:p>
            <a:r>
              <a:rPr lang="en-US" dirty="0" smtClean="0">
                <a:latin typeface="Arial" pitchFamily="-84" charset="0"/>
                <a:ea typeface="ＭＳ Ｐゴシック" pitchFamily="-84" charset="-128"/>
                <a:cs typeface="ＭＳ Ｐゴシック" pitchFamily="-84" charset="-128"/>
              </a:rPr>
              <a:t>9.  Once it is established that all four stages are reversible, it is easy to verify</a:t>
            </a:r>
          </a:p>
          <a:p>
            <a:r>
              <a:rPr lang="en-US" dirty="0" smtClean="0">
                <a:latin typeface="Arial" pitchFamily="-84" charset="0"/>
                <a:ea typeface="ＭＳ Ｐゴシック" pitchFamily="-84" charset="-128"/>
                <a:cs typeface="ＭＳ Ｐゴシック" pitchFamily="-84" charset="-128"/>
              </a:rPr>
              <a:t>that decryption does recover the plaintext. Figure 5.3 lays out encryption</a:t>
            </a:r>
          </a:p>
          <a:p>
            <a:r>
              <a:rPr lang="en-US" dirty="0" smtClean="0">
                <a:latin typeface="Arial" pitchFamily="-84" charset="0"/>
                <a:ea typeface="ＭＳ Ｐゴシック" pitchFamily="-84" charset="-128"/>
                <a:cs typeface="ＭＳ Ｐゴシック" pitchFamily="-84" charset="-128"/>
              </a:rPr>
              <a:t>and decryption going in opposite vertical directions. At each horizontal point</a:t>
            </a:r>
          </a:p>
          <a:p>
            <a:r>
              <a:rPr lang="en-US" dirty="0" smtClean="0">
                <a:latin typeface="Arial" pitchFamily="-84" charset="0"/>
                <a:ea typeface="ＭＳ Ｐゴシック" pitchFamily="-84" charset="-128"/>
                <a:cs typeface="ＭＳ Ｐゴシック" pitchFamily="-84" charset="-128"/>
              </a:rPr>
              <a:t>(e.g., the dashed line in the figure), State  is the same for both encryption and</a:t>
            </a:r>
          </a:p>
          <a:p>
            <a:r>
              <a:rPr lang="en-US" dirty="0" smtClean="0">
                <a:latin typeface="Arial" pitchFamily="-84" charset="0"/>
                <a:ea typeface="ＭＳ Ｐゴシック" pitchFamily="-84" charset="-128"/>
                <a:cs typeface="ＭＳ Ｐゴシック" pitchFamily="-84" charset="-128"/>
              </a:rPr>
              <a:t>decryption.</a:t>
            </a:r>
          </a:p>
          <a:p>
            <a:endParaRPr lang="en-US" dirty="0" smtClean="0">
              <a:latin typeface="Arial" pitchFamily="-84" charset="0"/>
              <a:ea typeface="ＭＳ Ｐゴシック" pitchFamily="-84" charset="-128"/>
              <a:cs typeface="ＭＳ Ｐゴシック" pitchFamily="-84" charset="-128"/>
            </a:endParaRPr>
          </a:p>
          <a:p>
            <a:r>
              <a:rPr lang="en-US" dirty="0" smtClean="0">
                <a:latin typeface="Arial" pitchFamily="-84" charset="0"/>
                <a:ea typeface="ＭＳ Ｐゴシック" pitchFamily="-84" charset="-128"/>
                <a:cs typeface="ＭＳ Ｐゴシック" pitchFamily="-84" charset="-128"/>
              </a:rPr>
              <a:t>10.  The final round of both encryption and decryption consists of only three stages.</a:t>
            </a:r>
          </a:p>
          <a:p>
            <a:r>
              <a:rPr lang="en-US" dirty="0" smtClean="0">
                <a:latin typeface="Arial" pitchFamily="-84" charset="0"/>
                <a:ea typeface="ＭＳ Ｐゴシック" pitchFamily="-84" charset="-128"/>
                <a:cs typeface="ＭＳ Ｐゴシック" pitchFamily="-84" charset="-128"/>
              </a:rPr>
              <a:t>Again, this is a consequence of the particular structure of AES and is required</a:t>
            </a:r>
          </a:p>
          <a:p>
            <a:r>
              <a:rPr lang="en-US" dirty="0" smtClean="0">
                <a:latin typeface="Arial" pitchFamily="-84" charset="0"/>
                <a:ea typeface="ＭＳ Ｐゴシック" pitchFamily="-84" charset="-128"/>
                <a:cs typeface="ＭＳ Ｐゴシック" pitchFamily="-84" charset="-128"/>
              </a:rPr>
              <a:t>to make the cipher reversible.</a:t>
            </a:r>
            <a:endParaRPr lang="en-AU" dirty="0" smtClean="0">
              <a:latin typeface="Arial" pitchFamily="-84" charset="0"/>
              <a:ea typeface="Arial" pitchFamily="-84" charset="0"/>
              <a:cs typeface="Arial" pitchFamily="-8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p:cNvSpPr>
          <p:nvPr>
            <p:ph type="sldImg"/>
          </p:nvPr>
        </p:nvSpPr>
        <p:spPr>
          <a:ln/>
        </p:spPr>
      </p:sp>
      <p:sp>
        <p:nvSpPr>
          <p:cNvPr id="40963" name="Notes Placeholder 2"/>
          <p:cNvSpPr>
            <a:spLocks noGrp="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To see this last point, note that</a:t>
            </a:r>
          </a:p>
          <a:p>
            <a:endParaRPr lang="en-US" smtClean="0">
              <a:latin typeface="Arial" pitchFamily="-84" charset="0"/>
              <a:ea typeface="ＭＳ Ｐゴシック" pitchFamily="-84" charset="-128"/>
              <a:cs typeface="ＭＳ Ｐゴシック" pitchFamily="-84" charset="-128"/>
            </a:endParaRPr>
          </a:p>
          <a:p>
            <a:r>
              <a:rPr lang="en-US" smtClean="0">
                <a:latin typeface="Arial" pitchFamily="-84" charset="0"/>
                <a:ea typeface="ＭＳ Ｐゴシック" pitchFamily="-84" charset="-128"/>
                <a:cs typeface="ＭＳ Ｐゴシック" pitchFamily="-84" charset="-128"/>
              </a:rPr>
              <a:t>•  If b | g , then g  is of the form g = b * g</a:t>
            </a:r>
            <a:r>
              <a:rPr lang="en-US" baseline="-25000" smtClean="0">
                <a:latin typeface="Arial" pitchFamily="-84" charset="0"/>
                <a:ea typeface="ＭＳ Ｐゴシック" pitchFamily="-84" charset="-128"/>
                <a:cs typeface="ＭＳ Ｐゴシック" pitchFamily="-84" charset="-128"/>
              </a:rPr>
              <a:t>1</a:t>
            </a:r>
            <a:r>
              <a:rPr lang="en-US" smtClean="0">
                <a:latin typeface="Arial" pitchFamily="-84" charset="0"/>
                <a:ea typeface="ＭＳ Ｐゴシック" pitchFamily="-84" charset="-128"/>
                <a:cs typeface="ＭＳ Ｐゴシック" pitchFamily="-84" charset="-128"/>
              </a:rPr>
              <a:t>  for some integer g</a:t>
            </a:r>
            <a:r>
              <a:rPr lang="en-US" baseline="-25000" smtClean="0">
                <a:latin typeface="Arial" pitchFamily="-84" charset="0"/>
                <a:ea typeface="ＭＳ Ｐゴシック" pitchFamily="-84" charset="-128"/>
                <a:cs typeface="ＭＳ Ｐゴシック" pitchFamily="-84" charset="-128"/>
              </a:rPr>
              <a:t>1</a:t>
            </a:r>
            <a:r>
              <a:rPr lang="en-US" smtClean="0">
                <a:latin typeface="Arial" pitchFamily="-84" charset="0"/>
                <a:ea typeface="ＭＳ Ｐゴシック" pitchFamily="-84" charset="-128"/>
                <a:cs typeface="ＭＳ Ｐゴシック" pitchFamily="-84" charset="-128"/>
              </a:rPr>
              <a:t> .</a:t>
            </a:r>
          </a:p>
          <a:p>
            <a:endParaRPr lang="en-US" smtClean="0">
              <a:latin typeface="Arial" pitchFamily="-84" charset="0"/>
              <a:ea typeface="ＭＳ Ｐゴシック" pitchFamily="-84" charset="-128"/>
              <a:cs typeface="ＭＳ Ｐゴシック" pitchFamily="-84" charset="-128"/>
            </a:endParaRPr>
          </a:p>
          <a:p>
            <a:r>
              <a:rPr lang="en-US" smtClean="0">
                <a:latin typeface="Arial" pitchFamily="-84" charset="0"/>
                <a:ea typeface="ＭＳ Ｐゴシック" pitchFamily="-84" charset="-128"/>
                <a:cs typeface="ＭＳ Ｐゴシック" pitchFamily="-84" charset="-128"/>
              </a:rPr>
              <a:t>•  If b | h , then h  is of the form h = b * h</a:t>
            </a:r>
            <a:r>
              <a:rPr lang="en-US" baseline="-25000" smtClean="0">
                <a:latin typeface="Arial" pitchFamily="-84" charset="0"/>
                <a:ea typeface="ＭＳ Ｐゴシック" pitchFamily="-84" charset="-128"/>
                <a:cs typeface="ＭＳ Ｐゴシック" pitchFamily="-84" charset="-128"/>
              </a:rPr>
              <a:t>1</a:t>
            </a:r>
            <a:r>
              <a:rPr lang="en-US" smtClean="0">
                <a:latin typeface="Arial" pitchFamily="-84" charset="0"/>
                <a:ea typeface="ＭＳ Ｐゴシック" pitchFamily="-84" charset="-128"/>
                <a:cs typeface="ＭＳ Ｐゴシック" pitchFamily="-84" charset="-128"/>
              </a:rPr>
              <a:t>  for some integer h</a:t>
            </a:r>
            <a:r>
              <a:rPr lang="en-US" baseline="-25000" smtClean="0">
                <a:latin typeface="Arial" pitchFamily="-84" charset="0"/>
                <a:ea typeface="ＭＳ Ｐゴシック" pitchFamily="-84" charset="-128"/>
                <a:cs typeface="ＭＳ Ｐゴシック" pitchFamily="-84" charset="-128"/>
              </a:rPr>
              <a:t>1</a:t>
            </a:r>
            <a:r>
              <a:rPr lang="en-US" smtClean="0">
                <a:latin typeface="Arial" pitchFamily="-84" charset="0"/>
                <a:ea typeface="ＭＳ Ｐゴシック" pitchFamily="-84" charset="-128"/>
                <a:cs typeface="ＭＳ Ｐゴシック" pitchFamily="-84" charset="-128"/>
              </a:rPr>
              <a:t> .</a:t>
            </a:r>
          </a:p>
          <a:p>
            <a:endParaRPr lang="en-US" smtClean="0">
              <a:latin typeface="Arial" pitchFamily="-84" charset="0"/>
              <a:ea typeface="ＭＳ Ｐゴシック" pitchFamily="-84" charset="-128"/>
              <a:cs typeface="ＭＳ Ｐゴシック" pitchFamily="-84" charset="-128"/>
            </a:endParaRPr>
          </a:p>
          <a:p>
            <a:r>
              <a:rPr lang="en-US" smtClean="0">
                <a:latin typeface="Arial" pitchFamily="-84" charset="0"/>
                <a:ea typeface="ＭＳ Ｐゴシック" pitchFamily="-84" charset="-128"/>
                <a:cs typeface="ＭＳ Ｐゴシック" pitchFamily="-84" charset="-128"/>
              </a:rPr>
              <a:t>So</a:t>
            </a:r>
          </a:p>
          <a:p>
            <a:r>
              <a:rPr lang="en-US" smtClean="0">
                <a:latin typeface="Arial" pitchFamily="-84" charset="0"/>
                <a:ea typeface="ＭＳ Ｐゴシック" pitchFamily="-84" charset="-128"/>
                <a:cs typeface="ＭＳ Ｐゴシック" pitchFamily="-84" charset="-128"/>
              </a:rPr>
              <a:t>mg + nh = mbg</a:t>
            </a:r>
            <a:r>
              <a:rPr lang="en-US" baseline="-25000" smtClean="0">
                <a:latin typeface="Arial" pitchFamily="-84" charset="0"/>
                <a:ea typeface="ＭＳ Ｐゴシック" pitchFamily="-84" charset="-128"/>
                <a:cs typeface="ＭＳ Ｐゴシック" pitchFamily="-84" charset="-128"/>
              </a:rPr>
              <a:t>1</a:t>
            </a:r>
            <a:r>
              <a:rPr lang="en-US" smtClean="0">
                <a:latin typeface="Arial" pitchFamily="-84" charset="0"/>
                <a:ea typeface="ＭＳ Ｐゴシック" pitchFamily="-84" charset="-128"/>
                <a:cs typeface="ＭＳ Ｐゴシック" pitchFamily="-84" charset="-128"/>
              </a:rPr>
              <a:t> + nbh</a:t>
            </a:r>
            <a:r>
              <a:rPr lang="en-US" baseline="-25000" smtClean="0">
                <a:latin typeface="Arial" pitchFamily="-84" charset="0"/>
                <a:ea typeface="ＭＳ Ｐゴシック" pitchFamily="-84" charset="-128"/>
                <a:cs typeface="ＭＳ Ｐゴシック" pitchFamily="-84" charset="-128"/>
              </a:rPr>
              <a:t>1</a:t>
            </a:r>
            <a:r>
              <a:rPr lang="en-US" smtClean="0">
                <a:latin typeface="Arial" pitchFamily="-84" charset="0"/>
                <a:ea typeface="ＭＳ Ｐゴシック" pitchFamily="-84" charset="-128"/>
                <a:cs typeface="ＭＳ Ｐゴシック" pitchFamily="-84" charset="-128"/>
              </a:rPr>
              <a:t> = b *  (mg</a:t>
            </a:r>
            <a:r>
              <a:rPr lang="en-US" baseline="-25000" smtClean="0">
                <a:latin typeface="Arial" pitchFamily="-84" charset="0"/>
                <a:ea typeface="ＭＳ Ｐゴシック" pitchFamily="-84" charset="-128"/>
                <a:cs typeface="ＭＳ Ｐゴシック" pitchFamily="-84" charset="-128"/>
              </a:rPr>
              <a:t>1</a:t>
            </a:r>
            <a:r>
              <a:rPr lang="en-US" smtClean="0">
                <a:latin typeface="Arial" pitchFamily="-84" charset="0"/>
                <a:ea typeface="ＭＳ Ｐゴシック" pitchFamily="-84" charset="-128"/>
                <a:cs typeface="ＭＳ Ｐゴシック" pitchFamily="-84" charset="-128"/>
              </a:rPr>
              <a:t> + nh</a:t>
            </a:r>
            <a:r>
              <a:rPr lang="en-US" baseline="-25000" smtClean="0">
                <a:latin typeface="Arial" pitchFamily="-84" charset="0"/>
                <a:ea typeface="ＭＳ Ｐゴシック" pitchFamily="-84" charset="-128"/>
                <a:cs typeface="ＭＳ Ｐゴシック" pitchFamily="-84" charset="-128"/>
              </a:rPr>
              <a:t>1</a:t>
            </a:r>
            <a:r>
              <a:rPr lang="en-US" smtClean="0">
                <a:latin typeface="Arial" pitchFamily="-84" charset="0"/>
                <a:ea typeface="ＭＳ Ｐゴシック" pitchFamily="-84" charset="-128"/>
                <a:cs typeface="ＭＳ Ｐゴシック" pitchFamily="-84" charset="-128"/>
              </a:rPr>
              <a:t> )</a:t>
            </a:r>
          </a:p>
          <a:p>
            <a:r>
              <a:rPr lang="en-US" smtClean="0">
                <a:latin typeface="Arial" pitchFamily="-84" charset="0"/>
                <a:ea typeface="ＭＳ Ｐゴシック" pitchFamily="-84" charset="-128"/>
                <a:cs typeface="ＭＳ Ｐゴシック" pitchFamily="-84" charset="-128"/>
              </a:rPr>
              <a:t>and therefore b  divides mg + nh .</a:t>
            </a:r>
          </a:p>
        </p:txBody>
      </p:sp>
      <p:sp>
        <p:nvSpPr>
          <p:cNvPr id="40964" name="Slide Number Placeholder 3"/>
          <p:cNvSpPr>
            <a:spLocks noGrp="1"/>
          </p:cNvSpPr>
          <p:nvPr>
            <p:ph type="sldNum" sz="quarter" idx="5"/>
          </p:nvPr>
        </p:nvSpPr>
        <p:spPr>
          <a:noFill/>
        </p:spPr>
        <p:txBody>
          <a:bodyPr/>
          <a:lstStyle/>
          <a:p>
            <a:fld id="{7C46235F-3FA9-AE45-89D1-A58CF8B779DB}" type="slidenum">
              <a:rPr lang="en-AU" smtClean="0">
                <a:latin typeface="Arial" pitchFamily="-84" charset="0"/>
              </a:rPr>
              <a:pPr/>
              <a:t>6</a:t>
            </a:fld>
            <a:endParaRPr lang="en-AU" smtClean="0">
              <a:latin typeface="Arial" pitchFamily="-8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a:ln/>
        </p:spPr>
      </p:sp>
      <p:sp>
        <p:nvSpPr>
          <p:cNvPr id="50179" name="Notes Placeholder 2"/>
          <p:cNvSpPr>
            <a:spLocks noGrp="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Figure 5.4 depicts the structure of a full encryption round.</a:t>
            </a:r>
          </a:p>
        </p:txBody>
      </p:sp>
      <p:sp>
        <p:nvSpPr>
          <p:cNvPr id="50180" name="Slide Number Placeholder 3"/>
          <p:cNvSpPr>
            <a:spLocks noGrp="1"/>
          </p:cNvSpPr>
          <p:nvPr>
            <p:ph type="sldNum" sz="quarter" idx="5"/>
          </p:nvPr>
        </p:nvSpPr>
        <p:spPr>
          <a:noFill/>
        </p:spPr>
        <p:txBody>
          <a:bodyPr/>
          <a:lstStyle/>
          <a:p>
            <a:fld id="{CF851186-7F84-1D42-B3A8-BF536C04C5E0}" type="slidenum">
              <a:rPr lang="en-AU" smtClean="0">
                <a:latin typeface="Arial" pitchFamily="-84" charset="0"/>
              </a:rPr>
              <a:pPr/>
              <a:t>60</a:t>
            </a:fld>
            <a:endParaRPr lang="en-AU" smtClean="0">
              <a:latin typeface="Arial" pitchFamily="-8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04B81921-5D11-2649-9E61-C285359FE1C6}" type="slidenum">
              <a:rPr lang="en-AU">
                <a:latin typeface="Arial" pitchFamily="-84" charset="0"/>
              </a:rPr>
              <a:pPr/>
              <a:t>61</a:t>
            </a:fld>
            <a:endParaRPr lang="en-AU">
              <a:latin typeface="Arial" pitchFamily="-84" charset="0"/>
            </a:endParaRPr>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The forward substitute byte transformation , called SubBytes, is a simple table lookup (Figure 5.5a).</a:t>
            </a:r>
            <a:endParaRPr lang="en-AU" smtClean="0">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a:ln/>
        </p:spPr>
      </p:sp>
      <p:sp>
        <p:nvSpPr>
          <p:cNvPr id="54275" name="Notes Placeholder 2"/>
          <p:cNvSpPr>
            <a:spLocks noGrp="1"/>
          </p:cNvSpPr>
          <p:nvPr>
            <p:ph type="body" idx="1"/>
          </p:nvPr>
        </p:nvSpPr>
        <p:spPr>
          <a:noFill/>
          <a:ln/>
        </p:spPr>
        <p:txBody>
          <a:bodyPr/>
          <a:lstStyle/>
          <a:p>
            <a:r>
              <a:rPr lang="en-US" dirty="0" smtClean="0">
                <a:latin typeface="Arial" pitchFamily="-84" charset="0"/>
                <a:ea typeface="ＭＳ Ｐゴシック" pitchFamily="-84" charset="-128"/>
                <a:cs typeface="ＭＳ Ｐゴシック" pitchFamily="-84" charset="-128"/>
              </a:rPr>
              <a:t> AES defines a 16 *  16 matrix of byte values, called an S-box (Table 5.2a), that contains</a:t>
            </a:r>
          </a:p>
          <a:p>
            <a:r>
              <a:rPr lang="en-US" dirty="0" smtClean="0">
                <a:latin typeface="Arial" pitchFamily="-84" charset="0"/>
                <a:ea typeface="ＭＳ Ｐゴシック" pitchFamily="-84" charset="-128"/>
                <a:cs typeface="ＭＳ Ｐゴシック" pitchFamily="-84" charset="-128"/>
              </a:rPr>
              <a:t>a permutation of all possible 256 8-bit values. Each individual byte of State</a:t>
            </a:r>
          </a:p>
          <a:p>
            <a:r>
              <a:rPr lang="en-US" dirty="0" smtClean="0">
                <a:latin typeface="Arial" pitchFamily="-84" charset="0"/>
                <a:ea typeface="ＭＳ Ｐゴシック" pitchFamily="-84" charset="-128"/>
                <a:cs typeface="ＭＳ Ｐゴシック" pitchFamily="-84" charset="-128"/>
              </a:rPr>
              <a:t> is mapped into a new byte in the following way: The leftmost 4 bits of the byte</a:t>
            </a:r>
          </a:p>
          <a:p>
            <a:r>
              <a:rPr lang="en-US" dirty="0" smtClean="0">
                <a:latin typeface="Arial" pitchFamily="-84" charset="0"/>
                <a:ea typeface="ＭＳ Ｐゴシック" pitchFamily="-84" charset="-128"/>
                <a:cs typeface="ＭＳ Ｐゴシック" pitchFamily="-84" charset="-128"/>
              </a:rPr>
              <a:t>are used as a row value and the rightmost 4 bits are used as a column value.</a:t>
            </a:r>
          </a:p>
          <a:p>
            <a:r>
              <a:rPr lang="en-US" dirty="0" smtClean="0">
                <a:latin typeface="Arial" pitchFamily="-84" charset="0"/>
                <a:ea typeface="ＭＳ Ｐゴシック" pitchFamily="-84" charset="-128"/>
                <a:cs typeface="ＭＳ Ｐゴシック" pitchFamily="-84" charset="-128"/>
              </a:rPr>
              <a:t>These row and column values serve as indexes into the S-box to select a unique</a:t>
            </a:r>
          </a:p>
          <a:p>
            <a:r>
              <a:rPr lang="en-US" dirty="0" smtClean="0">
                <a:latin typeface="Arial" pitchFamily="-84" charset="0"/>
                <a:ea typeface="ＭＳ Ｐゴシック" pitchFamily="-84" charset="-128"/>
                <a:cs typeface="ＭＳ Ｐゴシック" pitchFamily="-84" charset="-128"/>
              </a:rPr>
              <a:t>8-bit output value. For example, the hexadecimal value {95} references row 9,</a:t>
            </a:r>
          </a:p>
          <a:p>
            <a:r>
              <a:rPr lang="en-US" dirty="0" smtClean="0">
                <a:latin typeface="Arial" pitchFamily="-84" charset="0"/>
                <a:ea typeface="ＭＳ Ｐゴシック" pitchFamily="-84" charset="-128"/>
                <a:cs typeface="ＭＳ Ｐゴシック" pitchFamily="-84" charset="-128"/>
              </a:rPr>
              <a:t>column 5 of the S-box, which contains the value {2A}. Accordingly, the value {95}</a:t>
            </a:r>
          </a:p>
          <a:p>
            <a:r>
              <a:rPr lang="en-US" dirty="0" smtClean="0">
                <a:latin typeface="Arial" pitchFamily="-84" charset="0"/>
                <a:ea typeface="ＭＳ Ｐゴシック" pitchFamily="-84" charset="-128"/>
                <a:cs typeface="ＭＳ Ｐゴシック" pitchFamily="-84" charset="-128"/>
              </a:rPr>
              <a:t>is mapped into the value {2A}.</a:t>
            </a:r>
          </a:p>
        </p:txBody>
      </p:sp>
      <p:sp>
        <p:nvSpPr>
          <p:cNvPr id="54276" name="Slide Number Placeholder 3"/>
          <p:cNvSpPr>
            <a:spLocks noGrp="1"/>
          </p:cNvSpPr>
          <p:nvPr>
            <p:ph type="sldNum" sz="quarter" idx="5"/>
          </p:nvPr>
        </p:nvSpPr>
        <p:spPr>
          <a:noFill/>
        </p:spPr>
        <p:txBody>
          <a:bodyPr/>
          <a:lstStyle/>
          <a:p>
            <a:fld id="{F06FA173-A18B-4541-8D0F-321A212E85EA}" type="slidenum">
              <a:rPr lang="en-AU" smtClean="0">
                <a:latin typeface="Arial" pitchFamily="-84" charset="0"/>
              </a:rPr>
              <a:pPr/>
              <a:t>62</a:t>
            </a:fld>
            <a:endParaRPr lang="en-AU" smtClean="0">
              <a:latin typeface="Arial" pitchFamily="-8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p:cNvSpPr>
          <p:nvPr>
            <p:ph type="sldImg"/>
          </p:nvPr>
        </p:nvSpPr>
        <p:spPr>
          <a:ln/>
        </p:spPr>
      </p:sp>
      <p:sp>
        <p:nvSpPr>
          <p:cNvPr id="56323" name="Notes Placeholder 2"/>
          <p:cNvSpPr>
            <a:spLocks noGrp="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The inverse substitute byte transformation , called InvSubBytes, makes use</a:t>
            </a:r>
          </a:p>
          <a:p>
            <a:r>
              <a:rPr lang="en-US" smtClean="0">
                <a:latin typeface="Arial" pitchFamily="-84" charset="0"/>
                <a:ea typeface="ＭＳ Ｐゴシック" pitchFamily="-84" charset="-128"/>
                <a:cs typeface="ＭＳ Ｐゴシック" pitchFamily="-84" charset="-128"/>
              </a:rPr>
              <a:t>of the inverse S-box shown in Table 5.2b.</a:t>
            </a:r>
          </a:p>
        </p:txBody>
      </p:sp>
      <p:sp>
        <p:nvSpPr>
          <p:cNvPr id="56324" name="Slide Number Placeholder 3"/>
          <p:cNvSpPr>
            <a:spLocks noGrp="1"/>
          </p:cNvSpPr>
          <p:nvPr>
            <p:ph type="sldNum" sz="quarter" idx="5"/>
          </p:nvPr>
        </p:nvSpPr>
        <p:spPr>
          <a:noFill/>
        </p:spPr>
        <p:txBody>
          <a:bodyPr/>
          <a:lstStyle/>
          <a:p>
            <a:fld id="{0D1227A5-16D0-8E4F-843F-D8710F30B611}" type="slidenum">
              <a:rPr lang="en-AU" smtClean="0">
                <a:latin typeface="Arial" pitchFamily="-84" charset="0"/>
              </a:rPr>
              <a:pPr/>
              <a:t>63</a:t>
            </a:fld>
            <a:endParaRPr lang="en-AU" smtClean="0">
              <a:latin typeface="Arial" pitchFamily="-8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a:ln/>
        </p:spPr>
      </p:sp>
      <p:sp>
        <p:nvSpPr>
          <p:cNvPr id="58371" name="Notes Placeholder 2"/>
          <p:cNvSpPr>
            <a:spLocks noGrp="1"/>
          </p:cNvSpPr>
          <p:nvPr>
            <p:ph type="body" idx="1"/>
          </p:nvPr>
        </p:nvSpPr>
        <p:spPr>
          <a:noFill/>
          <a:ln/>
        </p:spPr>
        <p:txBody>
          <a:bodyPr/>
          <a:lstStyle/>
          <a:p>
            <a:pPr eaLnBrk="1" hangingPunct="1"/>
            <a:r>
              <a:rPr lang="en-US" smtClean="0">
                <a:latin typeface="Arial" pitchFamily="-84" charset="0"/>
                <a:ea typeface="ＭＳ Ｐゴシック" pitchFamily="-84" charset="-128"/>
                <a:cs typeface="ＭＳ Ｐゴシック" pitchFamily="-84" charset="-128"/>
              </a:rPr>
              <a:t>Construction of S-Box and IS-Box</a:t>
            </a:r>
          </a:p>
        </p:txBody>
      </p:sp>
      <p:sp>
        <p:nvSpPr>
          <p:cNvPr id="58372" name="Slide Number Placeholder 3"/>
          <p:cNvSpPr>
            <a:spLocks noGrp="1"/>
          </p:cNvSpPr>
          <p:nvPr>
            <p:ph type="sldNum" sz="quarter" idx="5"/>
          </p:nvPr>
        </p:nvSpPr>
        <p:spPr>
          <a:noFill/>
        </p:spPr>
        <p:txBody>
          <a:bodyPr/>
          <a:lstStyle/>
          <a:p>
            <a:fld id="{1E922A7E-6785-4943-8A59-19F756F59150}" type="slidenum">
              <a:rPr lang="en-AU" smtClean="0">
                <a:latin typeface="Arial" pitchFamily="-84" charset="0"/>
              </a:rPr>
              <a:pPr/>
              <a:t>64</a:t>
            </a:fld>
            <a:endParaRPr lang="en-AU" smtClean="0">
              <a:latin typeface="Arial" pitchFamily="-8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p:cNvSpPr>
          <p:nvPr>
            <p:ph type="sldImg"/>
          </p:nvPr>
        </p:nvSpPr>
        <p:spPr>
          <a:ln/>
        </p:spPr>
      </p:sp>
      <p:sp>
        <p:nvSpPr>
          <p:cNvPr id="60419" name="Notes Placeholder 2"/>
          <p:cNvSpPr>
            <a:spLocks noGrp="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The S-box is designed to be resistant to known cryptanalytic attacks.</a:t>
            </a:r>
          </a:p>
          <a:p>
            <a:r>
              <a:rPr lang="en-US" smtClean="0">
                <a:latin typeface="Arial" pitchFamily="-84" charset="0"/>
                <a:ea typeface="ＭＳ Ｐゴシック" pitchFamily="-84" charset="-128"/>
                <a:cs typeface="ＭＳ Ｐゴシック" pitchFamily="-84" charset="-128"/>
              </a:rPr>
              <a:t>Specifically, the Rijndael developers sought a design that has a low correlation</a:t>
            </a:r>
          </a:p>
          <a:p>
            <a:r>
              <a:rPr lang="en-US" smtClean="0">
                <a:latin typeface="Arial" pitchFamily="-84" charset="0"/>
                <a:ea typeface="ＭＳ Ｐゴシック" pitchFamily="-84" charset="-128"/>
                <a:cs typeface="ＭＳ Ｐゴシック" pitchFamily="-84" charset="-128"/>
              </a:rPr>
              <a:t>Between input bits and output bits and the property that the output is not a linear</a:t>
            </a:r>
          </a:p>
          <a:p>
            <a:r>
              <a:rPr lang="en-US" smtClean="0">
                <a:latin typeface="Arial" pitchFamily="-84" charset="0"/>
                <a:ea typeface="ＭＳ Ｐゴシック" pitchFamily="-84" charset="-128"/>
                <a:cs typeface="ＭＳ Ｐゴシック" pitchFamily="-84" charset="-128"/>
              </a:rPr>
              <a:t>mathematical function of the input [DAEM01]. The nonlinearity is due to the use</a:t>
            </a:r>
          </a:p>
          <a:p>
            <a:r>
              <a:rPr lang="en-US" smtClean="0">
                <a:latin typeface="Arial" pitchFamily="-84" charset="0"/>
                <a:ea typeface="ＭＳ Ｐゴシック" pitchFamily="-84" charset="-128"/>
                <a:cs typeface="ＭＳ Ｐゴシック" pitchFamily="-84" charset="-128"/>
              </a:rPr>
              <a:t>of the multiplicative inverse.</a:t>
            </a:r>
          </a:p>
        </p:txBody>
      </p:sp>
      <p:sp>
        <p:nvSpPr>
          <p:cNvPr id="60420" name="Slide Number Placeholder 3"/>
          <p:cNvSpPr>
            <a:spLocks noGrp="1"/>
          </p:cNvSpPr>
          <p:nvPr>
            <p:ph type="sldNum" sz="quarter" idx="5"/>
          </p:nvPr>
        </p:nvSpPr>
        <p:spPr>
          <a:noFill/>
        </p:spPr>
        <p:txBody>
          <a:bodyPr/>
          <a:lstStyle/>
          <a:p>
            <a:fld id="{DECD479F-36A0-7241-83FB-86FD35AEEF07}" type="slidenum">
              <a:rPr lang="en-AU" smtClean="0">
                <a:latin typeface="Arial" pitchFamily="-84" charset="0"/>
              </a:rPr>
              <a:pPr/>
              <a:t>65</a:t>
            </a:fld>
            <a:endParaRPr lang="en-AU" smtClean="0">
              <a:latin typeface="Arial" pitchFamily="-8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2AABA1AE-ED2C-4F4A-9C73-B690BC5BF729}" type="slidenum">
              <a:rPr lang="en-AU">
                <a:latin typeface="Arial" pitchFamily="-84" charset="0"/>
              </a:rPr>
              <a:pPr/>
              <a:t>66</a:t>
            </a:fld>
            <a:endParaRPr lang="en-AU">
              <a:latin typeface="Arial" pitchFamily="-84" charset="0"/>
            </a:endParaRPr>
          </a:p>
        </p:txBody>
      </p:sp>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noChangeArrowheads="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The forward shift row transformation ,</a:t>
            </a:r>
          </a:p>
          <a:p>
            <a:r>
              <a:rPr lang="en-US" smtClean="0">
                <a:latin typeface="Arial" pitchFamily="-84" charset="0"/>
                <a:ea typeface="ＭＳ Ｐゴシック" pitchFamily="-84" charset="-128"/>
                <a:cs typeface="ＭＳ Ｐゴシック" pitchFamily="-84" charset="-128"/>
              </a:rPr>
              <a:t>called ShiftRows, is depicted in Figure 5.7a. The first row of State  is not altered. For</a:t>
            </a:r>
          </a:p>
          <a:p>
            <a:r>
              <a:rPr lang="en-US" smtClean="0">
                <a:latin typeface="Arial" pitchFamily="-84" charset="0"/>
                <a:ea typeface="ＭＳ Ｐゴシック" pitchFamily="-84" charset="-128"/>
                <a:cs typeface="ＭＳ Ｐゴシック" pitchFamily="-84" charset="-128"/>
              </a:rPr>
              <a:t>the second row, a 1-byte circular left shift is performed. For the third row, a 2-byte</a:t>
            </a:r>
          </a:p>
          <a:p>
            <a:r>
              <a:rPr lang="en-US" smtClean="0">
                <a:latin typeface="Arial" pitchFamily="-84" charset="0"/>
                <a:ea typeface="ＭＳ Ｐゴシック" pitchFamily="-84" charset="-128"/>
                <a:cs typeface="ＭＳ Ｐゴシック" pitchFamily="-84" charset="-128"/>
              </a:rPr>
              <a:t>circular left shift is performed. For the fourth row, a 3-byte circular left shift is performed.</a:t>
            </a:r>
          </a:p>
          <a:p>
            <a:r>
              <a:rPr lang="en-US" smtClean="0">
                <a:latin typeface="Arial" pitchFamily="-84" charset="0"/>
                <a:ea typeface="ＭＳ Ｐゴシック" pitchFamily="-84" charset="-128"/>
                <a:cs typeface="ＭＳ Ｐゴシック" pitchFamily="-84" charset="-128"/>
              </a:rPr>
              <a:t>The following is an example of ShiftRows.</a:t>
            </a:r>
          </a:p>
          <a:p>
            <a:endParaRPr lang="en-US" smtClean="0">
              <a:latin typeface="Arial" pitchFamily="-84" charset="0"/>
              <a:ea typeface="ＭＳ Ｐゴシック" pitchFamily="-84" charset="-128"/>
              <a:cs typeface="ＭＳ Ｐゴシック" pitchFamily="-84" charset="-128"/>
            </a:endParaRPr>
          </a:p>
          <a:p>
            <a:r>
              <a:rPr lang="en-US" smtClean="0">
                <a:latin typeface="Arial" pitchFamily="-84" charset="0"/>
                <a:ea typeface="ＭＳ Ｐゴシック" pitchFamily="-84" charset="-128"/>
                <a:cs typeface="ＭＳ Ｐゴシック" pitchFamily="-84" charset="-128"/>
              </a:rPr>
              <a:t> The inverse shift row transformation , called InvShiftRows, performs the circular</a:t>
            </a:r>
          </a:p>
          <a:p>
            <a:r>
              <a:rPr lang="en-US" smtClean="0">
                <a:latin typeface="Arial" pitchFamily="-84" charset="0"/>
                <a:ea typeface="ＭＳ Ｐゴシック" pitchFamily="-84" charset="-128"/>
                <a:cs typeface="ＭＳ Ｐゴシック" pitchFamily="-84" charset="-128"/>
              </a:rPr>
              <a:t>shifts in the opposite direction for each of the last three rows, with a 1-byte</a:t>
            </a:r>
          </a:p>
          <a:p>
            <a:r>
              <a:rPr lang="en-US" smtClean="0">
                <a:latin typeface="Arial" pitchFamily="-84" charset="0"/>
                <a:ea typeface="ＭＳ Ｐゴシック" pitchFamily="-84" charset="-128"/>
                <a:cs typeface="ＭＳ Ｐゴシック" pitchFamily="-84" charset="-128"/>
              </a:rPr>
              <a:t>circular right shift for the second row, and so on.</a:t>
            </a:r>
            <a:endParaRPr lang="en-AU" smtClean="0">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90DB20F2-45C8-0547-817A-711951A798F9}" type="slidenum">
              <a:rPr lang="en-AU">
                <a:latin typeface="Arial" pitchFamily="-84" charset="0"/>
              </a:rPr>
              <a:pPr/>
              <a:t>67</a:t>
            </a:fld>
            <a:endParaRPr lang="en-AU">
              <a:latin typeface="Arial" pitchFamily="-8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The shift row transformation is more substantial than it may first</a:t>
            </a:r>
          </a:p>
          <a:p>
            <a:r>
              <a:rPr lang="en-US" smtClean="0">
                <a:latin typeface="Arial" pitchFamily="-84" charset="0"/>
                <a:ea typeface="ＭＳ Ｐゴシック" pitchFamily="-84" charset="-128"/>
                <a:cs typeface="ＭＳ Ｐゴシック" pitchFamily="-84" charset="-128"/>
              </a:rPr>
              <a:t>appear. This is because the State , as well as the cipher input and output, is</a:t>
            </a:r>
          </a:p>
          <a:p>
            <a:r>
              <a:rPr lang="en-US" smtClean="0">
                <a:latin typeface="Arial" pitchFamily="-84" charset="0"/>
                <a:ea typeface="ＭＳ Ｐゴシック" pitchFamily="-84" charset="-128"/>
                <a:cs typeface="ＭＳ Ｐゴシック" pitchFamily="-84" charset="-128"/>
              </a:rPr>
              <a:t>treated as an array of four 4-byte columns. Thus, on encryption, the first 4 bytes</a:t>
            </a:r>
          </a:p>
          <a:p>
            <a:r>
              <a:rPr lang="en-US" smtClean="0">
                <a:latin typeface="Arial" pitchFamily="-84" charset="0"/>
                <a:ea typeface="ＭＳ Ｐゴシック" pitchFamily="-84" charset="-128"/>
                <a:cs typeface="ＭＳ Ｐゴシック" pitchFamily="-84" charset="-128"/>
              </a:rPr>
              <a:t>of the plaintext are copied to the first column of State , and so on. Furthermore,</a:t>
            </a:r>
          </a:p>
          <a:p>
            <a:r>
              <a:rPr lang="en-US" smtClean="0">
                <a:latin typeface="Arial" pitchFamily="-84" charset="0"/>
                <a:ea typeface="ＭＳ Ｐゴシック" pitchFamily="-84" charset="-128"/>
                <a:cs typeface="ＭＳ Ｐゴシック" pitchFamily="-84" charset="-128"/>
              </a:rPr>
              <a:t>as will be seen, the round key is applied to State  column by column. Thus, a row</a:t>
            </a:r>
          </a:p>
          <a:p>
            <a:r>
              <a:rPr lang="en-US" smtClean="0">
                <a:latin typeface="Arial" pitchFamily="-84" charset="0"/>
                <a:ea typeface="ＭＳ Ｐゴシック" pitchFamily="-84" charset="-128"/>
                <a:cs typeface="ＭＳ Ｐゴシック" pitchFamily="-84" charset="-128"/>
              </a:rPr>
              <a:t>shift moves an individual byte from one column to another, which is a linear</a:t>
            </a:r>
          </a:p>
          <a:p>
            <a:r>
              <a:rPr lang="en-US" smtClean="0">
                <a:latin typeface="Arial" pitchFamily="-84" charset="0"/>
                <a:ea typeface="ＭＳ Ｐゴシック" pitchFamily="-84" charset="-128"/>
                <a:cs typeface="ＭＳ Ｐゴシック" pitchFamily="-84" charset="-128"/>
              </a:rPr>
              <a:t> distance of a multiple of 4 bytes. Also note that the transformation ensures that</a:t>
            </a:r>
          </a:p>
          <a:p>
            <a:r>
              <a:rPr lang="en-US" smtClean="0">
                <a:latin typeface="Arial" pitchFamily="-84" charset="0"/>
                <a:ea typeface="ＭＳ Ｐゴシック" pitchFamily="-84" charset="-128"/>
                <a:cs typeface="ＭＳ Ｐゴシック" pitchFamily="-84" charset="-128"/>
              </a:rPr>
              <a:t>the 4 bytes of one column are spread out to four different columns. Figure 5.4</a:t>
            </a:r>
          </a:p>
          <a:p>
            <a:r>
              <a:rPr lang="en-US" smtClean="0">
                <a:latin typeface="Arial" pitchFamily="-84" charset="0"/>
                <a:ea typeface="ＭＳ Ｐゴシック" pitchFamily="-84" charset="-128"/>
                <a:cs typeface="ＭＳ Ｐゴシック" pitchFamily="-84" charset="-128"/>
              </a:rPr>
              <a:t>illustrates the effect.</a:t>
            </a:r>
            <a:endParaRPr lang="en-AU" smtClean="0">
              <a:latin typeface="Arial" pitchFamily="-84" charset="0"/>
              <a:ea typeface="Arial" pitchFamily="-84" charset="0"/>
              <a:cs typeface="Arial" pitchFamily="-8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80F0C609-2B32-1C4A-A5ED-01AA5B9BF2F1}" type="slidenum">
              <a:rPr lang="en-AU">
                <a:latin typeface="Arial" pitchFamily="-84" charset="0"/>
              </a:rPr>
              <a:pPr/>
              <a:t>68</a:t>
            </a:fld>
            <a:endParaRPr lang="en-AU">
              <a:latin typeface="Arial" pitchFamily="-8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The forward mix column transformation,</a:t>
            </a:r>
          </a:p>
          <a:p>
            <a:r>
              <a:rPr lang="en-US" smtClean="0">
                <a:latin typeface="Arial" pitchFamily="-84" charset="0"/>
                <a:ea typeface="ＭＳ Ｐゴシック" pitchFamily="-84" charset="-128"/>
                <a:cs typeface="ＭＳ Ｐゴシック" pitchFamily="-84" charset="-128"/>
              </a:rPr>
              <a:t>called MixColumns, operates on each column individually. Each byte of a column</a:t>
            </a:r>
          </a:p>
          <a:p>
            <a:r>
              <a:rPr lang="en-US" smtClean="0">
                <a:latin typeface="Arial" pitchFamily="-84" charset="0"/>
                <a:ea typeface="ＭＳ Ｐゴシック" pitchFamily="-84" charset="-128"/>
                <a:cs typeface="ＭＳ Ｐゴシック" pitchFamily="-84" charset="-128"/>
              </a:rPr>
              <a:t>is mapped into a new value that is a function of all four bytes in that column. The</a:t>
            </a:r>
          </a:p>
          <a:p>
            <a:r>
              <a:rPr lang="en-US" smtClean="0">
                <a:latin typeface="Arial" pitchFamily="-84" charset="0"/>
                <a:ea typeface="ＭＳ Ｐゴシック" pitchFamily="-84" charset="-128"/>
                <a:cs typeface="ＭＳ Ｐゴシック" pitchFamily="-84" charset="-128"/>
              </a:rPr>
              <a:t>transformation can be defined by the following matrix multiplication on State</a:t>
            </a:r>
          </a:p>
          <a:p>
            <a:r>
              <a:rPr lang="en-US" smtClean="0">
                <a:latin typeface="Arial" pitchFamily="-84" charset="0"/>
                <a:ea typeface="ＭＳ Ｐゴシック" pitchFamily="-84" charset="-128"/>
                <a:cs typeface="ＭＳ Ｐゴシック" pitchFamily="-84" charset="-128"/>
              </a:rPr>
              <a:t> (Figure 5.7b)</a:t>
            </a:r>
          </a:p>
          <a:p>
            <a:endParaRPr lang="en-US" smtClean="0">
              <a:latin typeface="Arial" pitchFamily="-84" charset="0"/>
              <a:ea typeface="ＭＳ Ｐゴシック" pitchFamily="-84" charset="-128"/>
              <a:cs typeface="ＭＳ Ｐゴシック" pitchFamily="-84" charset="-128"/>
            </a:endParaRPr>
          </a:p>
          <a:p>
            <a:r>
              <a:rPr lang="en-US" smtClean="0">
                <a:latin typeface="Arial" pitchFamily="-84" charset="0"/>
                <a:ea typeface="ＭＳ Ｐゴシック" pitchFamily="-84" charset="-128"/>
                <a:cs typeface="ＭＳ Ｐゴシック" pitchFamily="-84" charset="-128"/>
              </a:rPr>
              <a:t> Each element in the product matrix is the sum of products of elements of one row</a:t>
            </a:r>
          </a:p>
          <a:p>
            <a:r>
              <a:rPr lang="en-US" smtClean="0">
                <a:latin typeface="Arial" pitchFamily="-84" charset="0"/>
                <a:ea typeface="ＭＳ Ｐゴシック" pitchFamily="-84" charset="-128"/>
                <a:cs typeface="ＭＳ Ｐゴシック" pitchFamily="-84" charset="-128"/>
              </a:rPr>
              <a:t>and one column. In this case, the individual additions and multiplications  are</a:t>
            </a:r>
          </a:p>
          <a:p>
            <a:r>
              <a:rPr lang="en-US" smtClean="0">
                <a:latin typeface="Arial" pitchFamily="-84" charset="0"/>
                <a:ea typeface="ＭＳ Ｐゴシック" pitchFamily="-84" charset="-128"/>
                <a:cs typeface="ＭＳ Ｐゴシック" pitchFamily="-84" charset="-128"/>
              </a:rPr>
              <a:t> performed in GF(2</a:t>
            </a:r>
            <a:r>
              <a:rPr lang="en-US" baseline="30000" smtClean="0">
                <a:latin typeface="Arial" pitchFamily="-84" charset="0"/>
                <a:ea typeface="ＭＳ Ｐゴシック" pitchFamily="-84" charset="-128"/>
                <a:cs typeface="ＭＳ Ｐゴシック" pitchFamily="-84" charset="-128"/>
              </a:rPr>
              <a:t>8</a:t>
            </a:r>
            <a:r>
              <a:rPr lang="en-US" smtClean="0">
                <a:latin typeface="Arial" pitchFamily="-84" charset="0"/>
                <a:ea typeface="ＭＳ Ｐゴシック" pitchFamily="-84" charset="-128"/>
                <a:cs typeface="ＭＳ Ｐゴシック" pitchFamily="-84" charset="-128"/>
              </a:rPr>
              <a:t> ).</a:t>
            </a:r>
            <a:endParaRPr lang="en-AU" smtClean="0">
              <a:latin typeface="Arial" pitchFamily="-84" charset="0"/>
              <a:ea typeface="Arial" pitchFamily="-84" charset="0"/>
              <a:cs typeface="Arial" pitchFamily="-8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p:cNvSpPr>
          <p:nvPr>
            <p:ph type="sldImg"/>
          </p:nvPr>
        </p:nvSpPr>
        <p:spPr>
          <a:ln/>
        </p:spPr>
      </p:sp>
      <p:sp>
        <p:nvSpPr>
          <p:cNvPr id="68611" name="Notes Placeholder 2"/>
          <p:cNvSpPr>
            <a:spLocks noGrp="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The coefficients of the matrix in Equation (5.3) are based on a linear</a:t>
            </a:r>
          </a:p>
          <a:p>
            <a:r>
              <a:rPr lang="en-US" smtClean="0">
                <a:latin typeface="Arial" pitchFamily="-84" charset="0"/>
                <a:ea typeface="ＭＳ Ｐゴシック" pitchFamily="-84" charset="-128"/>
                <a:cs typeface="ＭＳ Ｐゴシック" pitchFamily="-84" charset="-128"/>
              </a:rPr>
              <a:t>code with maximal distance between code words, which ensures a good mixing</a:t>
            </a:r>
          </a:p>
          <a:p>
            <a:r>
              <a:rPr lang="en-US" smtClean="0">
                <a:latin typeface="Arial" pitchFamily="-84" charset="0"/>
                <a:ea typeface="ＭＳ Ｐゴシック" pitchFamily="-84" charset="-128"/>
                <a:cs typeface="ＭＳ Ｐゴシック" pitchFamily="-84" charset="-128"/>
              </a:rPr>
              <a:t>among the bytes of each column. The mix column transformation combined with</a:t>
            </a:r>
          </a:p>
          <a:p>
            <a:r>
              <a:rPr lang="en-US" smtClean="0">
                <a:latin typeface="Arial" pitchFamily="-84" charset="0"/>
                <a:ea typeface="ＭＳ Ｐゴシック" pitchFamily="-84" charset="-128"/>
                <a:cs typeface="ＭＳ Ｐゴシック" pitchFamily="-84" charset="-128"/>
              </a:rPr>
              <a:t>the shift row transformation ensures that after a few rounds all output bits depend</a:t>
            </a:r>
          </a:p>
          <a:p>
            <a:r>
              <a:rPr lang="en-US" smtClean="0">
                <a:latin typeface="Arial" pitchFamily="-84" charset="0"/>
                <a:ea typeface="ＭＳ Ｐゴシック" pitchFamily="-84" charset="-128"/>
                <a:cs typeface="ＭＳ Ｐゴシック" pitchFamily="-84" charset="-128"/>
              </a:rPr>
              <a:t>on all input bits. See [DAEM99] for a discussion.</a:t>
            </a:r>
          </a:p>
          <a:p>
            <a:endParaRPr lang="en-US" smtClean="0">
              <a:latin typeface="Arial" pitchFamily="-84" charset="0"/>
              <a:ea typeface="ＭＳ Ｐゴシック" pitchFamily="-84" charset="-128"/>
              <a:cs typeface="ＭＳ Ｐゴシック" pitchFamily="-84" charset="-128"/>
            </a:endParaRPr>
          </a:p>
          <a:p>
            <a:r>
              <a:rPr lang="en-US" smtClean="0">
                <a:latin typeface="Arial" pitchFamily="-84" charset="0"/>
                <a:ea typeface="ＭＳ Ｐゴシック" pitchFamily="-84" charset="-128"/>
                <a:cs typeface="ＭＳ Ｐゴシック" pitchFamily="-84" charset="-128"/>
              </a:rPr>
              <a:t>In addition, the choice of coefficients in MixColumns, which are all {01}, { 02},</a:t>
            </a:r>
          </a:p>
          <a:p>
            <a:r>
              <a:rPr lang="en-US" smtClean="0">
                <a:latin typeface="Arial" pitchFamily="-84" charset="0"/>
                <a:ea typeface="ＭＳ Ｐゴシック" pitchFamily="-84" charset="-128"/>
                <a:cs typeface="ＭＳ Ｐゴシック" pitchFamily="-84" charset="-128"/>
              </a:rPr>
              <a:t>or { 03}, was influenced by implementation considerations. As was discussed, multiplication</a:t>
            </a:r>
          </a:p>
          <a:p>
            <a:r>
              <a:rPr lang="en-US" smtClean="0">
                <a:latin typeface="Arial" pitchFamily="-84" charset="0"/>
                <a:ea typeface="ＭＳ Ｐゴシック" pitchFamily="-84" charset="-128"/>
                <a:cs typeface="ＭＳ Ｐゴシック" pitchFamily="-84" charset="-128"/>
              </a:rPr>
              <a:t>by these coefficients involves at most a shift and an XOR. The coefficients</a:t>
            </a:r>
          </a:p>
          <a:p>
            <a:r>
              <a:rPr lang="en-US" smtClean="0">
                <a:latin typeface="Arial" pitchFamily="-84" charset="0"/>
                <a:ea typeface="ＭＳ Ｐゴシック" pitchFamily="-84" charset="-128"/>
                <a:cs typeface="ＭＳ Ｐゴシック" pitchFamily="-84" charset="-128"/>
              </a:rPr>
              <a:t>in InvMixColumns are more formidable to implement. However, encryption was</a:t>
            </a:r>
          </a:p>
          <a:p>
            <a:r>
              <a:rPr lang="en-US" smtClean="0">
                <a:latin typeface="Arial" pitchFamily="-84" charset="0"/>
                <a:ea typeface="ＭＳ Ｐゴシック" pitchFamily="-84" charset="-128"/>
                <a:cs typeface="ＭＳ Ｐゴシック" pitchFamily="-84" charset="-128"/>
              </a:rPr>
              <a:t>deemed more important than decryption for two reasons:</a:t>
            </a:r>
          </a:p>
          <a:p>
            <a:endParaRPr lang="en-US" smtClean="0">
              <a:latin typeface="Arial" pitchFamily="-84" charset="0"/>
              <a:ea typeface="ＭＳ Ｐゴシック" pitchFamily="-84" charset="-128"/>
              <a:cs typeface="ＭＳ Ｐゴシック" pitchFamily="-84" charset="-128"/>
            </a:endParaRPr>
          </a:p>
          <a:p>
            <a:r>
              <a:rPr lang="en-US" smtClean="0">
                <a:latin typeface="Arial" pitchFamily="-84" charset="0"/>
                <a:ea typeface="ＭＳ Ｐゴシック" pitchFamily="-84" charset="-128"/>
                <a:cs typeface="ＭＳ Ｐゴシック" pitchFamily="-84" charset="-128"/>
              </a:rPr>
              <a:t>1.  For the CFB and OFB cipher modes (Figures 6.5 and 6.6; described in Chapter 6),</a:t>
            </a:r>
          </a:p>
          <a:p>
            <a:r>
              <a:rPr lang="en-US" smtClean="0">
                <a:latin typeface="Arial" pitchFamily="-84" charset="0"/>
                <a:ea typeface="ＭＳ Ｐゴシック" pitchFamily="-84" charset="-128"/>
                <a:cs typeface="ＭＳ Ｐゴシック" pitchFamily="-84" charset="-128"/>
              </a:rPr>
              <a:t>only encryption is used.</a:t>
            </a:r>
          </a:p>
          <a:p>
            <a:endParaRPr lang="en-US" smtClean="0">
              <a:latin typeface="Arial" pitchFamily="-84" charset="0"/>
              <a:ea typeface="ＭＳ Ｐゴシック" pitchFamily="-84" charset="-128"/>
              <a:cs typeface="ＭＳ Ｐゴシック" pitchFamily="-84" charset="-128"/>
            </a:endParaRPr>
          </a:p>
          <a:p>
            <a:r>
              <a:rPr lang="en-US" smtClean="0">
                <a:latin typeface="Arial" pitchFamily="-84" charset="0"/>
                <a:ea typeface="ＭＳ Ｐゴシック" pitchFamily="-84" charset="-128"/>
                <a:cs typeface="ＭＳ Ｐゴシック" pitchFamily="-84" charset="-128"/>
              </a:rPr>
              <a:t>2.  As with any block cipher, AES can be used to construct a message authentication</a:t>
            </a:r>
          </a:p>
          <a:p>
            <a:r>
              <a:rPr lang="en-US" smtClean="0">
                <a:latin typeface="Arial" pitchFamily="-84" charset="0"/>
                <a:ea typeface="ＭＳ Ｐゴシック" pitchFamily="-84" charset="-128"/>
                <a:cs typeface="ＭＳ Ｐゴシック" pitchFamily="-84" charset="-128"/>
              </a:rPr>
              <a:t>code (Chapter 12), and for this, only encryption is used.</a:t>
            </a:r>
          </a:p>
        </p:txBody>
      </p:sp>
      <p:sp>
        <p:nvSpPr>
          <p:cNvPr id="68612" name="Slide Number Placeholder 3"/>
          <p:cNvSpPr>
            <a:spLocks noGrp="1"/>
          </p:cNvSpPr>
          <p:nvPr>
            <p:ph type="sldNum" sz="quarter" idx="5"/>
          </p:nvPr>
        </p:nvSpPr>
        <p:spPr>
          <a:noFill/>
        </p:spPr>
        <p:txBody>
          <a:bodyPr/>
          <a:lstStyle/>
          <a:p>
            <a:fld id="{E6437FD9-6E7C-AB47-82CB-1B1003815B61}" type="slidenum">
              <a:rPr lang="en-AU" smtClean="0">
                <a:latin typeface="Arial" pitchFamily="-84" charset="0"/>
              </a:rPr>
              <a:pPr/>
              <a:t>69</a:t>
            </a:fld>
            <a:endParaRPr lang="en-AU" smtClean="0">
              <a:latin typeface="Arial" pitchFamily="-8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p:cNvSpPr>
          <p:nvPr>
            <p:ph type="sldImg"/>
          </p:nvPr>
        </p:nvSpPr>
        <p:spPr>
          <a:ln/>
        </p:spPr>
      </p:sp>
      <p:sp>
        <p:nvSpPr>
          <p:cNvPr id="43011" name="Notes Placeholder 2"/>
          <p:cNvSpPr>
            <a:spLocks noGrp="1"/>
          </p:cNvSpPr>
          <p:nvPr>
            <p:ph type="body" idx="1"/>
          </p:nvPr>
        </p:nvSpPr>
        <p:spPr>
          <a:noFill/>
          <a:ln/>
        </p:spPr>
        <p:txBody>
          <a:bodyPr/>
          <a:lstStyle/>
          <a:p>
            <a:pPr eaLnBrk="1" hangingPunct="1"/>
            <a:r>
              <a:rPr lang="en-US" smtClean="0">
                <a:latin typeface="Arial" pitchFamily="-84" charset="0"/>
                <a:ea typeface="ＭＳ Ｐゴシック" pitchFamily="-84" charset="-128"/>
                <a:cs typeface="ＭＳ Ｐゴシック" pitchFamily="-84" charset="-128"/>
              </a:rPr>
              <a:t>Given any positive integer </a:t>
            </a:r>
            <a:r>
              <a:rPr lang="en-US" i="1" smtClean="0">
                <a:latin typeface="Arial" pitchFamily="-84" charset="0"/>
                <a:ea typeface="ＭＳ Ｐゴシック" pitchFamily="-84" charset="-128"/>
                <a:cs typeface="ＭＳ Ｐゴシック" pitchFamily="-84" charset="-128"/>
              </a:rPr>
              <a:t>n</a:t>
            </a:r>
            <a:r>
              <a:rPr lang="en-US" smtClean="0">
                <a:latin typeface="Arial" pitchFamily="-84" charset="0"/>
                <a:ea typeface="ＭＳ Ｐゴシック" pitchFamily="-84" charset="-128"/>
                <a:cs typeface="ＭＳ Ｐゴシック" pitchFamily="-84" charset="-128"/>
              </a:rPr>
              <a:t> and any nonnegative integer </a:t>
            </a:r>
            <a:r>
              <a:rPr lang="en-US" i="1" smtClean="0">
                <a:latin typeface="Arial" pitchFamily="-84" charset="0"/>
                <a:ea typeface="ＭＳ Ｐゴシック" pitchFamily="-84" charset="-128"/>
                <a:cs typeface="ＭＳ Ｐゴシック" pitchFamily="-84" charset="-128"/>
              </a:rPr>
              <a:t>a</a:t>
            </a:r>
            <a:r>
              <a:rPr lang="en-US" smtClean="0">
                <a:latin typeface="Arial" pitchFamily="-84" charset="0"/>
                <a:ea typeface="ＭＳ Ｐゴシック" pitchFamily="-84" charset="-128"/>
                <a:cs typeface="ＭＳ Ｐゴシック" pitchFamily="-84" charset="-128"/>
              </a:rPr>
              <a:t>, if we divide </a:t>
            </a:r>
            <a:r>
              <a:rPr lang="en-US" i="1" smtClean="0">
                <a:latin typeface="Arial" pitchFamily="-84" charset="0"/>
                <a:ea typeface="ＭＳ Ｐゴシック" pitchFamily="-84" charset="-128"/>
                <a:cs typeface="ＭＳ Ｐゴシック" pitchFamily="-84" charset="-128"/>
              </a:rPr>
              <a:t>a</a:t>
            </a:r>
            <a:r>
              <a:rPr lang="en-US" smtClean="0">
                <a:latin typeface="Arial" pitchFamily="-84" charset="0"/>
                <a:ea typeface="ＭＳ Ｐゴシック" pitchFamily="-84" charset="-128"/>
                <a:cs typeface="ＭＳ Ｐゴシック" pitchFamily="-84" charset="-128"/>
              </a:rPr>
              <a:t> by </a:t>
            </a:r>
            <a:r>
              <a:rPr lang="en-US" i="1" smtClean="0">
                <a:latin typeface="Arial" pitchFamily="-84" charset="0"/>
                <a:ea typeface="ＭＳ Ｐゴシック" pitchFamily="-84" charset="-128"/>
                <a:cs typeface="ＭＳ Ｐゴシック" pitchFamily="-84" charset="-128"/>
              </a:rPr>
              <a:t>n</a:t>
            </a:r>
            <a:r>
              <a:rPr lang="en-US" smtClean="0">
                <a:latin typeface="Arial" pitchFamily="-84" charset="0"/>
                <a:ea typeface="ＭＳ Ｐゴシック" pitchFamily="-84" charset="-128"/>
                <a:cs typeface="ＭＳ Ｐゴシック" pitchFamily="-84" charset="-128"/>
              </a:rPr>
              <a:t>, we get an integer quotient </a:t>
            </a:r>
            <a:r>
              <a:rPr lang="en-US" i="1" smtClean="0">
                <a:latin typeface="Arial" pitchFamily="-84" charset="0"/>
                <a:ea typeface="ＭＳ Ｐゴシック" pitchFamily="-84" charset="-128"/>
                <a:cs typeface="ＭＳ Ｐゴシック" pitchFamily="-84" charset="-128"/>
              </a:rPr>
              <a:t>q</a:t>
            </a:r>
            <a:r>
              <a:rPr lang="en-US" smtClean="0">
                <a:latin typeface="Arial" pitchFamily="-84" charset="0"/>
                <a:ea typeface="ＭＳ Ｐゴシック" pitchFamily="-84" charset="-128"/>
                <a:cs typeface="ＭＳ Ｐゴシック" pitchFamily="-84" charset="-128"/>
              </a:rPr>
              <a:t> and an integer remainder </a:t>
            </a:r>
            <a:r>
              <a:rPr lang="en-US" i="1" smtClean="0">
                <a:latin typeface="Arial" pitchFamily="-84" charset="0"/>
                <a:ea typeface="ＭＳ Ｐゴシック" pitchFamily="-84" charset="-128"/>
                <a:cs typeface="ＭＳ Ｐゴシック" pitchFamily="-84" charset="-128"/>
              </a:rPr>
              <a:t>r</a:t>
            </a:r>
            <a:r>
              <a:rPr lang="en-US" smtClean="0">
                <a:latin typeface="Arial" pitchFamily="-84" charset="0"/>
                <a:ea typeface="ＭＳ Ｐゴシック" pitchFamily="-84" charset="-128"/>
                <a:cs typeface="ＭＳ Ｐゴシック" pitchFamily="-84" charset="-128"/>
              </a:rPr>
              <a:t> that obey the following relationship</a:t>
            </a:r>
            <a:r>
              <a:rPr lang="en-US" i="1" smtClean="0">
                <a:latin typeface="Arial" pitchFamily="-84" charset="0"/>
                <a:ea typeface="ＭＳ Ｐゴシック" pitchFamily="-84" charset="-128"/>
                <a:cs typeface="ＭＳ Ｐゴシック" pitchFamily="-84" charset="-128"/>
              </a:rPr>
              <a:t>:</a:t>
            </a:r>
          </a:p>
          <a:p>
            <a:pPr eaLnBrk="1" hangingPunct="1"/>
            <a:endParaRPr lang="en-US" i="1" smtClean="0">
              <a:latin typeface="Arial" pitchFamily="-84" charset="0"/>
              <a:ea typeface="ＭＳ Ｐゴシック" pitchFamily="-84" charset="-128"/>
              <a:cs typeface="ＭＳ Ｐゴシック" pitchFamily="-84" charset="-128"/>
            </a:endParaRPr>
          </a:p>
          <a:p>
            <a:pPr eaLnBrk="1" hangingPunct="1"/>
            <a:r>
              <a:rPr lang="en-US" i="1" smtClean="0">
                <a:latin typeface="Arial" pitchFamily="-84" charset="0"/>
                <a:ea typeface="ＭＳ Ｐゴシック" pitchFamily="-84" charset="-128"/>
                <a:cs typeface="ＭＳ Ｐゴシック" pitchFamily="-84" charset="-128"/>
              </a:rPr>
              <a:t> a = qn + r, </a:t>
            </a:r>
            <a:r>
              <a:rPr lang="en-US" smtClean="0">
                <a:latin typeface="Arial" pitchFamily="-84" charset="0"/>
                <a:ea typeface="ＭＳ Ｐゴシック" pitchFamily="-84" charset="-128"/>
                <a:cs typeface="ＭＳ Ｐゴシック" pitchFamily="-84" charset="-128"/>
              </a:rPr>
              <a:t>     </a:t>
            </a:r>
            <a:r>
              <a:rPr lang="en-US" i="1" smtClean="0">
                <a:latin typeface="Arial" pitchFamily="-84" charset="0"/>
                <a:ea typeface="ＭＳ Ｐゴシック" pitchFamily="-84" charset="-128"/>
                <a:cs typeface="ＭＳ Ｐゴシック" pitchFamily="-84" charset="-128"/>
              </a:rPr>
              <a:t>0 ≤ r &lt; n; q = [a/n] </a:t>
            </a:r>
            <a:r>
              <a:rPr lang="en-US" smtClean="0">
                <a:latin typeface="Arial" pitchFamily="-84" charset="0"/>
                <a:ea typeface="ＭＳ Ｐゴシック" pitchFamily="-84" charset="-128"/>
                <a:cs typeface="ＭＳ Ｐゴシック" pitchFamily="-84" charset="-128"/>
              </a:rPr>
              <a:t>which is referred to as the division algorithm. </a:t>
            </a:r>
          </a:p>
          <a:p>
            <a:pPr eaLnBrk="1" hangingPunct="1"/>
            <a:endParaRPr lang="en-US" b="1" i="1" smtClean="0">
              <a:latin typeface="Arial" pitchFamily="-84" charset="0"/>
              <a:ea typeface="ＭＳ Ｐゴシック" pitchFamily="-84" charset="-128"/>
              <a:cs typeface="ＭＳ Ｐゴシック" pitchFamily="-84" charset="-128"/>
            </a:endParaRPr>
          </a:p>
        </p:txBody>
      </p:sp>
      <p:sp>
        <p:nvSpPr>
          <p:cNvPr id="43012" name="Slide Number Placeholder 3"/>
          <p:cNvSpPr>
            <a:spLocks noGrp="1"/>
          </p:cNvSpPr>
          <p:nvPr>
            <p:ph type="sldNum" sz="quarter" idx="5"/>
          </p:nvPr>
        </p:nvSpPr>
        <p:spPr>
          <a:noFill/>
        </p:spPr>
        <p:txBody>
          <a:bodyPr/>
          <a:lstStyle/>
          <a:p>
            <a:fld id="{713DC2E6-EEFD-874E-B170-9A85AC6E093F}" type="slidenum">
              <a:rPr lang="en-AU" smtClean="0">
                <a:latin typeface="Arial" pitchFamily="-84" charset="0"/>
              </a:rPr>
              <a:pPr/>
              <a:t>7</a:t>
            </a:fld>
            <a:endParaRPr lang="en-AU" smtClean="0">
              <a:latin typeface="Arial" pitchFamily="-8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83B7186A-DEB4-6843-9C4A-CDE6A09B60D1}" type="slidenum">
              <a:rPr lang="en-AU">
                <a:latin typeface="Arial" pitchFamily="-84" charset="0"/>
              </a:rPr>
              <a:pPr/>
              <a:t>70</a:t>
            </a:fld>
            <a:endParaRPr lang="en-AU">
              <a:latin typeface="Arial" pitchFamily="-8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In the forward add round key transformation ,</a:t>
            </a:r>
          </a:p>
          <a:p>
            <a:r>
              <a:rPr lang="en-US" smtClean="0">
                <a:latin typeface="Arial" pitchFamily="-84" charset="0"/>
                <a:ea typeface="ＭＳ Ｐゴシック" pitchFamily="-84" charset="-128"/>
                <a:cs typeface="ＭＳ Ｐゴシック" pitchFamily="-84" charset="-128"/>
              </a:rPr>
              <a:t>called AddRoundKey, the 128 bits of State  are bitwise XORed with the 128</a:t>
            </a:r>
          </a:p>
          <a:p>
            <a:r>
              <a:rPr lang="en-US" smtClean="0">
                <a:latin typeface="Arial" pitchFamily="-84" charset="0"/>
                <a:ea typeface="ＭＳ Ｐゴシック" pitchFamily="-84" charset="-128"/>
                <a:cs typeface="ＭＳ Ｐゴシック" pitchFamily="-84" charset="-128"/>
              </a:rPr>
              <a:t>bits of the round key. As shown in Figure 5.5b, the operation is viewed as a columnwise</a:t>
            </a:r>
          </a:p>
          <a:p>
            <a:r>
              <a:rPr lang="en-US" smtClean="0">
                <a:latin typeface="Arial" pitchFamily="-84" charset="0"/>
                <a:ea typeface="ＭＳ Ｐゴシック" pitchFamily="-84" charset="-128"/>
                <a:cs typeface="ＭＳ Ｐゴシック" pitchFamily="-84" charset="-128"/>
              </a:rPr>
              <a:t>operation between the 4 bytes of a State  column and one word of the round</a:t>
            </a:r>
          </a:p>
          <a:p>
            <a:r>
              <a:rPr lang="en-US" smtClean="0">
                <a:latin typeface="Arial" pitchFamily="-84" charset="0"/>
                <a:ea typeface="ＭＳ Ｐゴシック" pitchFamily="-84" charset="-128"/>
                <a:cs typeface="ＭＳ Ｐゴシック" pitchFamily="-84" charset="-128"/>
              </a:rPr>
              <a:t>key; it can also be viewed as a byte-level operation.</a:t>
            </a:r>
          </a:p>
          <a:p>
            <a:endParaRPr lang="en-US" smtClean="0">
              <a:latin typeface="Arial" pitchFamily="-84" charset="0"/>
              <a:ea typeface="ＭＳ Ｐゴシック" pitchFamily="-84" charset="-128"/>
              <a:cs typeface="ＭＳ Ｐゴシック" pitchFamily="-84" charset="-128"/>
            </a:endParaRPr>
          </a:p>
          <a:p>
            <a:r>
              <a:rPr lang="en-US" smtClean="0">
                <a:latin typeface="Arial" pitchFamily="-84" charset="0"/>
                <a:ea typeface="ＭＳ Ｐゴシック" pitchFamily="-84" charset="-128"/>
                <a:cs typeface="ＭＳ Ｐゴシック" pitchFamily="-84" charset="-128"/>
              </a:rPr>
              <a:t> The add round key transformation is as simple as possible and affects</a:t>
            </a:r>
          </a:p>
          <a:p>
            <a:r>
              <a:rPr lang="en-US" smtClean="0">
                <a:latin typeface="Arial" pitchFamily="-84" charset="0"/>
                <a:ea typeface="ＭＳ Ｐゴシック" pitchFamily="-84" charset="-128"/>
                <a:cs typeface="ＭＳ Ｐゴシック" pitchFamily="-84" charset="-128"/>
              </a:rPr>
              <a:t>every bit of State . The complexity of the round key expansion, plus the complexity</a:t>
            </a:r>
          </a:p>
          <a:p>
            <a:r>
              <a:rPr lang="en-US" smtClean="0">
                <a:latin typeface="Arial" pitchFamily="-84" charset="0"/>
                <a:ea typeface="ＭＳ Ｐゴシック" pitchFamily="-84" charset="-128"/>
                <a:cs typeface="ＭＳ Ｐゴシック" pitchFamily="-84" charset="-128"/>
              </a:rPr>
              <a:t>of the other stages of AES, ensure security.</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03852D02-F99A-5645-A151-A53B4131D954}" type="slidenum">
              <a:rPr lang="en-AU">
                <a:latin typeface="Arial" pitchFamily="-84" charset="0"/>
              </a:rPr>
              <a:pPr/>
              <a:t>71</a:t>
            </a:fld>
            <a:endParaRPr lang="en-AU">
              <a:latin typeface="Arial" pitchFamily="-8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r>
              <a:rPr lang="en-US" dirty="0" smtClean="0">
                <a:latin typeface="Arial" pitchFamily="-84" charset="0"/>
                <a:ea typeface="ＭＳ Ｐゴシック" pitchFamily="-84" charset="-128"/>
                <a:cs typeface="ＭＳ Ｐゴシック" pitchFamily="-84" charset="-128"/>
              </a:rPr>
              <a:t>Figure 5.8 is another view of a single round of AES, emphasizing the mechanisms</a:t>
            </a:r>
          </a:p>
          <a:p>
            <a:r>
              <a:rPr lang="en-US" dirty="0" smtClean="0">
                <a:latin typeface="Arial" pitchFamily="-84" charset="0"/>
                <a:ea typeface="ＭＳ Ｐゴシック" pitchFamily="-84" charset="-128"/>
                <a:cs typeface="ＭＳ Ｐゴシック" pitchFamily="-84" charset="-128"/>
              </a:rPr>
              <a:t>and inputs of each transformation.</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9290BF03-7E2C-C345-A609-7EB917678F68}" type="slidenum">
              <a:rPr lang="en-AU">
                <a:latin typeface="Arial" pitchFamily="-84" charset="0"/>
              </a:rPr>
              <a:pPr/>
              <a:t>72</a:t>
            </a:fld>
            <a:endParaRPr lang="en-AU">
              <a:latin typeface="Arial" pitchFamily="-8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r>
              <a:rPr lang="en-US" dirty="0" smtClean="0">
                <a:latin typeface="Arial" pitchFamily="-84" charset="0"/>
                <a:ea typeface="ＭＳ Ｐゴシック" pitchFamily="-84" charset="-128"/>
                <a:cs typeface="ＭＳ Ｐゴシック" pitchFamily="-84" charset="-128"/>
              </a:rPr>
              <a:t> The AES key expansion algorithm takes as input a four-word (16-byte) key and</a:t>
            </a:r>
          </a:p>
          <a:p>
            <a:r>
              <a:rPr lang="en-US" dirty="0" smtClean="0">
                <a:latin typeface="Arial" pitchFamily="-84" charset="0"/>
                <a:ea typeface="ＭＳ Ｐゴシック" pitchFamily="-84" charset="-128"/>
                <a:cs typeface="ＭＳ Ｐゴシック" pitchFamily="-84" charset="-128"/>
              </a:rPr>
              <a:t>produces a linear array of 44 words (176 bytes). This is sufficient to provide a four word</a:t>
            </a:r>
          </a:p>
          <a:p>
            <a:r>
              <a:rPr lang="en-US" dirty="0" smtClean="0">
                <a:latin typeface="Arial" pitchFamily="-84" charset="0"/>
                <a:ea typeface="ＭＳ Ｐゴシック" pitchFamily="-84" charset="-128"/>
                <a:cs typeface="ＭＳ Ｐゴシック" pitchFamily="-84" charset="-128"/>
              </a:rPr>
              <a:t>round key for the initial </a:t>
            </a:r>
            <a:r>
              <a:rPr lang="en-US" dirty="0" err="1" smtClean="0">
                <a:latin typeface="Arial" pitchFamily="-84" charset="0"/>
                <a:ea typeface="ＭＳ Ｐゴシック" pitchFamily="-84" charset="-128"/>
                <a:cs typeface="ＭＳ Ｐゴシック" pitchFamily="-84" charset="-128"/>
              </a:rPr>
              <a:t>AddRoundKey</a:t>
            </a:r>
            <a:r>
              <a:rPr lang="en-US" dirty="0" smtClean="0">
                <a:latin typeface="Arial" pitchFamily="-84" charset="0"/>
                <a:ea typeface="ＭＳ Ｐゴシック" pitchFamily="-84" charset="-128"/>
                <a:cs typeface="ＭＳ Ｐゴシック" pitchFamily="-84" charset="-128"/>
              </a:rPr>
              <a:t> stage and each of the 10 rounds of the</a:t>
            </a:r>
          </a:p>
          <a:p>
            <a:r>
              <a:rPr lang="en-US" dirty="0" smtClean="0">
                <a:latin typeface="Arial" pitchFamily="-84" charset="0"/>
                <a:ea typeface="ＭＳ Ｐゴシック" pitchFamily="-84" charset="-128"/>
                <a:cs typeface="ＭＳ Ｐゴシック" pitchFamily="-84" charset="-128"/>
              </a:rPr>
              <a:t>cipher. The </a:t>
            </a:r>
            <a:r>
              <a:rPr lang="en-US" dirty="0" err="1" smtClean="0">
                <a:latin typeface="Arial" pitchFamily="-84" charset="0"/>
                <a:ea typeface="ＭＳ Ｐゴシック" pitchFamily="-84" charset="-128"/>
                <a:cs typeface="ＭＳ Ｐゴシック" pitchFamily="-84" charset="-128"/>
              </a:rPr>
              <a:t>pseudocode</a:t>
            </a:r>
            <a:r>
              <a:rPr lang="en-US" dirty="0" smtClean="0">
                <a:latin typeface="Arial" pitchFamily="-84" charset="0"/>
                <a:ea typeface="ＭＳ Ｐゴシック" pitchFamily="-84" charset="-128"/>
                <a:cs typeface="ＭＳ Ｐゴシック" pitchFamily="-84" charset="-128"/>
              </a:rPr>
              <a:t> on the next page describes the expansion.</a:t>
            </a:r>
          </a:p>
          <a:p>
            <a:endParaRPr lang="en-US" dirty="0" smtClean="0">
              <a:latin typeface="Arial" pitchFamily="-84" charset="0"/>
              <a:ea typeface="ＭＳ Ｐゴシック" pitchFamily="-84" charset="-128"/>
              <a:cs typeface="ＭＳ Ｐゴシック" pitchFamily="-84" charset="-128"/>
            </a:endParaRPr>
          </a:p>
          <a:p>
            <a:r>
              <a:rPr lang="en-US" dirty="0" smtClean="0">
                <a:latin typeface="Arial" pitchFamily="-84" charset="0"/>
                <a:ea typeface="ＭＳ Ｐゴシック" pitchFamily="-84" charset="-128"/>
                <a:cs typeface="ＭＳ Ｐゴシック" pitchFamily="-84" charset="-128"/>
              </a:rPr>
              <a:t>The key is copied into the first four words of the expanded key. The remainder</a:t>
            </a:r>
          </a:p>
          <a:p>
            <a:r>
              <a:rPr lang="en-US" dirty="0" smtClean="0">
                <a:latin typeface="Arial" pitchFamily="-84" charset="0"/>
                <a:ea typeface="ＭＳ Ｐゴシック" pitchFamily="-84" charset="-128"/>
                <a:cs typeface="ＭＳ Ｐゴシック" pitchFamily="-84" charset="-128"/>
              </a:rPr>
              <a:t>of the expanded key is filled in four words at a time. Each added word </a:t>
            </a:r>
            <a:r>
              <a:rPr lang="en-US" dirty="0" err="1" smtClean="0">
                <a:latin typeface="Arial" pitchFamily="-84" charset="0"/>
                <a:ea typeface="ＭＳ Ｐゴシック" pitchFamily="-84" charset="-128"/>
                <a:cs typeface="ＭＳ Ｐゴシック" pitchFamily="-84" charset="-128"/>
              </a:rPr>
              <a:t>w</a:t>
            </a:r>
            <a:r>
              <a:rPr lang="en-US" dirty="0" smtClean="0">
                <a:latin typeface="Arial" pitchFamily="-84" charset="0"/>
                <a:ea typeface="ＭＳ Ｐゴシック" pitchFamily="-84" charset="-128"/>
                <a:cs typeface="ＭＳ Ｐゴシック" pitchFamily="-84" charset="-128"/>
              </a:rPr>
              <a:t> [i]</a:t>
            </a:r>
          </a:p>
          <a:p>
            <a:r>
              <a:rPr lang="en-US" dirty="0" smtClean="0">
                <a:latin typeface="Arial" pitchFamily="-84" charset="0"/>
                <a:ea typeface="ＭＳ Ｐゴシック" pitchFamily="-84" charset="-128"/>
                <a:cs typeface="ＭＳ Ｐゴシック" pitchFamily="-84" charset="-128"/>
              </a:rPr>
              <a:t>depends on the immediately preceding word, </a:t>
            </a:r>
            <a:r>
              <a:rPr lang="en-US" dirty="0" err="1" smtClean="0">
                <a:latin typeface="Arial" pitchFamily="-84" charset="0"/>
                <a:ea typeface="ＭＳ Ｐゴシック" pitchFamily="-84" charset="-128"/>
                <a:cs typeface="ＭＳ Ｐゴシック" pitchFamily="-84" charset="-128"/>
              </a:rPr>
              <a:t>w</a:t>
            </a:r>
            <a:r>
              <a:rPr lang="en-US" dirty="0" smtClean="0">
                <a:latin typeface="Arial" pitchFamily="-84" charset="0"/>
                <a:ea typeface="ＭＳ Ｐゴシック" pitchFamily="-84" charset="-128"/>
                <a:cs typeface="ＭＳ Ｐゴシック" pitchFamily="-84" charset="-128"/>
              </a:rPr>
              <a:t> [i -  1], and the word four positions</a:t>
            </a:r>
          </a:p>
          <a:p>
            <a:r>
              <a:rPr lang="en-US" dirty="0" smtClean="0">
                <a:latin typeface="Arial" pitchFamily="-84" charset="0"/>
                <a:ea typeface="ＭＳ Ｐゴシック" pitchFamily="-84" charset="-128"/>
                <a:cs typeface="ＭＳ Ｐゴシック" pitchFamily="-84" charset="-128"/>
              </a:rPr>
              <a:t>back, </a:t>
            </a:r>
            <a:r>
              <a:rPr lang="en-US" dirty="0" err="1" smtClean="0">
                <a:latin typeface="Arial" pitchFamily="-84" charset="0"/>
                <a:ea typeface="ＭＳ Ｐゴシック" pitchFamily="-84" charset="-128"/>
                <a:cs typeface="ＭＳ Ｐゴシック" pitchFamily="-84" charset="-128"/>
              </a:rPr>
              <a:t>w</a:t>
            </a:r>
            <a:r>
              <a:rPr lang="en-US" dirty="0" smtClean="0">
                <a:latin typeface="Arial" pitchFamily="-84" charset="0"/>
                <a:ea typeface="ＭＳ Ｐゴシック" pitchFamily="-84" charset="-128"/>
                <a:cs typeface="ＭＳ Ｐゴシック" pitchFamily="-84" charset="-128"/>
              </a:rPr>
              <a:t> [i -  4]. In three out of four cases, a simple XOR is used. For a word whose</a:t>
            </a:r>
          </a:p>
          <a:p>
            <a:r>
              <a:rPr lang="en-US" dirty="0" smtClean="0">
                <a:latin typeface="Arial" pitchFamily="-84" charset="0"/>
                <a:ea typeface="ＭＳ Ｐゴシック" pitchFamily="-84" charset="-128"/>
                <a:cs typeface="ＭＳ Ｐゴシック" pitchFamily="-84" charset="-128"/>
              </a:rPr>
              <a:t>position in the </a:t>
            </a:r>
            <a:r>
              <a:rPr lang="en-US" dirty="0" err="1" smtClean="0">
                <a:latin typeface="Arial" pitchFamily="-84" charset="0"/>
                <a:ea typeface="ＭＳ Ｐゴシック" pitchFamily="-84" charset="-128"/>
                <a:cs typeface="ＭＳ Ｐゴシック" pitchFamily="-84" charset="-128"/>
              </a:rPr>
              <a:t>w</a:t>
            </a:r>
            <a:r>
              <a:rPr lang="en-US" dirty="0" smtClean="0">
                <a:latin typeface="Arial" pitchFamily="-84" charset="0"/>
                <a:ea typeface="ＭＳ Ｐゴシック" pitchFamily="-84" charset="-128"/>
                <a:cs typeface="ＭＳ Ｐゴシック" pitchFamily="-84" charset="-128"/>
              </a:rPr>
              <a:t>  array is a multiple of 4, a more complex function is used.</a:t>
            </a:r>
            <a:endParaRPr lang="en-AU" dirty="0" smtClean="0">
              <a:latin typeface="Arial" pitchFamily="-84" charset="0"/>
              <a:ea typeface="Arial" pitchFamily="-84" charset="0"/>
              <a:cs typeface="Arial" pitchFamily="-8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44CFE621-EEF9-6041-BC1C-8ABF6C760EE6}" type="slidenum">
              <a:rPr lang="en-AU">
                <a:latin typeface="Arial" pitchFamily="-84" charset="0"/>
              </a:rPr>
              <a:pPr/>
              <a:t>73</a:t>
            </a:fld>
            <a:endParaRPr lang="en-AU">
              <a:latin typeface="Arial" pitchFamily="-84" charset="0"/>
            </a:endParaRPr>
          </a:p>
        </p:txBody>
      </p:sp>
      <p:sp>
        <p:nvSpPr>
          <p:cNvPr id="76803" name="Rectangle 2"/>
          <p:cNvSpPr>
            <a:spLocks noGrp="1" noRot="1" noChangeAspect="1" noChangeArrowheads="1" noTextEdit="1"/>
          </p:cNvSpPr>
          <p:nvPr>
            <p:ph type="sldImg"/>
          </p:nvPr>
        </p:nvSpPr>
        <p:spPr>
          <a:solidFill>
            <a:srgbClr val="FFFFFF"/>
          </a:solidFill>
          <a:ln/>
        </p:spPr>
      </p:sp>
      <p:sp>
        <p:nvSpPr>
          <p:cNvPr id="76804" name="Rectangle 3"/>
          <p:cNvSpPr>
            <a:spLocks noGrp="1" noChangeArrowheads="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Figure 5.9 illustrates the generation of the expanded key, using the symbol g to represent that</a:t>
            </a:r>
          </a:p>
          <a:p>
            <a:r>
              <a:rPr lang="en-US" smtClean="0">
                <a:latin typeface="Arial" pitchFamily="-84" charset="0"/>
                <a:ea typeface="ＭＳ Ｐゴシック" pitchFamily="-84" charset="-128"/>
                <a:cs typeface="ＭＳ Ｐゴシック" pitchFamily="-84" charset="-128"/>
              </a:rPr>
              <a:t>complex function.</a:t>
            </a:r>
            <a:endParaRPr lang="en-AU" smtClean="0">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5ED21BAF-D79C-924B-B52C-F6C67F3DDD4A}" type="slidenum">
              <a:rPr lang="en-AU">
                <a:latin typeface="Arial" pitchFamily="-84" charset="0"/>
              </a:rPr>
              <a:pPr/>
              <a:t>74</a:t>
            </a:fld>
            <a:endParaRPr lang="en-AU">
              <a:latin typeface="Arial" pitchFamily="-84" charset="0"/>
            </a:endParaRPr>
          </a:p>
        </p:txBody>
      </p:sp>
      <p:sp>
        <p:nvSpPr>
          <p:cNvPr id="78851" name="Rectangle 2"/>
          <p:cNvSpPr>
            <a:spLocks noGrp="1" noRot="1" noChangeAspect="1" noChangeArrowheads="1" noTextEdit="1"/>
          </p:cNvSpPr>
          <p:nvPr>
            <p:ph type="sldImg"/>
          </p:nvPr>
        </p:nvSpPr>
        <p:spPr>
          <a:solidFill>
            <a:srgbClr val="FFFFFF"/>
          </a:solidFill>
          <a:ln/>
        </p:spPr>
      </p:sp>
      <p:sp>
        <p:nvSpPr>
          <p:cNvPr id="78852" name="Rectangle 3"/>
          <p:cNvSpPr>
            <a:spLocks noGrp="1" noChangeArrowheads="1"/>
          </p:cNvSpPr>
          <p:nvPr>
            <p:ph type="body" idx="1"/>
          </p:nvPr>
        </p:nvSpPr>
        <p:spPr>
          <a:noFill/>
          <a:ln/>
        </p:spPr>
        <p:txBody>
          <a:bodyPr/>
          <a:lstStyle/>
          <a:p>
            <a:r>
              <a:rPr lang="en-US" dirty="0" smtClean="0">
                <a:latin typeface="Arial" pitchFamily="-84" charset="0"/>
                <a:ea typeface="ＭＳ Ｐゴシック" pitchFamily="-84" charset="-128"/>
                <a:cs typeface="ＭＳ Ｐゴシック" pitchFamily="-84" charset="-128"/>
              </a:rPr>
              <a:t> The </a:t>
            </a:r>
            <a:r>
              <a:rPr lang="en-US" dirty="0" err="1" smtClean="0">
                <a:latin typeface="Arial" pitchFamily="-84" charset="0"/>
                <a:ea typeface="ＭＳ Ｐゴシック" pitchFamily="-84" charset="-128"/>
                <a:cs typeface="ＭＳ Ｐゴシック" pitchFamily="-84" charset="-128"/>
              </a:rPr>
              <a:t>Rijndael</a:t>
            </a:r>
            <a:r>
              <a:rPr lang="en-US" dirty="0" smtClean="0">
                <a:latin typeface="Arial" pitchFamily="-84" charset="0"/>
                <a:ea typeface="ＭＳ Ｐゴシック" pitchFamily="-84" charset="-128"/>
                <a:cs typeface="ＭＳ Ｐゴシック" pitchFamily="-84" charset="-128"/>
              </a:rPr>
              <a:t> developers designed the expansion key algorithm to be resistant to</a:t>
            </a:r>
          </a:p>
          <a:p>
            <a:r>
              <a:rPr lang="en-US" dirty="0" smtClean="0">
                <a:latin typeface="Arial" pitchFamily="-84" charset="0"/>
                <a:ea typeface="ＭＳ Ｐゴシック" pitchFamily="-84" charset="-128"/>
                <a:cs typeface="ＭＳ Ｐゴシック" pitchFamily="-84" charset="-128"/>
              </a:rPr>
              <a:t>known cryptanalytic attacks. The inclusion of a round-dependent round constant</a:t>
            </a:r>
          </a:p>
          <a:p>
            <a:r>
              <a:rPr lang="en-US" dirty="0" smtClean="0">
                <a:latin typeface="Arial" pitchFamily="-84" charset="0"/>
                <a:ea typeface="ＭＳ Ｐゴシック" pitchFamily="-84" charset="-128"/>
                <a:cs typeface="ＭＳ Ｐゴシック" pitchFamily="-84" charset="-128"/>
              </a:rPr>
              <a:t>eliminates the symmetry, or similarity, between the ways in which round keys are</a:t>
            </a:r>
          </a:p>
          <a:p>
            <a:r>
              <a:rPr lang="en-US" dirty="0" smtClean="0">
                <a:latin typeface="Arial" pitchFamily="-84" charset="0"/>
                <a:ea typeface="ＭＳ Ｐゴシック" pitchFamily="-84" charset="-128"/>
                <a:cs typeface="ＭＳ Ｐゴシック" pitchFamily="-84" charset="-128"/>
              </a:rPr>
              <a:t>generated in different rounds. The specific criteria that were used are [DAEM99]</a:t>
            </a:r>
          </a:p>
          <a:p>
            <a:endParaRPr lang="en-US" dirty="0" smtClean="0">
              <a:latin typeface="Arial" pitchFamily="-84" charset="0"/>
              <a:ea typeface="ＭＳ Ｐゴシック" pitchFamily="-84" charset="-128"/>
              <a:cs typeface="ＭＳ Ｐゴシック" pitchFamily="-84" charset="-128"/>
            </a:endParaRPr>
          </a:p>
          <a:p>
            <a:r>
              <a:rPr lang="en-US" dirty="0" smtClean="0">
                <a:latin typeface="Arial" pitchFamily="-84" charset="0"/>
                <a:ea typeface="ＭＳ Ｐゴシック" pitchFamily="-84" charset="-128"/>
                <a:cs typeface="ＭＳ Ｐゴシック" pitchFamily="-84" charset="-128"/>
              </a:rPr>
              <a:t>•  Knowledge of a part of the cipher key or round key does not enable calculation</a:t>
            </a:r>
          </a:p>
          <a:p>
            <a:r>
              <a:rPr lang="en-US" dirty="0" smtClean="0">
                <a:latin typeface="Arial" pitchFamily="-84" charset="0"/>
                <a:ea typeface="ＭＳ Ｐゴシック" pitchFamily="-84" charset="-128"/>
                <a:cs typeface="ＭＳ Ｐゴシック" pitchFamily="-84" charset="-128"/>
              </a:rPr>
              <a:t>of many other round-key bits.</a:t>
            </a:r>
          </a:p>
          <a:p>
            <a:endParaRPr lang="en-US" dirty="0" smtClean="0">
              <a:latin typeface="Arial" pitchFamily="-84" charset="0"/>
              <a:ea typeface="ＭＳ Ｐゴシック" pitchFamily="-84" charset="-128"/>
              <a:cs typeface="ＭＳ Ｐゴシック" pitchFamily="-84" charset="-128"/>
            </a:endParaRPr>
          </a:p>
          <a:p>
            <a:r>
              <a:rPr lang="en-US" dirty="0" smtClean="0">
                <a:latin typeface="Arial" pitchFamily="-84" charset="0"/>
                <a:ea typeface="ＭＳ Ｐゴシック" pitchFamily="-84" charset="-128"/>
                <a:cs typeface="ＭＳ Ｐゴシック" pitchFamily="-84" charset="-128"/>
              </a:rPr>
              <a:t>•  An invertible transformation [i.e., knowledge of any </a:t>
            </a:r>
            <a:r>
              <a:rPr lang="en-US" dirty="0" err="1" smtClean="0">
                <a:latin typeface="Arial" pitchFamily="-84" charset="0"/>
                <a:ea typeface="ＭＳ Ｐゴシック" pitchFamily="-84" charset="-128"/>
                <a:cs typeface="ＭＳ Ｐゴシック" pitchFamily="-84" charset="-128"/>
              </a:rPr>
              <a:t>Nk</a:t>
            </a:r>
            <a:r>
              <a:rPr lang="en-US" dirty="0" smtClean="0">
                <a:latin typeface="Arial" pitchFamily="-84" charset="0"/>
                <a:ea typeface="ＭＳ Ｐゴシック" pitchFamily="-84" charset="-128"/>
                <a:cs typeface="ＭＳ Ｐゴシック" pitchFamily="-84" charset="-128"/>
              </a:rPr>
              <a:t>  consecutive words of</a:t>
            </a:r>
          </a:p>
          <a:p>
            <a:r>
              <a:rPr lang="en-US" dirty="0" smtClean="0">
                <a:latin typeface="Arial" pitchFamily="-84" charset="0"/>
                <a:ea typeface="ＭＳ Ｐゴシック" pitchFamily="-84" charset="-128"/>
                <a:cs typeface="ＭＳ Ｐゴシック" pitchFamily="-84" charset="-128"/>
              </a:rPr>
              <a:t>the expanded key enables regeneration of the entire expanded key (</a:t>
            </a:r>
            <a:r>
              <a:rPr lang="en-US" dirty="0" err="1" smtClean="0">
                <a:latin typeface="Arial" pitchFamily="-84" charset="0"/>
                <a:ea typeface="ＭＳ Ｐゴシック" pitchFamily="-84" charset="-128"/>
                <a:cs typeface="ＭＳ Ｐゴシック" pitchFamily="-84" charset="-128"/>
              </a:rPr>
              <a:t>Nk</a:t>
            </a:r>
            <a:r>
              <a:rPr lang="en-US" dirty="0" smtClean="0">
                <a:latin typeface="Arial" pitchFamily="-84" charset="0"/>
                <a:ea typeface="ＭＳ Ｐゴシック" pitchFamily="-84" charset="-128"/>
                <a:cs typeface="ＭＳ Ｐゴシック" pitchFamily="-84" charset="-128"/>
              </a:rPr>
              <a:t> =  key</a:t>
            </a:r>
          </a:p>
          <a:p>
            <a:r>
              <a:rPr lang="en-US" dirty="0" smtClean="0">
                <a:latin typeface="Arial" pitchFamily="-84" charset="0"/>
                <a:ea typeface="ＭＳ Ｐゴシック" pitchFamily="-84" charset="-128"/>
                <a:cs typeface="ＭＳ Ｐゴシック" pitchFamily="-84" charset="-128"/>
              </a:rPr>
              <a:t>size in words)].</a:t>
            </a:r>
          </a:p>
          <a:p>
            <a:endParaRPr lang="en-US" dirty="0" smtClean="0">
              <a:latin typeface="Arial" pitchFamily="-84" charset="0"/>
              <a:ea typeface="ＭＳ Ｐゴシック" pitchFamily="-84" charset="-128"/>
              <a:cs typeface="ＭＳ Ｐゴシック" pitchFamily="-84" charset="-128"/>
            </a:endParaRPr>
          </a:p>
          <a:p>
            <a:r>
              <a:rPr lang="en-US" dirty="0" smtClean="0">
                <a:latin typeface="Arial" pitchFamily="-84" charset="0"/>
                <a:ea typeface="ＭＳ Ｐゴシック" pitchFamily="-84" charset="-128"/>
                <a:cs typeface="ＭＳ Ｐゴシック" pitchFamily="-84" charset="-128"/>
              </a:rPr>
              <a:t>•  Speed on a wide range of processors.</a:t>
            </a:r>
          </a:p>
          <a:p>
            <a:endParaRPr lang="en-US" dirty="0" smtClean="0">
              <a:latin typeface="Arial" pitchFamily="-84" charset="0"/>
              <a:ea typeface="ＭＳ Ｐゴシック" pitchFamily="-84" charset="-128"/>
              <a:cs typeface="ＭＳ Ｐゴシック" pitchFamily="-84" charset="-128"/>
            </a:endParaRPr>
          </a:p>
          <a:p>
            <a:r>
              <a:rPr lang="en-US" dirty="0" smtClean="0">
                <a:latin typeface="Arial" pitchFamily="-84" charset="0"/>
                <a:ea typeface="ＭＳ Ｐゴシック" pitchFamily="-84" charset="-128"/>
                <a:cs typeface="ＭＳ Ｐゴシック" pitchFamily="-84" charset="-128"/>
              </a:rPr>
              <a:t>•  Usage of round constants to eliminate symmetries.</a:t>
            </a:r>
          </a:p>
          <a:p>
            <a:endParaRPr lang="en-US" dirty="0" smtClean="0">
              <a:latin typeface="Arial" pitchFamily="-84" charset="0"/>
              <a:ea typeface="ＭＳ Ｐゴシック" pitchFamily="-84" charset="-128"/>
              <a:cs typeface="ＭＳ Ｐゴシック" pitchFamily="-84" charset="-128"/>
            </a:endParaRPr>
          </a:p>
          <a:p>
            <a:r>
              <a:rPr lang="en-US" dirty="0" smtClean="0">
                <a:latin typeface="Arial" pitchFamily="-84" charset="0"/>
                <a:ea typeface="ＭＳ Ｐゴシック" pitchFamily="-84" charset="-128"/>
                <a:cs typeface="ＭＳ Ｐゴシック" pitchFamily="-84" charset="-128"/>
              </a:rPr>
              <a:t>•  Diffusion of cipher key differences into the round keys; that is, each key bit</a:t>
            </a:r>
          </a:p>
          <a:p>
            <a:r>
              <a:rPr lang="en-US" dirty="0" smtClean="0">
                <a:latin typeface="Arial" pitchFamily="-84" charset="0"/>
                <a:ea typeface="ＭＳ Ｐゴシック" pitchFamily="-84" charset="-128"/>
                <a:cs typeface="ＭＳ Ｐゴシック" pitchFamily="-84" charset="-128"/>
              </a:rPr>
              <a:t>affects many round key bits.</a:t>
            </a:r>
          </a:p>
          <a:p>
            <a:endParaRPr lang="en-US" dirty="0" smtClean="0">
              <a:latin typeface="Arial" pitchFamily="-84" charset="0"/>
              <a:ea typeface="ＭＳ Ｐゴシック" pitchFamily="-84" charset="-128"/>
              <a:cs typeface="ＭＳ Ｐゴシック" pitchFamily="-84" charset="-128"/>
            </a:endParaRPr>
          </a:p>
          <a:p>
            <a:r>
              <a:rPr lang="en-US" dirty="0" smtClean="0">
                <a:latin typeface="Arial" pitchFamily="-84" charset="0"/>
                <a:ea typeface="ＭＳ Ｐゴシック" pitchFamily="-84" charset="-128"/>
                <a:cs typeface="ＭＳ Ｐゴシック" pitchFamily="-84" charset="-128"/>
              </a:rPr>
              <a:t>•  Enough nonlinearity to prohibit the full determination of round key differences</a:t>
            </a:r>
          </a:p>
          <a:p>
            <a:r>
              <a:rPr lang="en-US" dirty="0" smtClean="0">
                <a:latin typeface="Arial" pitchFamily="-84" charset="0"/>
                <a:ea typeface="ＭＳ Ｐゴシック" pitchFamily="-84" charset="-128"/>
                <a:cs typeface="ＭＳ Ｐゴシック" pitchFamily="-84" charset="-128"/>
              </a:rPr>
              <a:t>from cipher key differences only.</a:t>
            </a:r>
          </a:p>
          <a:p>
            <a:endParaRPr lang="en-US" dirty="0" smtClean="0">
              <a:latin typeface="Arial" pitchFamily="-84" charset="0"/>
              <a:ea typeface="ＭＳ Ｐゴシック" pitchFamily="-84" charset="-128"/>
              <a:cs typeface="ＭＳ Ｐゴシック" pitchFamily="-84" charset="-128"/>
            </a:endParaRPr>
          </a:p>
          <a:p>
            <a:r>
              <a:rPr lang="en-US" dirty="0" smtClean="0">
                <a:latin typeface="Arial" pitchFamily="-84" charset="0"/>
                <a:ea typeface="ＭＳ Ｐゴシック" pitchFamily="-84" charset="-128"/>
                <a:cs typeface="ＭＳ Ｐゴシック" pitchFamily="-84" charset="-128"/>
              </a:rPr>
              <a:t>•  Simplicity of description.</a:t>
            </a:r>
            <a:endParaRPr lang="en-US" dirty="0" smtClean="0">
              <a:latin typeface="Arial" pitchFamily="-84" charset="0"/>
              <a:ea typeface="Arial" pitchFamily="-84" charset="0"/>
              <a:cs typeface="Arial" pitchFamily="-84" charset="0"/>
            </a:endParaRPr>
          </a:p>
          <a:p>
            <a:pPr eaLnBrk="1" hangingPunct="1"/>
            <a:endParaRPr lang="en-AU" dirty="0" smtClean="0">
              <a:latin typeface="Arial" pitchFamily="-84" charset="0"/>
              <a:ea typeface="Arial" pitchFamily="-84" charset="0"/>
              <a:cs typeface="Arial" pitchFamily="-84" charset="0"/>
            </a:endParaRPr>
          </a:p>
          <a:p>
            <a:r>
              <a:rPr lang="en-US" dirty="0" smtClean="0">
                <a:latin typeface="Arial" pitchFamily="-84" charset="0"/>
                <a:ea typeface="ＭＳ Ｐゴシック" pitchFamily="-84" charset="-128"/>
                <a:cs typeface="ＭＳ Ｐゴシック" pitchFamily="-84" charset="-128"/>
              </a:rPr>
              <a:t> he authors do not quantify the first point on the preceding list, but the idea</a:t>
            </a:r>
          </a:p>
          <a:p>
            <a:r>
              <a:rPr lang="en-US" dirty="0" smtClean="0">
                <a:latin typeface="Arial" pitchFamily="-84" charset="0"/>
                <a:ea typeface="ＭＳ Ｐゴシック" pitchFamily="-84" charset="-128"/>
                <a:cs typeface="ＭＳ Ｐゴシック" pitchFamily="-84" charset="-128"/>
              </a:rPr>
              <a:t>is that if you know less than </a:t>
            </a:r>
            <a:r>
              <a:rPr lang="en-US" dirty="0" err="1" smtClean="0">
                <a:latin typeface="Arial" pitchFamily="-84" charset="0"/>
                <a:ea typeface="ＭＳ Ｐゴシック" pitchFamily="-84" charset="-128"/>
                <a:cs typeface="ＭＳ Ｐゴシック" pitchFamily="-84" charset="-128"/>
              </a:rPr>
              <a:t>Nk</a:t>
            </a:r>
            <a:r>
              <a:rPr lang="en-US" dirty="0" smtClean="0">
                <a:latin typeface="Arial" pitchFamily="-84" charset="0"/>
                <a:ea typeface="ＭＳ Ｐゴシック" pitchFamily="-84" charset="-128"/>
                <a:cs typeface="ＭＳ Ｐゴシック" pitchFamily="-84" charset="-128"/>
              </a:rPr>
              <a:t>  consecutive words of either the cipher key or one of</a:t>
            </a:r>
          </a:p>
          <a:p>
            <a:r>
              <a:rPr lang="en-US" dirty="0" smtClean="0">
                <a:latin typeface="Arial" pitchFamily="-84" charset="0"/>
                <a:ea typeface="ＭＳ Ｐゴシック" pitchFamily="-84" charset="-128"/>
                <a:cs typeface="ＭＳ Ｐゴシック" pitchFamily="-84" charset="-128"/>
              </a:rPr>
              <a:t>the round keys, then it is difficult to reconstruct the remaining unknown bits. The</a:t>
            </a:r>
          </a:p>
          <a:p>
            <a:r>
              <a:rPr lang="en-US" dirty="0" smtClean="0">
                <a:latin typeface="Arial" pitchFamily="-84" charset="0"/>
                <a:ea typeface="ＭＳ Ｐゴシック" pitchFamily="-84" charset="-128"/>
                <a:cs typeface="ＭＳ Ｐゴシック" pitchFamily="-84" charset="-128"/>
              </a:rPr>
              <a:t>fewer bits one knows, the more difficult it is to do the reconstruction or to determine</a:t>
            </a:r>
          </a:p>
          <a:p>
            <a:r>
              <a:rPr lang="en-US" dirty="0" smtClean="0">
                <a:latin typeface="Arial" pitchFamily="-84" charset="0"/>
                <a:ea typeface="ＭＳ Ｐゴシック" pitchFamily="-84" charset="-128"/>
                <a:cs typeface="ＭＳ Ｐゴシック" pitchFamily="-84" charset="-128"/>
              </a:rPr>
              <a:t>other bits in the key expansion.</a:t>
            </a:r>
            <a:endParaRPr lang="en-AU" dirty="0" smtClean="0">
              <a:latin typeface="Arial" pitchFamily="-84" charset="0"/>
              <a:ea typeface="Arial" pitchFamily="-84" charset="0"/>
              <a:cs typeface="Arial" pitchFamily="-8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p:cNvSpPr>
          <p:nvPr>
            <p:ph type="sldImg"/>
          </p:nvPr>
        </p:nvSpPr>
        <p:spPr>
          <a:ln/>
        </p:spPr>
      </p:sp>
      <p:sp>
        <p:nvSpPr>
          <p:cNvPr id="80899" name="Notes Placeholder 2"/>
          <p:cNvSpPr>
            <a:spLocks noGrp="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Table 5.3 shows the expansion of the 16-byte key into 10 round keys. As previously</a:t>
            </a:r>
          </a:p>
          <a:p>
            <a:r>
              <a:rPr lang="en-US" smtClean="0">
                <a:latin typeface="Arial" pitchFamily="-84" charset="0"/>
                <a:ea typeface="ＭＳ Ｐゴシック" pitchFamily="-84" charset="-128"/>
                <a:cs typeface="ＭＳ Ｐゴシック" pitchFamily="-84" charset="-128"/>
              </a:rPr>
              <a:t>explained, this process is performed word by word, with each four-byte word occupying</a:t>
            </a:r>
          </a:p>
          <a:p>
            <a:r>
              <a:rPr lang="en-US" smtClean="0">
                <a:latin typeface="Arial" pitchFamily="-84" charset="0"/>
                <a:ea typeface="ＭＳ Ｐゴシック" pitchFamily="-84" charset="-128"/>
                <a:cs typeface="ＭＳ Ｐゴシック" pitchFamily="-84" charset="-128"/>
              </a:rPr>
              <a:t>one column of the word round-key matrix. The left-hand column shows</a:t>
            </a:r>
          </a:p>
          <a:p>
            <a:r>
              <a:rPr lang="en-US" smtClean="0">
                <a:latin typeface="Arial" pitchFamily="-84" charset="0"/>
                <a:ea typeface="ＭＳ Ｐゴシック" pitchFamily="-84" charset="-128"/>
                <a:cs typeface="ＭＳ Ｐゴシック" pitchFamily="-84" charset="-128"/>
              </a:rPr>
              <a:t> the four round-key words generated for each round. The right-hand column shows</a:t>
            </a:r>
          </a:p>
          <a:p>
            <a:r>
              <a:rPr lang="en-US" smtClean="0">
                <a:latin typeface="Arial" pitchFamily="-84" charset="0"/>
                <a:ea typeface="ＭＳ Ｐゴシック" pitchFamily="-84" charset="-128"/>
                <a:cs typeface="ＭＳ Ｐゴシック" pitchFamily="-84" charset="-128"/>
              </a:rPr>
              <a:t>the steps used to generate the auxiliary word used in key expansion. We begin, of</a:t>
            </a:r>
          </a:p>
          <a:p>
            <a:r>
              <a:rPr lang="en-US" smtClean="0">
                <a:latin typeface="Arial" pitchFamily="-84" charset="0"/>
                <a:ea typeface="ＭＳ Ｐゴシック" pitchFamily="-84" charset="-128"/>
                <a:cs typeface="ＭＳ Ｐゴシック" pitchFamily="-84" charset="-128"/>
              </a:rPr>
              <a:t>course, with the key itself serving as the round key for round 0.</a:t>
            </a:r>
          </a:p>
        </p:txBody>
      </p:sp>
      <p:sp>
        <p:nvSpPr>
          <p:cNvPr id="80900" name="Slide Number Placeholder 3"/>
          <p:cNvSpPr>
            <a:spLocks noGrp="1"/>
          </p:cNvSpPr>
          <p:nvPr>
            <p:ph type="sldNum" sz="quarter" idx="5"/>
          </p:nvPr>
        </p:nvSpPr>
        <p:spPr>
          <a:noFill/>
        </p:spPr>
        <p:txBody>
          <a:bodyPr/>
          <a:lstStyle/>
          <a:p>
            <a:fld id="{09B8D3AA-4A71-2E4C-9296-AFC68C928694}" type="slidenum">
              <a:rPr lang="en-AU" smtClean="0">
                <a:latin typeface="Arial" pitchFamily="-84" charset="0"/>
              </a:rPr>
              <a:pPr/>
              <a:t>75</a:t>
            </a:fld>
            <a:endParaRPr lang="en-AU" smtClean="0">
              <a:latin typeface="Arial" pitchFamily="-8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a:ln/>
        </p:spPr>
      </p:sp>
      <p:sp>
        <p:nvSpPr>
          <p:cNvPr id="82947" name="Notes Placeholder 2"/>
          <p:cNvSpPr>
            <a:spLocks noGrp="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Next, Table 5.4 shows the progression of State  through the AES encryption</a:t>
            </a:r>
          </a:p>
          <a:p>
            <a:r>
              <a:rPr lang="en-US" smtClean="0">
                <a:latin typeface="Arial" pitchFamily="-84" charset="0"/>
                <a:ea typeface="ＭＳ Ｐゴシック" pitchFamily="-84" charset="-128"/>
                <a:cs typeface="ＭＳ Ｐゴシック" pitchFamily="-84" charset="-128"/>
              </a:rPr>
              <a:t>process. The first column shows the value of State  at the start of a round. For the</a:t>
            </a:r>
          </a:p>
          <a:p>
            <a:r>
              <a:rPr lang="en-US" smtClean="0">
                <a:latin typeface="Arial" pitchFamily="-84" charset="0"/>
                <a:ea typeface="ＭＳ Ｐゴシック" pitchFamily="-84" charset="-128"/>
                <a:cs typeface="ＭＳ Ｐゴシック" pitchFamily="-84" charset="-128"/>
              </a:rPr>
              <a:t>first row, State  is just the matrix arrangement of the plaintext. The second, third, and</a:t>
            </a:r>
          </a:p>
          <a:p>
            <a:r>
              <a:rPr lang="en-US" smtClean="0">
                <a:latin typeface="Arial" pitchFamily="-84" charset="0"/>
                <a:ea typeface="ＭＳ Ｐゴシック" pitchFamily="-84" charset="-128"/>
                <a:cs typeface="ＭＳ Ｐゴシック" pitchFamily="-84" charset="-128"/>
              </a:rPr>
              <a:t>fourth columns show the value of State  for that round after the SubBytes, ShiftRows,</a:t>
            </a:r>
          </a:p>
          <a:p>
            <a:r>
              <a:rPr lang="en-US" smtClean="0">
                <a:latin typeface="Arial" pitchFamily="-84" charset="0"/>
                <a:ea typeface="ＭＳ Ｐゴシック" pitchFamily="-84" charset="-128"/>
                <a:cs typeface="ＭＳ Ｐゴシック" pitchFamily="-84" charset="-128"/>
              </a:rPr>
              <a:t>and MixColumns transformations, respectively. The fifth column shows the round</a:t>
            </a:r>
          </a:p>
          <a:p>
            <a:r>
              <a:rPr lang="en-US" smtClean="0">
                <a:latin typeface="Arial" pitchFamily="-84" charset="0"/>
                <a:ea typeface="ＭＳ Ｐゴシック" pitchFamily="-84" charset="-128"/>
                <a:cs typeface="ＭＳ Ｐゴシック" pitchFamily="-84" charset="-128"/>
              </a:rPr>
              <a:t>key. You can verify that these round keys equate with those shown in Table 5.3. The</a:t>
            </a:r>
          </a:p>
          <a:p>
            <a:r>
              <a:rPr lang="en-US" smtClean="0">
                <a:latin typeface="Arial" pitchFamily="-84" charset="0"/>
                <a:ea typeface="ＭＳ Ｐゴシック" pitchFamily="-84" charset="-128"/>
                <a:cs typeface="ＭＳ Ｐゴシック" pitchFamily="-84" charset="-128"/>
              </a:rPr>
              <a:t>first column shows the value of State  resulting from the bitwise XOR of State  after</a:t>
            </a:r>
          </a:p>
          <a:p>
            <a:r>
              <a:rPr lang="en-US" smtClean="0">
                <a:latin typeface="Arial" pitchFamily="-84" charset="0"/>
                <a:ea typeface="ＭＳ Ｐゴシック" pitchFamily="-84" charset="-128"/>
                <a:cs typeface="ＭＳ Ｐゴシック" pitchFamily="-84" charset="-128"/>
              </a:rPr>
              <a:t>the preceding MixColumns with the round key for the preceding round.</a:t>
            </a:r>
          </a:p>
        </p:txBody>
      </p:sp>
      <p:sp>
        <p:nvSpPr>
          <p:cNvPr id="82948" name="Slide Number Placeholder 3"/>
          <p:cNvSpPr>
            <a:spLocks noGrp="1"/>
          </p:cNvSpPr>
          <p:nvPr>
            <p:ph type="sldNum" sz="quarter" idx="5"/>
          </p:nvPr>
        </p:nvSpPr>
        <p:spPr>
          <a:noFill/>
        </p:spPr>
        <p:txBody>
          <a:bodyPr/>
          <a:lstStyle/>
          <a:p>
            <a:fld id="{B6692294-9F54-4844-9B91-96E24026936D}" type="slidenum">
              <a:rPr lang="en-AU" smtClean="0">
                <a:latin typeface="Arial" pitchFamily="-84" charset="0"/>
              </a:rPr>
              <a:pPr/>
              <a:t>76</a:t>
            </a:fld>
            <a:endParaRPr lang="en-AU" smtClean="0">
              <a:latin typeface="Arial" pitchFamily="-8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p:cNvSpPr>
          <p:nvPr>
            <p:ph type="sldImg"/>
          </p:nvPr>
        </p:nvSpPr>
        <p:spPr>
          <a:ln/>
        </p:spPr>
      </p:sp>
      <p:sp>
        <p:nvSpPr>
          <p:cNvPr id="84995" name="Notes Placeholder 2"/>
          <p:cNvSpPr>
            <a:spLocks noGrp="1"/>
          </p:cNvSpPr>
          <p:nvPr>
            <p:ph type="body" idx="1"/>
          </p:nvPr>
        </p:nvSpPr>
        <p:spPr>
          <a:noFill/>
          <a:ln/>
        </p:spPr>
        <p:txBody>
          <a:bodyPr/>
          <a:lstStyle/>
          <a:p>
            <a:r>
              <a:rPr lang="en-US" dirty="0" smtClean="0">
                <a:latin typeface="Arial" pitchFamily="-84" charset="0"/>
                <a:ea typeface="ＭＳ Ｐゴシック" pitchFamily="-84" charset="-128"/>
                <a:cs typeface="ＭＳ Ｐゴシック" pitchFamily="-84" charset="-128"/>
              </a:rPr>
              <a:t> If a small change in the key or plaintext were to produce a corresponding small</a:t>
            </a:r>
          </a:p>
          <a:p>
            <a:r>
              <a:rPr lang="en-US" dirty="0" smtClean="0">
                <a:latin typeface="Arial" pitchFamily="-84" charset="0"/>
                <a:ea typeface="ＭＳ Ｐゴシック" pitchFamily="-84" charset="-128"/>
                <a:cs typeface="ＭＳ Ｐゴシック" pitchFamily="-84" charset="-128"/>
              </a:rPr>
              <a:t>change in the </a:t>
            </a:r>
            <a:r>
              <a:rPr lang="en-US" dirty="0" err="1" smtClean="0">
                <a:latin typeface="Arial" pitchFamily="-84" charset="0"/>
                <a:ea typeface="ＭＳ Ｐゴシック" pitchFamily="-84" charset="-128"/>
                <a:cs typeface="ＭＳ Ｐゴシック" pitchFamily="-84" charset="-128"/>
              </a:rPr>
              <a:t>ciphertext</a:t>
            </a:r>
            <a:r>
              <a:rPr lang="en-US" dirty="0" smtClean="0">
                <a:latin typeface="Arial" pitchFamily="-84" charset="0"/>
                <a:ea typeface="ＭＳ Ｐゴシック" pitchFamily="-84" charset="-128"/>
                <a:cs typeface="ＭＳ Ｐゴシック" pitchFamily="-84" charset="-128"/>
              </a:rPr>
              <a:t>, this might be used to effectively reduce the size of the</a:t>
            </a:r>
          </a:p>
          <a:p>
            <a:r>
              <a:rPr lang="en-US" dirty="0" smtClean="0">
                <a:latin typeface="Arial" pitchFamily="-84" charset="0"/>
                <a:ea typeface="ＭＳ Ｐゴシック" pitchFamily="-84" charset="-128"/>
                <a:cs typeface="ＭＳ Ｐゴシック" pitchFamily="-84" charset="-128"/>
              </a:rPr>
              <a:t> plaintext (or key) space to be searched. What is desired is the avalanche effect, in</a:t>
            </a:r>
          </a:p>
          <a:p>
            <a:r>
              <a:rPr lang="en-US" dirty="0" smtClean="0">
                <a:latin typeface="Arial" pitchFamily="-84" charset="0"/>
                <a:ea typeface="ＭＳ Ｐゴシック" pitchFamily="-84" charset="-128"/>
                <a:cs typeface="ＭＳ Ｐゴシック" pitchFamily="-84" charset="-128"/>
              </a:rPr>
              <a:t>which a small change in plaintext or key produces a large change in the </a:t>
            </a:r>
            <a:r>
              <a:rPr lang="en-US" dirty="0" err="1" smtClean="0">
                <a:latin typeface="Arial" pitchFamily="-84" charset="0"/>
                <a:ea typeface="ＭＳ Ｐゴシック" pitchFamily="-84" charset="-128"/>
                <a:cs typeface="ＭＳ Ｐゴシック" pitchFamily="-84" charset="-128"/>
              </a:rPr>
              <a:t>ciphertext</a:t>
            </a:r>
            <a:r>
              <a:rPr lang="en-US" dirty="0" smtClean="0">
                <a:latin typeface="Arial" pitchFamily="-84" charset="0"/>
                <a:ea typeface="ＭＳ Ｐゴシック" pitchFamily="-84" charset="-128"/>
                <a:cs typeface="ＭＳ Ｐゴシック" pitchFamily="-84" charset="-128"/>
              </a:rPr>
              <a:t>.</a:t>
            </a:r>
          </a:p>
          <a:p>
            <a:endParaRPr lang="en-US" dirty="0" smtClean="0">
              <a:latin typeface="Arial" pitchFamily="-84" charset="0"/>
              <a:ea typeface="ＭＳ Ｐゴシック" pitchFamily="-84" charset="-128"/>
              <a:cs typeface="ＭＳ Ｐゴシック" pitchFamily="-84" charset="-128"/>
            </a:endParaRPr>
          </a:p>
          <a:p>
            <a:r>
              <a:rPr lang="en-US" dirty="0" smtClean="0">
                <a:latin typeface="Arial" pitchFamily="-84" charset="0"/>
                <a:ea typeface="ＭＳ Ｐゴシック" pitchFamily="-84" charset="-128"/>
                <a:cs typeface="ＭＳ Ｐゴシック" pitchFamily="-84" charset="-128"/>
              </a:rPr>
              <a:t>Using the example from Table 5.4, Table 5.5 shows the result when the</a:t>
            </a:r>
          </a:p>
          <a:p>
            <a:r>
              <a:rPr lang="en-US" dirty="0" smtClean="0">
                <a:latin typeface="Arial" pitchFamily="-84" charset="0"/>
                <a:ea typeface="ＭＳ Ｐゴシック" pitchFamily="-84" charset="-128"/>
                <a:cs typeface="ＭＳ Ｐゴシック" pitchFamily="-84" charset="-128"/>
              </a:rPr>
              <a:t>eighth bit of the plaintext is changed. The second column of the table shows the</a:t>
            </a:r>
          </a:p>
          <a:p>
            <a:r>
              <a:rPr lang="en-US" dirty="0" smtClean="0">
                <a:latin typeface="Arial" pitchFamily="-84" charset="0"/>
                <a:ea typeface="ＭＳ Ｐゴシック" pitchFamily="-84" charset="-128"/>
                <a:cs typeface="ＭＳ Ｐゴシック" pitchFamily="-84" charset="-128"/>
              </a:rPr>
              <a:t>value of the State  matrix at the end of each round for the two plaintexts. Note</a:t>
            </a:r>
          </a:p>
          <a:p>
            <a:r>
              <a:rPr lang="en-US" dirty="0" smtClean="0">
                <a:latin typeface="Arial" pitchFamily="-84" charset="0"/>
                <a:ea typeface="ＭＳ Ｐゴシック" pitchFamily="-84" charset="-128"/>
                <a:cs typeface="ＭＳ Ｐゴシック" pitchFamily="-84" charset="-128"/>
              </a:rPr>
              <a:t>that after just one round, 20 bits of the State  vector differ. After two rounds,</a:t>
            </a:r>
          </a:p>
          <a:p>
            <a:r>
              <a:rPr lang="en-US" dirty="0" smtClean="0">
                <a:latin typeface="Arial" pitchFamily="-84" charset="0"/>
                <a:ea typeface="ＭＳ Ｐゴシック" pitchFamily="-84" charset="-128"/>
                <a:cs typeface="ＭＳ Ｐゴシック" pitchFamily="-84" charset="-128"/>
              </a:rPr>
              <a:t>close to half the bits differ. This magnitude of difference propagates through</a:t>
            </a:r>
          </a:p>
          <a:p>
            <a:r>
              <a:rPr lang="en-US" dirty="0" smtClean="0">
                <a:latin typeface="Arial" pitchFamily="-84" charset="0"/>
                <a:ea typeface="ＭＳ Ｐゴシック" pitchFamily="-84" charset="-128"/>
                <a:cs typeface="ＭＳ Ｐゴシック" pitchFamily="-84" charset="-128"/>
              </a:rPr>
              <a:t>the remaining rounds. A bit difference in approximately half the positions in the</a:t>
            </a:r>
          </a:p>
          <a:p>
            <a:r>
              <a:rPr lang="en-US" dirty="0" smtClean="0">
                <a:latin typeface="Arial" pitchFamily="-84" charset="0"/>
                <a:ea typeface="ＭＳ Ｐゴシック" pitchFamily="-84" charset="-128"/>
                <a:cs typeface="ＭＳ Ｐゴシック" pitchFamily="-84" charset="-128"/>
              </a:rPr>
              <a:t>most desirable outcome. Clearly, if almost all the bits are changed, this would be</a:t>
            </a:r>
          </a:p>
          <a:p>
            <a:r>
              <a:rPr lang="en-US" dirty="0" smtClean="0">
                <a:latin typeface="Arial" pitchFamily="-84" charset="0"/>
                <a:ea typeface="ＭＳ Ｐゴシック" pitchFamily="-84" charset="-128"/>
                <a:cs typeface="ＭＳ Ｐゴシック" pitchFamily="-84" charset="-128"/>
              </a:rPr>
              <a:t>logically equivalent to almost none of the bits being changed. Put another way, if</a:t>
            </a:r>
          </a:p>
          <a:p>
            <a:r>
              <a:rPr lang="en-US" dirty="0" smtClean="0">
                <a:latin typeface="Arial" pitchFamily="-84" charset="0"/>
                <a:ea typeface="ＭＳ Ｐゴシック" pitchFamily="-84" charset="-128"/>
                <a:cs typeface="ＭＳ Ｐゴシック" pitchFamily="-84" charset="-128"/>
              </a:rPr>
              <a:t>we select two plaintexts at random, we would expect the two plaintexts to differ</a:t>
            </a:r>
          </a:p>
          <a:p>
            <a:r>
              <a:rPr lang="en-US" dirty="0" smtClean="0">
                <a:latin typeface="Arial" pitchFamily="-84" charset="0"/>
                <a:ea typeface="ＭＳ Ｐゴシック" pitchFamily="-84" charset="-128"/>
                <a:cs typeface="ＭＳ Ｐゴシック" pitchFamily="-84" charset="-128"/>
              </a:rPr>
              <a:t>in about half of the bit positions and the two </a:t>
            </a:r>
            <a:r>
              <a:rPr lang="en-US" dirty="0" err="1" smtClean="0">
                <a:latin typeface="Arial" pitchFamily="-84" charset="0"/>
                <a:ea typeface="ＭＳ Ｐゴシック" pitchFamily="-84" charset="-128"/>
                <a:cs typeface="ＭＳ Ｐゴシック" pitchFamily="-84" charset="-128"/>
              </a:rPr>
              <a:t>ciphertexts</a:t>
            </a:r>
            <a:r>
              <a:rPr lang="en-US" dirty="0" smtClean="0">
                <a:latin typeface="Arial" pitchFamily="-84" charset="0"/>
                <a:ea typeface="ＭＳ Ｐゴシック" pitchFamily="-84" charset="-128"/>
                <a:cs typeface="ＭＳ Ｐゴシック" pitchFamily="-84" charset="-128"/>
              </a:rPr>
              <a:t> to also differ in about</a:t>
            </a:r>
          </a:p>
          <a:p>
            <a:r>
              <a:rPr lang="en-US" dirty="0" smtClean="0">
                <a:latin typeface="Arial" pitchFamily="-84" charset="0"/>
                <a:ea typeface="ＭＳ Ｐゴシック" pitchFamily="-84" charset="-128"/>
                <a:cs typeface="ＭＳ Ｐゴシック" pitchFamily="-84" charset="-128"/>
              </a:rPr>
              <a:t>half the positions.</a:t>
            </a:r>
          </a:p>
        </p:txBody>
      </p:sp>
      <p:sp>
        <p:nvSpPr>
          <p:cNvPr id="84996" name="Slide Number Placeholder 3"/>
          <p:cNvSpPr>
            <a:spLocks noGrp="1"/>
          </p:cNvSpPr>
          <p:nvPr>
            <p:ph type="sldNum" sz="quarter" idx="5"/>
          </p:nvPr>
        </p:nvSpPr>
        <p:spPr>
          <a:noFill/>
        </p:spPr>
        <p:txBody>
          <a:bodyPr/>
          <a:lstStyle/>
          <a:p>
            <a:fld id="{CCA8DA5F-F4FF-3C42-9D68-C2573610C40D}" type="slidenum">
              <a:rPr lang="en-AU" smtClean="0">
                <a:latin typeface="Arial" pitchFamily="-84" charset="0"/>
              </a:rPr>
              <a:pPr/>
              <a:t>77</a:t>
            </a:fld>
            <a:endParaRPr lang="en-AU" smtClean="0">
              <a:latin typeface="Arial" pitchFamily="-8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a:ln/>
        </p:spPr>
      </p:sp>
      <p:sp>
        <p:nvSpPr>
          <p:cNvPr id="87043" name="Notes Placeholder 2"/>
          <p:cNvSpPr>
            <a:spLocks noGrp="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Table 5.6 shows the change in State  matrix values when the same plaintext is</a:t>
            </a:r>
          </a:p>
          <a:p>
            <a:r>
              <a:rPr lang="en-US" smtClean="0">
                <a:latin typeface="Arial" pitchFamily="-84" charset="0"/>
                <a:ea typeface="ＭＳ Ｐゴシック" pitchFamily="-84" charset="-128"/>
                <a:cs typeface="ＭＳ Ｐゴシック" pitchFamily="-84" charset="-128"/>
              </a:rPr>
              <a:t>used and the two keys differ in the eighth bit. That is, for the second case, the key is</a:t>
            </a:r>
          </a:p>
          <a:p>
            <a:r>
              <a:rPr lang="en-US" smtClean="0">
                <a:latin typeface="Arial" pitchFamily="-84" charset="0"/>
                <a:ea typeface="ＭＳ Ｐゴシック" pitchFamily="-84" charset="-128"/>
                <a:cs typeface="ＭＳ Ｐゴシック" pitchFamily="-84" charset="-128"/>
              </a:rPr>
              <a:t>0e1571c947d9e8590cb7add6af7f6798.  Again, one round produces a significant</a:t>
            </a:r>
          </a:p>
          <a:p>
            <a:r>
              <a:rPr lang="en-US" smtClean="0">
                <a:latin typeface="Arial" pitchFamily="-84" charset="0"/>
                <a:ea typeface="ＭＳ Ｐゴシック" pitchFamily="-84" charset="-128"/>
                <a:cs typeface="ＭＳ Ｐゴシック" pitchFamily="-84" charset="-128"/>
              </a:rPr>
              <a:t>change, and the magnitude of change after all subsequent rounds is roughly half</a:t>
            </a:r>
          </a:p>
          <a:p>
            <a:r>
              <a:rPr lang="en-US" smtClean="0">
                <a:latin typeface="Arial" pitchFamily="-84" charset="0"/>
                <a:ea typeface="ＭＳ Ｐゴシック" pitchFamily="-84" charset="-128"/>
                <a:cs typeface="ＭＳ Ｐゴシック" pitchFamily="-84" charset="-128"/>
              </a:rPr>
              <a:t>the bits. Thus, based on this example, AES exhibits a very strong avalanche effect.</a:t>
            </a:r>
          </a:p>
          <a:p>
            <a:endParaRPr lang="en-US" smtClean="0">
              <a:latin typeface="Arial" pitchFamily="-84" charset="0"/>
              <a:ea typeface="ＭＳ Ｐゴシック" pitchFamily="-84" charset="-128"/>
              <a:cs typeface="ＭＳ Ｐゴシック" pitchFamily="-84" charset="-128"/>
            </a:endParaRPr>
          </a:p>
          <a:p>
            <a:r>
              <a:rPr lang="en-US" smtClean="0">
                <a:latin typeface="Arial" pitchFamily="-84" charset="0"/>
                <a:ea typeface="ＭＳ Ｐゴシック" pitchFamily="-84" charset="-128"/>
                <a:cs typeface="ＭＳ Ｐゴシック" pitchFamily="-84" charset="-128"/>
              </a:rPr>
              <a:t> Note that this avalanche effect is stronger than that for DES (Table 3.2),</a:t>
            </a:r>
          </a:p>
          <a:p>
            <a:r>
              <a:rPr lang="en-US" smtClean="0">
                <a:latin typeface="Arial" pitchFamily="-84" charset="0"/>
                <a:ea typeface="ＭＳ Ｐゴシック" pitchFamily="-84" charset="-128"/>
                <a:cs typeface="ＭＳ Ｐゴシック" pitchFamily="-84" charset="-128"/>
              </a:rPr>
              <a:t>which requires three rounds to reach a point at which approximately half the bits</a:t>
            </a:r>
          </a:p>
          <a:p>
            <a:r>
              <a:rPr lang="en-US" smtClean="0">
                <a:latin typeface="Arial" pitchFamily="-84" charset="0"/>
                <a:ea typeface="ＭＳ Ｐゴシック" pitchFamily="-84" charset="-128"/>
                <a:cs typeface="ＭＳ Ｐゴシック" pitchFamily="-84" charset="-128"/>
              </a:rPr>
              <a:t>are changed, both for a bit change in the plaintext and a bit change in the key.</a:t>
            </a:r>
          </a:p>
        </p:txBody>
      </p:sp>
      <p:sp>
        <p:nvSpPr>
          <p:cNvPr id="87044" name="Slide Number Placeholder 3"/>
          <p:cNvSpPr>
            <a:spLocks noGrp="1"/>
          </p:cNvSpPr>
          <p:nvPr>
            <p:ph type="sldNum" sz="quarter" idx="5"/>
          </p:nvPr>
        </p:nvSpPr>
        <p:spPr>
          <a:noFill/>
        </p:spPr>
        <p:txBody>
          <a:bodyPr/>
          <a:lstStyle/>
          <a:p>
            <a:fld id="{D0E6E408-8864-ED45-98B7-1A1DC8A85DC9}" type="slidenum">
              <a:rPr lang="en-AU" smtClean="0">
                <a:latin typeface="Arial" pitchFamily="-84" charset="0"/>
              </a:rPr>
              <a:pPr/>
              <a:t>78</a:t>
            </a:fld>
            <a:endParaRPr lang="en-AU" smtClean="0">
              <a:latin typeface="Arial" pitchFamily="-8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145C6549-4801-2942-9A8F-B31F51D24AF2}" type="slidenum">
              <a:rPr lang="en-AU">
                <a:latin typeface="Arial" pitchFamily="-84" charset="0"/>
              </a:rPr>
              <a:pPr/>
              <a:t>79</a:t>
            </a:fld>
            <a:endParaRPr lang="en-AU">
              <a:latin typeface="Arial" pitchFamily="-8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As was mentioned, the AES decryption cipher is not identical to the encryption</a:t>
            </a:r>
          </a:p>
          <a:p>
            <a:r>
              <a:rPr lang="en-US" smtClean="0">
                <a:latin typeface="Arial" pitchFamily="-84" charset="0"/>
                <a:ea typeface="ＭＳ Ｐゴシック" pitchFamily="-84" charset="-128"/>
                <a:cs typeface="ＭＳ Ｐゴシック" pitchFamily="-84" charset="-128"/>
              </a:rPr>
              <a:t>cipher (Figure 5.3). That is, the sequence of transformations for decryption differs</a:t>
            </a:r>
          </a:p>
          <a:p>
            <a:r>
              <a:rPr lang="en-US" smtClean="0">
                <a:latin typeface="Arial" pitchFamily="-84" charset="0"/>
                <a:ea typeface="ＭＳ Ｐゴシック" pitchFamily="-84" charset="-128"/>
                <a:cs typeface="ＭＳ Ｐゴシック" pitchFamily="-84" charset="-128"/>
              </a:rPr>
              <a:t>from that for encryption, although the form of the key schedules for encryption</a:t>
            </a:r>
          </a:p>
          <a:p>
            <a:r>
              <a:rPr lang="en-US" smtClean="0">
                <a:latin typeface="Arial" pitchFamily="-84" charset="0"/>
                <a:ea typeface="ＭＳ Ｐゴシック" pitchFamily="-84" charset="-128"/>
                <a:cs typeface="ＭＳ Ｐゴシック" pitchFamily="-84" charset="-128"/>
              </a:rPr>
              <a:t>and decryption is the same. This has the disadvantage that two separate software</a:t>
            </a:r>
          </a:p>
          <a:p>
            <a:r>
              <a:rPr lang="en-US" smtClean="0">
                <a:latin typeface="Arial" pitchFamily="-84" charset="0"/>
                <a:ea typeface="ＭＳ Ｐゴシック" pitchFamily="-84" charset="-128"/>
                <a:cs typeface="ＭＳ Ｐゴシック" pitchFamily="-84" charset="-128"/>
              </a:rPr>
              <a:t>or firmware modules are needed for applications that require both encryption and</a:t>
            </a:r>
          </a:p>
          <a:p>
            <a:r>
              <a:rPr lang="en-US" smtClean="0">
                <a:latin typeface="Arial" pitchFamily="-84" charset="0"/>
                <a:ea typeface="ＭＳ Ｐゴシック" pitchFamily="-84" charset="-128"/>
                <a:cs typeface="ＭＳ Ｐゴシック" pitchFamily="-84" charset="-128"/>
              </a:rPr>
              <a:t>decryption. There is, however, an equivalent version of the decryption algorithm</a:t>
            </a:r>
          </a:p>
          <a:p>
            <a:r>
              <a:rPr lang="en-US" smtClean="0">
                <a:latin typeface="Arial" pitchFamily="-84" charset="0"/>
                <a:ea typeface="ＭＳ Ｐゴシック" pitchFamily="-84" charset="-128"/>
                <a:cs typeface="ＭＳ Ｐゴシック" pitchFamily="-84" charset="-128"/>
              </a:rPr>
              <a:t>that has the same structure as the encryption algorithm. The equivalent version has</a:t>
            </a:r>
          </a:p>
          <a:p>
            <a:r>
              <a:rPr lang="en-US" smtClean="0">
                <a:latin typeface="Arial" pitchFamily="-84" charset="0"/>
                <a:ea typeface="ＭＳ Ｐゴシック" pitchFamily="-84" charset="-128"/>
                <a:cs typeface="ＭＳ Ｐゴシック" pitchFamily="-84" charset="-128"/>
              </a:rPr>
              <a:t>the same sequence of transformations as the encryption algorithm (with transformations</a:t>
            </a:r>
          </a:p>
          <a:p>
            <a:r>
              <a:rPr lang="en-US" smtClean="0">
                <a:latin typeface="Arial" pitchFamily="-84" charset="0"/>
                <a:ea typeface="ＭＳ Ｐゴシック" pitchFamily="-84" charset="-128"/>
                <a:cs typeface="ＭＳ Ｐゴシック" pitchFamily="-84" charset="-128"/>
              </a:rPr>
              <a:t>replaced by their inverses). To achieve this equivalence, a change in key</a:t>
            </a:r>
          </a:p>
          <a:p>
            <a:r>
              <a:rPr lang="en-US" smtClean="0">
                <a:latin typeface="Arial" pitchFamily="-84" charset="0"/>
                <a:ea typeface="ＭＳ Ｐゴシック" pitchFamily="-84" charset="-128"/>
                <a:cs typeface="ＭＳ Ｐゴシック" pitchFamily="-84" charset="-128"/>
              </a:rPr>
              <a:t>schedule is needed.</a:t>
            </a:r>
          </a:p>
          <a:p>
            <a:endParaRPr lang="en-US" smtClean="0">
              <a:latin typeface="Arial" pitchFamily="-84" charset="0"/>
              <a:ea typeface="ＭＳ Ｐゴシック" pitchFamily="-84" charset="-128"/>
              <a:cs typeface="ＭＳ Ｐゴシック" pitchFamily="-84" charset="-128"/>
            </a:endParaRPr>
          </a:p>
          <a:p>
            <a:r>
              <a:rPr lang="en-US" smtClean="0">
                <a:latin typeface="Arial" pitchFamily="-84" charset="0"/>
                <a:ea typeface="ＭＳ Ｐゴシック" pitchFamily="-84" charset="-128"/>
                <a:cs typeface="ＭＳ Ｐゴシック" pitchFamily="-84" charset="-128"/>
              </a:rPr>
              <a:t> Two separate changes are needed to bring the decryption structure in line</a:t>
            </a:r>
          </a:p>
          <a:p>
            <a:r>
              <a:rPr lang="en-US" smtClean="0">
                <a:latin typeface="Arial" pitchFamily="-84" charset="0"/>
                <a:ea typeface="ＭＳ Ｐゴシック" pitchFamily="-84" charset="-128"/>
                <a:cs typeface="ＭＳ Ｐゴシック" pitchFamily="-84" charset="-128"/>
              </a:rPr>
              <a:t>with the encryption structure. As illustrated in Figure 5.3, an encryption round has</a:t>
            </a:r>
          </a:p>
          <a:p>
            <a:r>
              <a:rPr lang="en-US" smtClean="0">
                <a:latin typeface="Arial" pitchFamily="-84" charset="0"/>
                <a:ea typeface="ＭＳ Ｐゴシック" pitchFamily="-84" charset="-128"/>
                <a:cs typeface="ＭＳ Ｐゴシック" pitchFamily="-84" charset="-128"/>
              </a:rPr>
              <a:t>the structure SubBytes, ShiftRows, MixColumns, AddRoundKey. The standard</a:t>
            </a:r>
          </a:p>
          <a:p>
            <a:r>
              <a:rPr lang="en-US" smtClean="0">
                <a:latin typeface="Arial" pitchFamily="-84" charset="0"/>
                <a:ea typeface="ＭＳ Ｐゴシック" pitchFamily="-84" charset="-128"/>
                <a:cs typeface="ＭＳ Ｐゴシック" pitchFamily="-84" charset="-128"/>
              </a:rPr>
              <a:t>decryption round has the structure InvShiftRows, InvSubBytes, AddRoundKey,</a:t>
            </a:r>
          </a:p>
          <a:p>
            <a:r>
              <a:rPr lang="en-US" smtClean="0">
                <a:latin typeface="Arial" pitchFamily="-84" charset="0"/>
                <a:ea typeface="ＭＳ Ｐゴシック" pitchFamily="-84" charset="-128"/>
                <a:cs typeface="ＭＳ Ｐゴシック" pitchFamily="-84" charset="-128"/>
              </a:rPr>
              <a:t>InvMixColumns. Thus, the first two stages of the decryption round need to</a:t>
            </a:r>
          </a:p>
          <a:p>
            <a:r>
              <a:rPr lang="en-US" smtClean="0">
                <a:latin typeface="Arial" pitchFamily="-84" charset="0"/>
                <a:ea typeface="ＭＳ Ｐゴシック" pitchFamily="-84" charset="-128"/>
                <a:cs typeface="ＭＳ Ｐゴシック" pitchFamily="-84" charset="-128"/>
              </a:rPr>
              <a:t>be interchanged, and the second two stages of the decryption round need to be</a:t>
            </a:r>
          </a:p>
          <a:p>
            <a:r>
              <a:rPr lang="en-US" smtClean="0">
                <a:latin typeface="Arial" pitchFamily="-84" charset="0"/>
                <a:ea typeface="ＭＳ Ｐゴシック" pitchFamily="-84" charset="-128"/>
                <a:cs typeface="ＭＳ Ｐゴシック" pitchFamily="-84" charset="-128"/>
              </a:rPr>
              <a:t>interchanged.</a:t>
            </a:r>
            <a:endParaRPr lang="en-AU" smtClean="0">
              <a:latin typeface="Arial" pitchFamily="-84" charset="0"/>
              <a:ea typeface="Arial" pitchFamily="-84" charset="0"/>
              <a:cs typeface="Arial" pitchFamily="-8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a:ln/>
        </p:spPr>
      </p:sp>
      <p:sp>
        <p:nvSpPr>
          <p:cNvPr id="45059" name="Notes Placeholder 2"/>
          <p:cNvSpPr>
            <a:spLocks noGrp="1"/>
          </p:cNvSpPr>
          <p:nvPr>
            <p:ph type="body" idx="1"/>
          </p:nvPr>
        </p:nvSpPr>
        <p:spPr>
          <a:noFill/>
          <a:ln/>
        </p:spPr>
        <p:txBody>
          <a:bodyPr/>
          <a:lstStyle/>
          <a:p>
            <a:pPr eaLnBrk="1" hangingPunct="1"/>
            <a:r>
              <a:rPr lang="en-US" smtClean="0">
                <a:latin typeface="Arial" pitchFamily="-84" charset="0"/>
                <a:ea typeface="ＭＳ Ｐゴシック" pitchFamily="-84" charset="-128"/>
                <a:cs typeface="ＭＳ Ｐゴシック" pitchFamily="-84" charset="-128"/>
              </a:rPr>
              <a:t>Figure 4.1a demonstrates that, given a and positive n, it is always possible to find q and r that satisfy the preceding relationship. Represent the integers on the number line; a will fall somewhere on that line (positive a is shown, a similar demonstration can be made for negative a). Starting at 0, proceed to n, 2n, up to qn such that qn ≤ a and (q + 1)n &gt; a. The distance from qn to a is r, and we have found the unique values of q and r. The remainder r  is often referred to as a residue .</a:t>
            </a:r>
          </a:p>
          <a:p>
            <a:pPr eaLnBrk="1" hangingPunct="1"/>
            <a:endParaRPr lang="en-US" smtClean="0">
              <a:latin typeface="Arial" pitchFamily="-84" charset="0"/>
              <a:ea typeface="ＭＳ Ｐゴシック" pitchFamily="-84" charset="-128"/>
              <a:cs typeface="ＭＳ Ｐゴシック" pitchFamily="-84" charset="-128"/>
            </a:endParaRPr>
          </a:p>
          <a:p>
            <a:pPr eaLnBrk="1" hangingPunct="1"/>
            <a:r>
              <a:rPr lang="en-US" smtClean="0">
                <a:latin typeface="Arial" pitchFamily="-84" charset="0"/>
                <a:ea typeface="ＭＳ Ｐゴシック" pitchFamily="-84" charset="-128"/>
                <a:cs typeface="ＭＳ Ｐゴシック" pitchFamily="-84" charset="-128"/>
              </a:rPr>
              <a:t>For example: </a:t>
            </a:r>
          </a:p>
          <a:p>
            <a:pPr eaLnBrk="1" hangingPunct="1"/>
            <a:r>
              <a:rPr lang="en-US" i="1" smtClean="0">
                <a:latin typeface="Arial" pitchFamily="-84" charset="0"/>
                <a:ea typeface="ＭＳ Ｐゴシック" pitchFamily="-84" charset="-128"/>
                <a:cs typeface="ＭＳ Ｐゴシック" pitchFamily="-84" charset="-128"/>
              </a:rPr>
              <a:t>    a = 11; n = 7; 	11 = 1 x 7 + 4; 	r = 4 q = 1 </a:t>
            </a:r>
          </a:p>
          <a:p>
            <a:pPr eaLnBrk="1" hangingPunct="1"/>
            <a:r>
              <a:rPr lang="en-US" i="1" smtClean="0">
                <a:latin typeface="Arial" pitchFamily="-84" charset="0"/>
                <a:ea typeface="ＭＳ Ｐゴシック" pitchFamily="-84" charset="-128"/>
                <a:cs typeface="ＭＳ Ｐゴシック" pitchFamily="-84" charset="-128"/>
              </a:rPr>
              <a:t>    a = –11; n = 7; 	–11 = (–2) x 7 + 3; 	r = 3 q = –2 </a:t>
            </a:r>
          </a:p>
          <a:p>
            <a:pPr eaLnBrk="1" hangingPunct="1"/>
            <a:r>
              <a:rPr lang="en-US" smtClean="0">
                <a:latin typeface="Arial" pitchFamily="-84" charset="0"/>
                <a:ea typeface="ＭＳ Ｐゴシック" pitchFamily="-84" charset="-128"/>
                <a:cs typeface="ＭＳ Ｐゴシック" pitchFamily="-84" charset="-128"/>
              </a:rPr>
              <a:t>Figure 4.1b provides another example. </a:t>
            </a:r>
          </a:p>
          <a:p>
            <a:endParaRPr lang="en-US" smtClean="0">
              <a:latin typeface="Arial" pitchFamily="-84" charset="0"/>
              <a:ea typeface="ＭＳ Ｐゴシック" pitchFamily="-84" charset="-128"/>
              <a:cs typeface="ＭＳ Ｐゴシック" pitchFamily="-84" charset="-128"/>
            </a:endParaRPr>
          </a:p>
        </p:txBody>
      </p:sp>
      <p:sp>
        <p:nvSpPr>
          <p:cNvPr id="45060" name="Slide Number Placeholder 3"/>
          <p:cNvSpPr>
            <a:spLocks noGrp="1"/>
          </p:cNvSpPr>
          <p:nvPr>
            <p:ph type="sldNum" sz="quarter" idx="5"/>
          </p:nvPr>
        </p:nvSpPr>
        <p:spPr>
          <a:noFill/>
        </p:spPr>
        <p:txBody>
          <a:bodyPr/>
          <a:lstStyle/>
          <a:p>
            <a:fld id="{3A372CBD-66AF-E241-A037-ABBDAFF689DC}" type="slidenum">
              <a:rPr lang="en-AU" smtClean="0">
                <a:latin typeface="Arial" pitchFamily="-84" charset="0"/>
              </a:rPr>
              <a:pPr/>
              <a:t>8</a:t>
            </a:fld>
            <a:endParaRPr lang="en-AU" smtClean="0">
              <a:latin typeface="Arial" pitchFamily="-8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p:cNvSpPr>
          <p:nvPr>
            <p:ph type="sldImg"/>
          </p:nvPr>
        </p:nvSpPr>
        <p:spPr>
          <a:ln/>
        </p:spPr>
      </p:sp>
      <p:sp>
        <p:nvSpPr>
          <p:cNvPr id="91139" name="Notes Placeholder 2"/>
          <p:cNvSpPr>
            <a:spLocks noGrp="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InvShiftRows affects the</a:t>
            </a:r>
          </a:p>
          <a:p>
            <a:r>
              <a:rPr lang="en-US" smtClean="0">
                <a:latin typeface="Arial" pitchFamily="-84" charset="0"/>
                <a:ea typeface="ＭＳ Ｐゴシック" pitchFamily="-84" charset="-128"/>
                <a:cs typeface="ＭＳ Ｐゴシック" pitchFamily="-84" charset="-128"/>
              </a:rPr>
              <a:t>sequence of bytes in State  but does not alter byte contents and does not depend</a:t>
            </a:r>
          </a:p>
          <a:p>
            <a:r>
              <a:rPr lang="en-US" smtClean="0">
                <a:latin typeface="Arial" pitchFamily="-84" charset="0"/>
                <a:ea typeface="ＭＳ Ｐゴシック" pitchFamily="-84" charset="-128"/>
                <a:cs typeface="ＭＳ Ｐゴシック" pitchFamily="-84" charset="-128"/>
              </a:rPr>
              <a:t>on byte contents to perform its transformation. InvSubBytes affects the contents</a:t>
            </a:r>
          </a:p>
          <a:p>
            <a:r>
              <a:rPr lang="en-US" smtClean="0">
                <a:latin typeface="Arial" pitchFamily="-84" charset="0"/>
                <a:ea typeface="ＭＳ Ｐゴシック" pitchFamily="-84" charset="-128"/>
                <a:cs typeface="ＭＳ Ｐゴシック" pitchFamily="-84" charset="-128"/>
              </a:rPr>
              <a:t>of bytes in State  but does not alter byte sequence and does not depend on byte</a:t>
            </a:r>
          </a:p>
          <a:p>
            <a:r>
              <a:rPr lang="en-US" smtClean="0">
                <a:latin typeface="Arial" pitchFamily="-84" charset="0"/>
                <a:ea typeface="ＭＳ Ｐゴシック" pitchFamily="-84" charset="-128"/>
                <a:cs typeface="ＭＳ Ｐゴシック" pitchFamily="-84" charset="-128"/>
              </a:rPr>
              <a:t>sequence to perform its transformation. Thus, these two operations commute and</a:t>
            </a:r>
          </a:p>
          <a:p>
            <a:r>
              <a:rPr lang="en-US" smtClean="0">
                <a:latin typeface="Arial" pitchFamily="-84" charset="0"/>
                <a:ea typeface="ＭＳ Ｐゴシック" pitchFamily="-84" charset="-128"/>
                <a:cs typeface="ＭＳ Ｐゴシック" pitchFamily="-84" charset="-128"/>
              </a:rPr>
              <a:t>can be interchanged.</a:t>
            </a:r>
          </a:p>
        </p:txBody>
      </p:sp>
      <p:sp>
        <p:nvSpPr>
          <p:cNvPr id="91140" name="Slide Number Placeholder 3"/>
          <p:cNvSpPr>
            <a:spLocks noGrp="1"/>
          </p:cNvSpPr>
          <p:nvPr>
            <p:ph type="sldNum" sz="quarter" idx="5"/>
          </p:nvPr>
        </p:nvSpPr>
        <p:spPr>
          <a:noFill/>
        </p:spPr>
        <p:txBody>
          <a:bodyPr/>
          <a:lstStyle/>
          <a:p>
            <a:fld id="{450A3DB6-B437-7E46-B84D-4756016FD173}" type="slidenum">
              <a:rPr lang="en-AU" smtClean="0">
                <a:latin typeface="Arial" pitchFamily="-84" charset="0"/>
              </a:rPr>
              <a:pPr/>
              <a:t>80</a:t>
            </a:fld>
            <a:endParaRPr lang="en-AU" smtClean="0">
              <a:latin typeface="Arial" pitchFamily="-8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a:ln/>
        </p:spPr>
      </p:sp>
      <p:sp>
        <p:nvSpPr>
          <p:cNvPr id="93187" name="Notes Placeholder 2"/>
          <p:cNvSpPr>
            <a:spLocks noGrp="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The transformations</a:t>
            </a:r>
          </a:p>
          <a:p>
            <a:r>
              <a:rPr lang="en-US" smtClean="0">
                <a:latin typeface="Arial" pitchFamily="-84" charset="0"/>
                <a:ea typeface="ＭＳ Ｐゴシック" pitchFamily="-84" charset="-128"/>
                <a:cs typeface="ＭＳ Ｐゴシック" pitchFamily="-84" charset="-128"/>
              </a:rPr>
              <a:t>AddRoundKey and InvMixColumns do not alter the sequence of bytes in State . If we</a:t>
            </a:r>
          </a:p>
          <a:p>
            <a:r>
              <a:rPr lang="en-US" smtClean="0">
                <a:latin typeface="Arial" pitchFamily="-84" charset="0"/>
                <a:ea typeface="ＭＳ Ｐゴシック" pitchFamily="-84" charset="-128"/>
                <a:cs typeface="ＭＳ Ｐゴシック" pitchFamily="-84" charset="-128"/>
              </a:rPr>
              <a:t>view the key as a sequence of words, then both AddRoundKey and InvMixColumns</a:t>
            </a:r>
          </a:p>
          <a:p>
            <a:r>
              <a:rPr lang="en-US" smtClean="0">
                <a:latin typeface="Arial" pitchFamily="-84" charset="0"/>
                <a:ea typeface="ＭＳ Ｐゴシック" pitchFamily="-84" charset="-128"/>
                <a:cs typeface="ＭＳ Ｐゴシック" pitchFamily="-84" charset="-128"/>
              </a:rPr>
              <a:t>operate on State  one column at a time. These two operations are linear with respect</a:t>
            </a:r>
          </a:p>
          <a:p>
            <a:r>
              <a:rPr lang="en-US" smtClean="0">
                <a:latin typeface="Arial" pitchFamily="-84" charset="0"/>
                <a:ea typeface="ＭＳ Ｐゴシック" pitchFamily="-84" charset="-128"/>
                <a:cs typeface="ＭＳ Ｐゴシック" pitchFamily="-84" charset="-128"/>
              </a:rPr>
              <a:t>to the column input.</a:t>
            </a:r>
          </a:p>
        </p:txBody>
      </p:sp>
      <p:sp>
        <p:nvSpPr>
          <p:cNvPr id="93188" name="Slide Number Placeholder 3"/>
          <p:cNvSpPr>
            <a:spLocks noGrp="1"/>
          </p:cNvSpPr>
          <p:nvPr>
            <p:ph type="sldNum" sz="quarter" idx="5"/>
          </p:nvPr>
        </p:nvSpPr>
        <p:spPr>
          <a:noFill/>
        </p:spPr>
        <p:txBody>
          <a:bodyPr/>
          <a:lstStyle/>
          <a:p>
            <a:fld id="{DD39A0A5-0B62-1D43-B2C4-23F666D3CB1E}" type="slidenum">
              <a:rPr lang="en-AU" smtClean="0">
                <a:latin typeface="Arial" pitchFamily="-84" charset="0"/>
              </a:rPr>
              <a:pPr/>
              <a:t>81</a:t>
            </a:fld>
            <a:endParaRPr lang="en-AU" smtClean="0">
              <a:latin typeface="Arial" pitchFamily="-8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5AD5FCFB-A3AD-7E4B-BBAB-398317BD902F}" type="slidenum">
              <a:rPr lang="en-AU">
                <a:latin typeface="Arial" pitchFamily="-84" charset="0"/>
              </a:rPr>
              <a:pPr/>
              <a:t>82</a:t>
            </a:fld>
            <a:endParaRPr lang="en-AU">
              <a:latin typeface="Arial" pitchFamily="-84" charset="0"/>
            </a:endParaRPr>
          </a:p>
        </p:txBody>
      </p:sp>
      <p:sp>
        <p:nvSpPr>
          <p:cNvPr id="95235" name="Rectangle 2"/>
          <p:cNvSpPr>
            <a:spLocks noGrp="1" noRot="1" noChangeAspect="1" noChangeArrowheads="1" noTextEdit="1"/>
          </p:cNvSpPr>
          <p:nvPr>
            <p:ph type="sldImg"/>
          </p:nvPr>
        </p:nvSpPr>
        <p:spPr>
          <a:solidFill>
            <a:srgbClr val="FFFFFF"/>
          </a:solidFill>
          <a:ln/>
        </p:spPr>
      </p:sp>
      <p:sp>
        <p:nvSpPr>
          <p:cNvPr id="95236" name="Rectangle 3"/>
          <p:cNvSpPr>
            <a:spLocks noGrp="1" noChangeArrowheads="1"/>
          </p:cNvSpPr>
          <p:nvPr>
            <p:ph type="body" idx="1"/>
          </p:nvPr>
        </p:nvSpPr>
        <p:spPr>
          <a:noFill/>
          <a:ln/>
        </p:spPr>
        <p:txBody>
          <a:bodyPr/>
          <a:lstStyle/>
          <a:p>
            <a:pPr eaLnBrk="1" hangingPunct="1"/>
            <a:r>
              <a:rPr lang="en-US" smtClean="0">
                <a:latin typeface="Arial" pitchFamily="-84" charset="0"/>
                <a:ea typeface="ＭＳ Ｐゴシック" pitchFamily="-84" charset="-128"/>
                <a:cs typeface="ＭＳ Ｐゴシック" pitchFamily="-84" charset="-128"/>
              </a:rPr>
              <a:t> Figure 5.10 illustrates the equivalent decryption algorithm.</a:t>
            </a:r>
            <a:endParaRPr lang="en-AU" smtClean="0">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6D133919-2259-8442-A215-F1F2A4B93F25}" type="slidenum">
              <a:rPr lang="en-AU">
                <a:latin typeface="Arial" pitchFamily="-84" charset="0"/>
              </a:rPr>
              <a:pPr/>
              <a:t>83</a:t>
            </a:fld>
            <a:endParaRPr lang="en-AU">
              <a:latin typeface="Arial" pitchFamily="-84"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The Rijndael proposal [DAEM99] provides some suggestions for efficient implementation</a:t>
            </a:r>
          </a:p>
          <a:p>
            <a:r>
              <a:rPr lang="en-US" smtClean="0">
                <a:latin typeface="Arial" pitchFamily="-84" charset="0"/>
                <a:ea typeface="ＭＳ Ｐゴシック" pitchFamily="-84" charset="-128"/>
                <a:cs typeface="ＭＳ Ｐゴシック" pitchFamily="-84" charset="-128"/>
              </a:rPr>
              <a:t>on 8-bit processors, typical for current smart cards, and on 32-bit processors,</a:t>
            </a:r>
          </a:p>
          <a:p>
            <a:r>
              <a:rPr lang="en-US" smtClean="0">
                <a:latin typeface="Arial" pitchFamily="-84" charset="0"/>
                <a:ea typeface="ＭＳ Ｐゴシック" pitchFamily="-84" charset="-128"/>
                <a:cs typeface="ＭＳ Ｐゴシック" pitchFamily="-84" charset="-128"/>
              </a:rPr>
              <a:t>typical for PCs.</a:t>
            </a:r>
          </a:p>
          <a:p>
            <a:endParaRPr lang="en-US" smtClean="0">
              <a:latin typeface="Arial" pitchFamily="-84" charset="0"/>
              <a:ea typeface="ＭＳ Ｐゴシック" pitchFamily="-84" charset="-128"/>
              <a:cs typeface="ＭＳ Ｐゴシック" pitchFamily="-84" charset="-128"/>
            </a:endParaRPr>
          </a:p>
          <a:p>
            <a:r>
              <a:rPr lang="en-US" smtClean="0">
                <a:latin typeface="Arial" pitchFamily="-84" charset="0"/>
                <a:ea typeface="ＭＳ Ｐゴシック" pitchFamily="-84" charset="-128"/>
                <a:cs typeface="ＭＳ Ｐゴシック" pitchFamily="-84" charset="-128"/>
              </a:rPr>
              <a:t> AES can be implemented very efficiently on an 8-bit processor.</a:t>
            </a:r>
          </a:p>
          <a:p>
            <a:r>
              <a:rPr lang="en-US" smtClean="0">
                <a:latin typeface="Arial" pitchFamily="-84" charset="0"/>
                <a:ea typeface="ＭＳ Ｐゴシック" pitchFamily="-84" charset="-128"/>
                <a:cs typeface="ＭＳ Ｐゴシック" pitchFamily="-84" charset="-128"/>
              </a:rPr>
              <a:t>AddRoundKey is a bytewise XOR operation. ShiftRows is a simple byteshifting</a:t>
            </a:r>
          </a:p>
          <a:p>
            <a:r>
              <a:rPr lang="en-US" smtClean="0">
                <a:latin typeface="Arial" pitchFamily="-84" charset="0"/>
                <a:ea typeface="ＭＳ Ｐゴシック" pitchFamily="-84" charset="-128"/>
                <a:cs typeface="ＭＳ Ｐゴシック" pitchFamily="-84" charset="-128"/>
              </a:rPr>
              <a:t>operation. SubBytes operates at the byte level and only requires a table of</a:t>
            </a:r>
          </a:p>
          <a:p>
            <a:r>
              <a:rPr lang="en-US" smtClean="0">
                <a:latin typeface="Arial" pitchFamily="-84" charset="0"/>
                <a:ea typeface="ＭＳ Ｐゴシック" pitchFamily="-84" charset="-128"/>
                <a:cs typeface="ＭＳ Ｐゴシック" pitchFamily="-84" charset="-128"/>
              </a:rPr>
              <a:t>256 bytes.</a:t>
            </a:r>
          </a:p>
          <a:p>
            <a:endParaRPr lang="en-US" smtClean="0">
              <a:latin typeface="Arial" pitchFamily="-84" charset="0"/>
              <a:ea typeface="ＭＳ Ｐゴシック" pitchFamily="-84" charset="-128"/>
              <a:cs typeface="ＭＳ Ｐゴシック" pitchFamily="-84" charset="-128"/>
            </a:endParaRPr>
          </a:p>
          <a:p>
            <a:r>
              <a:rPr lang="en-US" smtClean="0">
                <a:latin typeface="Arial" pitchFamily="-84" charset="0"/>
                <a:ea typeface="ＭＳ Ｐゴシック" pitchFamily="-84" charset="-128"/>
                <a:cs typeface="ＭＳ Ｐゴシック" pitchFamily="-84" charset="-128"/>
              </a:rPr>
              <a:t>The transformation MixColumns requires matrix multiplication in the field</a:t>
            </a:r>
          </a:p>
          <a:p>
            <a:r>
              <a:rPr lang="en-US" smtClean="0">
                <a:latin typeface="Arial" pitchFamily="-84" charset="0"/>
                <a:ea typeface="ＭＳ Ｐゴシック" pitchFamily="-84" charset="-128"/>
                <a:cs typeface="ＭＳ Ｐゴシック" pitchFamily="-84" charset="-128"/>
              </a:rPr>
              <a:t>GF(28 ), which means that all operations are carried out on bytes. MixColumns only</a:t>
            </a:r>
          </a:p>
          <a:p>
            <a:r>
              <a:rPr lang="en-US" smtClean="0">
                <a:latin typeface="Arial" pitchFamily="-84" charset="0"/>
                <a:ea typeface="ＭＳ Ｐゴシック" pitchFamily="-84" charset="-128"/>
                <a:cs typeface="ＭＳ Ｐゴシック" pitchFamily="-84" charset="-128"/>
              </a:rPr>
              <a:t>requires multiplication by {02} and {03}, which, as we have seen, involved simple</a:t>
            </a:r>
          </a:p>
          <a:p>
            <a:r>
              <a:rPr lang="en-US" smtClean="0">
                <a:latin typeface="Arial" pitchFamily="-84" charset="0"/>
                <a:ea typeface="ＭＳ Ｐゴシック" pitchFamily="-84" charset="-128"/>
                <a:cs typeface="ＭＳ Ｐゴシック" pitchFamily="-84" charset="-128"/>
              </a:rPr>
              <a:t> shifts, conditional XORs, and XORs. This can be implemented in a more efficient</a:t>
            </a:r>
          </a:p>
          <a:p>
            <a:r>
              <a:rPr lang="en-US" smtClean="0">
                <a:latin typeface="Arial" pitchFamily="-84" charset="0"/>
                <a:ea typeface="ＭＳ Ｐゴシック" pitchFamily="-84" charset="-128"/>
                <a:cs typeface="ＭＳ Ｐゴシック" pitchFamily="-84" charset="-128"/>
              </a:rPr>
              <a:t>way that eliminates the shifts and conditional XORs.</a:t>
            </a:r>
            <a:endParaRPr lang="en-US" smtClean="0">
              <a:latin typeface="Arial" pitchFamily="-84" charset="0"/>
              <a:ea typeface="Arial" pitchFamily="-84" charset="0"/>
              <a:cs typeface="Arial" pitchFamily="-8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07A22EB9-4C59-8D43-93FD-6BCF0A9727AF}" type="slidenum">
              <a:rPr lang="en-AU">
                <a:latin typeface="Arial" pitchFamily="-84" charset="0"/>
              </a:rPr>
              <a:pPr/>
              <a:t>84</a:t>
            </a:fld>
            <a:endParaRPr lang="en-AU">
              <a:latin typeface="Arial" pitchFamily="-8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The implementation described in the preceding subsection uses</a:t>
            </a:r>
          </a:p>
          <a:p>
            <a:r>
              <a:rPr lang="en-US" smtClean="0">
                <a:latin typeface="Arial" pitchFamily="-84" charset="0"/>
                <a:ea typeface="ＭＳ Ｐゴシック" pitchFamily="-84" charset="-128"/>
                <a:cs typeface="ＭＳ Ｐゴシック" pitchFamily="-84" charset="-128"/>
              </a:rPr>
              <a:t>only 8-bit operations. For a 32-bit processor, a more efficient implementation can</a:t>
            </a:r>
          </a:p>
          <a:p>
            <a:r>
              <a:rPr lang="en-US" smtClean="0">
                <a:latin typeface="Arial" pitchFamily="-84" charset="0"/>
                <a:ea typeface="ＭＳ Ｐゴシック" pitchFamily="-84" charset="-128"/>
                <a:cs typeface="ＭＳ Ｐゴシック" pitchFamily="-84" charset="-128"/>
              </a:rPr>
              <a:t>be achieved if operations are defined on 32-bit words. To show this, we first define</a:t>
            </a:r>
          </a:p>
          <a:p>
            <a:r>
              <a:rPr lang="en-US" smtClean="0">
                <a:latin typeface="Arial" pitchFamily="-84" charset="0"/>
                <a:ea typeface="ＭＳ Ｐゴシック" pitchFamily="-84" charset="-128"/>
                <a:cs typeface="ＭＳ Ｐゴシック" pitchFamily="-84" charset="-128"/>
              </a:rPr>
              <a:t>the four transformations of a round in algebraic form.</a:t>
            </a:r>
          </a:p>
          <a:p>
            <a:endParaRPr lang="en-US" smtClean="0">
              <a:latin typeface="Arial" pitchFamily="-84" charset="0"/>
              <a:ea typeface="ＭＳ Ｐゴシック" pitchFamily="-84" charset="-128"/>
              <a:cs typeface="ＭＳ Ｐゴシック" pitchFamily="-84" charset="-128"/>
            </a:endParaRPr>
          </a:p>
          <a:p>
            <a:r>
              <a:rPr lang="en-US" smtClean="0">
                <a:latin typeface="Arial" pitchFamily="-84" charset="0"/>
                <a:ea typeface="ＭＳ Ｐゴシック" pitchFamily="-84" charset="-128"/>
                <a:cs typeface="ＭＳ Ｐゴシック" pitchFamily="-84" charset="-128"/>
              </a:rPr>
              <a:t> The developers of Rijndael believe that this compact, efficient implementation</a:t>
            </a:r>
          </a:p>
          <a:p>
            <a:r>
              <a:rPr lang="en-US" smtClean="0">
                <a:latin typeface="Arial" pitchFamily="-84" charset="0"/>
                <a:ea typeface="ＭＳ Ｐゴシック" pitchFamily="-84" charset="-128"/>
                <a:cs typeface="ＭＳ Ｐゴシック" pitchFamily="-84" charset="-128"/>
              </a:rPr>
              <a:t>was probably one of the most important factors in the selection of Rijndael for AES.</a:t>
            </a:r>
            <a:endParaRPr lang="en-US" smtClean="0">
              <a:latin typeface="Arial" pitchFamily="-84" charset="0"/>
              <a:ea typeface="Arial" pitchFamily="-84" charset="0"/>
              <a:cs typeface="Arial" pitchFamily="-8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031"/>
          <p:cNvSpPr>
            <a:spLocks noGrp="1" noChangeArrowheads="1"/>
          </p:cNvSpPr>
          <p:nvPr>
            <p:ph type="sldNum" sz="quarter" idx="5"/>
          </p:nvPr>
        </p:nvSpPr>
        <p:spPr>
          <a:noFill/>
        </p:spPr>
        <p:txBody>
          <a:bodyPr/>
          <a:lstStyle/>
          <a:p>
            <a:fld id="{645F3BD3-6F3C-694C-8E1B-CF3CF7A9ECD3}" type="slidenum">
              <a:rPr lang="en-AU">
                <a:latin typeface="Arial" pitchFamily="-84" charset="0"/>
              </a:rPr>
              <a:pPr/>
              <a:t>87</a:t>
            </a:fld>
            <a:endParaRPr lang="en-AU">
              <a:latin typeface="Arial" pitchFamily="-84"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r>
              <a:rPr lang="en-US">
                <a:latin typeface="Arial" pitchFamily="-84" charset="0"/>
                <a:ea typeface="ＭＳ Ｐゴシック" pitchFamily="-84" charset="-128"/>
                <a:cs typeface="ＭＳ Ｐゴシック" pitchFamily="-84" charset="-128"/>
              </a:rPr>
              <a:t>Chapter 5 summary.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1E6F37AB-E29E-B94D-B797-40264BDA9EBB}" type="slidenum">
              <a:rPr lang="en-AU">
                <a:latin typeface="Arial" pitchFamily="-84" charset="0"/>
              </a:rPr>
              <a:pPr/>
              <a:t>9</a:t>
            </a:fld>
            <a:endParaRPr lang="en-AU">
              <a:latin typeface="Arial" pitchFamily="-84"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r>
              <a:rPr lang="en-US" smtClean="0">
                <a:latin typeface="Arial" pitchFamily="-84" charset="0"/>
                <a:ea typeface="ＭＳ Ｐゴシック" pitchFamily="-84" charset="-128"/>
                <a:cs typeface="ＭＳ Ｐゴシック" pitchFamily="-84" charset="-128"/>
              </a:rPr>
              <a:t> One of the basic techniques of number theory is the Euclidean algorithm, which</a:t>
            </a:r>
          </a:p>
          <a:p>
            <a:r>
              <a:rPr lang="en-US" smtClean="0">
                <a:latin typeface="Arial" pitchFamily="-84" charset="0"/>
                <a:ea typeface="ＭＳ Ｐゴシック" pitchFamily="-84" charset="-128"/>
                <a:cs typeface="ＭＳ Ｐゴシック" pitchFamily="-84" charset="-128"/>
              </a:rPr>
              <a:t>is a simple procedure for determining the greatest common divisor of two positive</a:t>
            </a:r>
          </a:p>
          <a:p>
            <a:r>
              <a:rPr lang="en-US" smtClean="0">
                <a:latin typeface="Arial" pitchFamily="-84" charset="0"/>
                <a:ea typeface="ＭＳ Ｐゴシック" pitchFamily="-84" charset="-128"/>
                <a:cs typeface="ＭＳ Ｐゴシック" pitchFamily="-84" charset="-128"/>
              </a:rPr>
              <a:t>integers. First, we need a simple definition: Two integers are relatively prime  if their</a:t>
            </a:r>
          </a:p>
          <a:p>
            <a:r>
              <a:rPr lang="en-US" smtClean="0">
                <a:latin typeface="Arial" pitchFamily="-84" charset="0"/>
                <a:ea typeface="ＭＳ Ｐゴシック" pitchFamily="-84" charset="-128"/>
                <a:cs typeface="ＭＳ Ｐゴシック" pitchFamily="-84" charset="-128"/>
              </a:rPr>
              <a:t>only common positive integer factor is 1.</a:t>
            </a:r>
            <a:endParaRPr lang="en-US" smtClean="0">
              <a:latin typeface="Arial" pitchFamily="-84" charset="0"/>
              <a:ea typeface="Arial" pitchFamily="-84" charset="0"/>
              <a:cs typeface="Arial" pitchFamily="-8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23"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24"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28"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40"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41"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42"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43"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44"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45"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46"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grpSp>
        </p:grpSp>
      </p:grpSp>
      <p:sp>
        <p:nvSpPr>
          <p:cNvPr id="90178"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901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a:defRPr dirty="0"/>
            </a:lvl1pPr>
          </a:lstStyle>
          <a:p>
            <a:pPr>
              <a:defRPr/>
            </a:pPr>
            <a:endParaRPr lang="en-US"/>
          </a:p>
        </p:txBody>
      </p:sp>
      <p:sp>
        <p:nvSpPr>
          <p:cNvPr id="69" name="Rectangle 69"/>
          <p:cNvSpPr>
            <a:spLocks noGrp="1" noChangeArrowheads="1"/>
          </p:cNvSpPr>
          <p:nvPr>
            <p:ph type="ftr" sz="quarter" idx="11"/>
          </p:nvPr>
        </p:nvSpPr>
        <p:spPr/>
        <p:txBody>
          <a:bodyPr/>
          <a:lstStyle>
            <a:lvl1pPr>
              <a:defRPr dirty="0"/>
            </a:lvl1pPr>
          </a:lstStyle>
          <a:p>
            <a:pPr>
              <a:defRPr/>
            </a:pPr>
            <a:endParaRPr lang="en-US"/>
          </a:p>
        </p:txBody>
      </p:sp>
      <p:sp>
        <p:nvSpPr>
          <p:cNvPr id="70" name="Rectangle 70"/>
          <p:cNvSpPr>
            <a:spLocks noGrp="1" noChangeArrowheads="1"/>
          </p:cNvSpPr>
          <p:nvPr>
            <p:ph type="sldNum" sz="quarter" idx="12"/>
          </p:nvPr>
        </p:nvSpPr>
        <p:spPr/>
        <p:txBody>
          <a:bodyPr/>
          <a:lstStyle>
            <a:lvl1pPr>
              <a:defRPr/>
            </a:lvl1pPr>
          </a:lstStyle>
          <a:p>
            <a:pPr>
              <a:defRPr/>
            </a:pPr>
            <a:fld id="{795EF581-0E8B-1644-973A-58ABAC7E08A1}"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71E571F1-141D-9947-B89B-C71570E7C7A0}"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C39F3187-063D-B44F-AB3F-7977ABF9E09B}"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19400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064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51175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2511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644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0568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124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4866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15BB294C-D295-9A41-A644-AA4385FA0158}"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48833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188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3480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Slide with Picture">
    <p:bg>
      <p:bgRef idx="1002">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854200" y="3693645"/>
            <a:ext cx="5446713" cy="1470025"/>
          </a:xfrm>
        </p:spPr>
        <p:txBody>
          <a:bodyPr anchor="b"/>
          <a:lstStyle>
            <a:lvl1pPr>
              <a:lnSpc>
                <a:spcPts val="6800"/>
              </a:lnSpc>
              <a:defRPr sz="6500">
                <a:latin typeface="+mj-lt"/>
              </a:defRPr>
            </a:lvl1pPr>
          </a:lstStyle>
          <a:p>
            <a:r>
              <a:rPr lang="en-US" smtClean="0"/>
              <a:t>Click to edit Master title style</a:t>
            </a:r>
            <a:endParaRPr/>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spcBef>
                <a:spcPts val="300"/>
              </a:spcBef>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14" name="Picture Placeholder 13"/>
          <p:cNvSpPr>
            <a:spLocks noGrp="1"/>
          </p:cNvSpPr>
          <p:nvPr>
            <p:ph type="pic" sz="quarter" idx="12"/>
          </p:nvPr>
        </p:nvSpPr>
        <p:spPr>
          <a:xfrm>
            <a:off x="3307977" y="950260"/>
            <a:ext cx="2528046" cy="2528046"/>
          </a:xfrm>
          <a:prstGeom prst="ellipse">
            <a:avLst/>
          </a:prstGeom>
          <a:solidFill>
            <a:schemeClr val="bg1">
              <a:lumMod val="85000"/>
            </a:schemeClr>
          </a:solidFill>
          <a:ln w="101600">
            <a:noFill/>
            <a:miter lim="800000"/>
          </a:ln>
          <a:effectLst>
            <a:innerShdw blurRad="762000">
              <a:schemeClr val="accent1">
                <a:alpha val="80000"/>
              </a:schemeClr>
            </a:innerShdw>
            <a:softEdge rad="317500"/>
          </a:effectLst>
        </p:spPr>
        <p:txBody>
          <a:bodyPr rtlCol="0">
            <a:normAutofit/>
          </a:bodyPr>
          <a:lstStyle>
            <a:lvl1pPr marL="0" indent="0" algn="ctr" defTabSz="914400" rtl="0" eaLnBrk="1" latinLnBrk="0" hangingPunct="1">
              <a:spcBef>
                <a:spcPts val="2400"/>
              </a:spcBef>
              <a:buClr>
                <a:schemeClr val="accent1">
                  <a:lumMod val="60000"/>
                  <a:lumOff val="40000"/>
                </a:schemeClr>
              </a:buClr>
              <a:buFont typeface="Candara" pitchFamily="34" charset="0"/>
              <a:buNone/>
              <a:defRPr sz="2400" kern="1200">
                <a:solidFill>
                  <a:schemeClr val="tx2"/>
                </a:solidFill>
                <a:latin typeface="+mn-lt"/>
                <a:ea typeface="+mn-ea"/>
                <a:cs typeface="+mn-cs"/>
              </a:defRPr>
            </a:lvl1pPr>
          </a:lstStyle>
          <a:p>
            <a:pPr lvl="0"/>
            <a:r>
              <a:rPr lang="en-US" noProof="0" dirty="0" smtClean="0"/>
              <a:t>Click icon to add picture</a:t>
            </a:r>
            <a:endParaRPr noProof="0" dirty="0"/>
          </a:p>
        </p:txBody>
      </p:sp>
      <p:sp>
        <p:nvSpPr>
          <p:cNvPr id="12" name="Date Placeholder 3"/>
          <p:cNvSpPr>
            <a:spLocks noGrp="1"/>
          </p:cNvSpPr>
          <p:nvPr>
            <p:ph type="dt" sz="half" idx="13"/>
          </p:nvPr>
        </p:nvSpPr>
        <p:spPr>
          <a:xfrm>
            <a:off x="5257800" y="6356350"/>
            <a:ext cx="2133600" cy="365125"/>
          </a:xfrm>
          <a:prstGeom prst="rect">
            <a:avLst/>
          </a:prstGeom>
        </p:spPr>
        <p:txBody>
          <a:bodyPr/>
          <a:lstStyle>
            <a:lvl1pPr>
              <a:defRPr dirty="0">
                <a:solidFill>
                  <a:schemeClr val="tx2"/>
                </a:solidFill>
              </a:defRPr>
            </a:lvl1pPr>
          </a:lstStyle>
          <a:p>
            <a:pPr>
              <a:defRPr/>
            </a:pPr>
            <a:endParaRPr lang="en-US"/>
          </a:p>
        </p:txBody>
      </p:sp>
      <p:sp>
        <p:nvSpPr>
          <p:cNvPr id="13" name="Footer Placeholder 4"/>
          <p:cNvSpPr>
            <a:spLocks noGrp="1"/>
          </p:cNvSpPr>
          <p:nvPr>
            <p:ph type="ftr" sz="quarter" idx="14"/>
          </p:nvPr>
        </p:nvSpPr>
        <p:spPr>
          <a:xfrm>
            <a:off x="1752600" y="6356350"/>
            <a:ext cx="2895600" cy="365125"/>
          </a:xfrm>
          <a:prstGeom prst="rect">
            <a:avLst/>
          </a:prstGeom>
        </p:spPr>
        <p:txBody>
          <a:bodyPr/>
          <a:lstStyle>
            <a:lvl1pPr>
              <a:defRPr dirty="0">
                <a:solidFill>
                  <a:schemeClr val="tx2"/>
                </a:solidFill>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D60B9FC7-6686-5347-9CB0-1546F2BC5E35}"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76400"/>
            <a:ext cx="40386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76400"/>
            <a:ext cx="40386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92B5C8B5-2ACE-8D46-AC11-C6D02B882DBE}"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DA9E763C-3782-2941-8360-E3F03AEA7D09}"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1E240AA3-233B-FB4A-9F8F-C96C5A6CF6E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D15D372B-D420-C54D-8767-D73AC5A101C8}"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1B9642DF-26EE-714A-A24A-028B6D17627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D207D039-DE9B-EB48-B3A9-EAE8E52898D0}"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175" y="4267200"/>
            <a:ext cx="9140825" cy="2590800"/>
            <a:chOff x="2" y="2688"/>
            <a:chExt cx="5758" cy="1632"/>
          </a:xfrm>
        </p:grpSpPr>
        <p:sp>
          <p:nvSpPr>
            <p:cNvPr id="89091"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grpSp>
          <p:nvGrpSpPr>
            <p:cNvPr id="1033" name="Group 4"/>
            <p:cNvGrpSpPr>
              <a:grpSpLocks/>
            </p:cNvGrpSpPr>
            <p:nvPr/>
          </p:nvGrpSpPr>
          <p:grpSpPr bwMode="auto">
            <a:xfrm>
              <a:off x="1776" y="3024"/>
              <a:ext cx="3929" cy="1290"/>
              <a:chOff x="1776" y="3024"/>
              <a:chExt cx="3929" cy="1290"/>
            </a:xfrm>
          </p:grpSpPr>
          <p:grpSp>
            <p:nvGrpSpPr>
              <p:cNvPr id="1034" name="Group 5"/>
              <p:cNvGrpSpPr>
                <a:grpSpLocks/>
              </p:cNvGrpSpPr>
              <p:nvPr userDrawn="1"/>
            </p:nvGrpSpPr>
            <p:grpSpPr bwMode="auto">
              <a:xfrm>
                <a:off x="2268" y="3934"/>
                <a:ext cx="638" cy="377"/>
                <a:chOff x="2268" y="3934"/>
                <a:chExt cx="638" cy="377"/>
              </a:xfrm>
            </p:grpSpPr>
            <p:sp>
              <p:nvSpPr>
                <p:cNvPr id="89094"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89095"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89096"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89097"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89098"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89099"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89100"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89101"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grpSp>
          <p:sp>
            <p:nvSpPr>
              <p:cNvPr id="89102"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89103"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89104"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89105"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89106"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89107"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08"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09"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10"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11"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12"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13"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14"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15"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16"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17"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18"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19"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20"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21"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22"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23"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24"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25"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26"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27"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28"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29"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30"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31"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32"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33"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34"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35"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36"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37"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38"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39"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40"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pPr>
                  <a:defRPr/>
                </a:pPr>
                <a:endParaRPr lang="en-US" dirty="0">
                  <a:latin typeface="Arial" pitchFamily="-107" charset="0"/>
                </a:endParaRPr>
              </a:p>
            </p:txBody>
          </p:sp>
          <p:sp>
            <p:nvSpPr>
              <p:cNvPr id="89141"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grpSp>
            <p:nvGrpSpPr>
              <p:cNvPr id="1075" name="Group 54"/>
              <p:cNvGrpSpPr>
                <a:grpSpLocks/>
              </p:cNvGrpSpPr>
              <p:nvPr userDrawn="1"/>
            </p:nvGrpSpPr>
            <p:grpSpPr bwMode="auto">
              <a:xfrm>
                <a:off x="4546" y="3608"/>
                <a:ext cx="518" cy="319"/>
                <a:chOff x="4546" y="3608"/>
                <a:chExt cx="518" cy="319"/>
              </a:xfrm>
            </p:grpSpPr>
            <p:sp>
              <p:nvSpPr>
                <p:cNvPr id="89143"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89144"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89145"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89146"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89147"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89148"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grpSp>
          <p:grpSp>
            <p:nvGrpSpPr>
              <p:cNvPr id="1076" name="Group 61"/>
              <p:cNvGrpSpPr>
                <a:grpSpLocks/>
              </p:cNvGrpSpPr>
              <p:nvPr userDrawn="1"/>
            </p:nvGrpSpPr>
            <p:grpSpPr bwMode="auto">
              <a:xfrm>
                <a:off x="5381" y="3085"/>
                <a:ext cx="227" cy="132"/>
                <a:chOff x="5381" y="3085"/>
                <a:chExt cx="227" cy="132"/>
              </a:xfrm>
            </p:grpSpPr>
            <p:sp>
              <p:nvSpPr>
                <p:cNvPr id="891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891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891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sp>
              <p:nvSpPr>
                <p:cNvPr id="891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prstTxWarp prst="textNoShape">
                    <a:avLst/>
                  </a:prstTxWarp>
                </a:bodyPr>
                <a:lstStyle/>
                <a:p>
                  <a:pPr>
                    <a:defRPr/>
                  </a:pPr>
                  <a:endParaRPr lang="en-US" dirty="0">
                    <a:latin typeface="Arial" pitchFamily="-107" charset="0"/>
                  </a:endParaRPr>
                </a:p>
              </p:txBody>
            </p:sp>
          </p:grpSp>
        </p:grpSp>
      </p:grpSp>
      <p:sp>
        <p:nvSpPr>
          <p:cNvPr id="89154"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9155"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dirty="0">
                <a:effectLst>
                  <a:outerShdw blurRad="38100" dist="38100" dir="2700000" algn="tl">
                    <a:srgbClr val="000000"/>
                  </a:outerShdw>
                </a:effectLst>
                <a:latin typeface="Arial" pitchFamily="-107" charset="0"/>
              </a:defRPr>
            </a:lvl1pPr>
          </a:lstStyle>
          <a:p>
            <a:pPr>
              <a:defRPr/>
            </a:pPr>
            <a:endParaRPr lang="en-US"/>
          </a:p>
        </p:txBody>
      </p:sp>
      <p:sp>
        <p:nvSpPr>
          <p:cNvPr id="89156"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dirty="0">
                <a:effectLst>
                  <a:outerShdw blurRad="38100" dist="38100" dir="2700000" algn="tl">
                    <a:srgbClr val="000000"/>
                  </a:outerShdw>
                </a:effectLst>
                <a:latin typeface="Arial" pitchFamily="-107" charset="0"/>
              </a:defRPr>
            </a:lvl1pPr>
          </a:lstStyle>
          <a:p>
            <a:pPr>
              <a:defRPr/>
            </a:pPr>
            <a:endParaRPr lang="en-US"/>
          </a:p>
        </p:txBody>
      </p:sp>
      <p:sp>
        <p:nvSpPr>
          <p:cNvPr id="89157"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pitchFamily="-107" charset="0"/>
              </a:defRPr>
            </a:lvl1pPr>
          </a:lstStyle>
          <a:p>
            <a:pPr>
              <a:defRPr/>
            </a:pPr>
            <a:fld id="{6D4DF42E-3762-4049-AE2C-F3CF68EA27A4}" type="slidenum">
              <a:rPr lang="en-US"/>
              <a:pPr>
                <a:defRPr/>
              </a:pPr>
              <a:t>‹#›</a:t>
            </a:fld>
            <a:endParaRPr lang="en-US" dirty="0"/>
          </a:p>
        </p:txBody>
      </p:sp>
      <p:sp>
        <p:nvSpPr>
          <p:cNvPr id="89158" name="Rectangle 70"/>
          <p:cNvSpPr>
            <a:spLocks noGrp="1" noChangeArrowheads="1"/>
          </p:cNvSpPr>
          <p:nvPr>
            <p:ph type="body" idx="1"/>
          </p:nvPr>
        </p:nvSpPr>
        <p:spPr bwMode="black">
          <a:xfrm>
            <a:off x="457200" y="1676400"/>
            <a:ext cx="8229600" cy="4454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35"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84" charset="2"/>
        <a:buChar char="Ø"/>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50000"/>
        <a:buFont typeface="Wingdings" pitchFamily="-84" charset="2"/>
        <a:buChar char="l"/>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50000"/>
        <a:buFont typeface="Wingdings" pitchFamily="-84" charset="2"/>
        <a:buChar char="l"/>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6" descr="UWindsor powerpoint bottom1.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200775"/>
            <a:ext cx="91440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UW_Logo_1L_horz.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23850" y="6269038"/>
            <a:ext cx="2301875"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ctr" rtl="0" eaLnBrk="1" fontAlgn="base" hangingPunct="1">
        <a:spcBef>
          <a:spcPct val="0"/>
        </a:spcBef>
        <a:spcAft>
          <a:spcPct val="0"/>
        </a:spcAft>
        <a:defRPr sz="4400">
          <a:solidFill>
            <a:schemeClr val="tx2"/>
          </a:solidFill>
          <a:latin typeface="+mj-lt"/>
          <a:ea typeface="ＭＳ Ｐゴシック" charset="0"/>
          <a:cs typeface="ＭＳ Ｐゴシック" charset="0"/>
        </a:defRPr>
      </a:lvl1pPr>
      <a:lvl2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0.xml"/><Relationship Id="rId1" Type="http://schemas.openxmlformats.org/officeDocument/2006/relationships/slideLayout" Target="../slideLayouts/slideLayout1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1.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4.xml"/><Relationship Id="rId1" Type="http://schemas.openxmlformats.org/officeDocument/2006/relationships/slideLayout" Target="../slideLayouts/slideLayout1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9.xml"/><Relationship Id="rId1" Type="http://schemas.openxmlformats.org/officeDocument/2006/relationships/slideLayout" Target="../slideLayouts/slideLayout1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1.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2.xml"/><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hyperlink" Target="https://www.youtube.com/watch?v=H2LlHOw_ANg" TargetMode="Externa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hyperlink" Target="https://www.youtube.com/watch?v=nL1ApwEXrz0" TargetMode="External"/><Relationship Id="rId2" Type="http://schemas.openxmlformats.org/officeDocument/2006/relationships/hyperlink" Target="https://www.youtube.com/watch?v=mlzxpkdXP58" TargetMode="Externa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rtlCol="0">
            <a:noAutofit/>
          </a:bodyPr>
          <a:lstStyle/>
          <a:p>
            <a:pPr fontAlgn="auto">
              <a:spcAft>
                <a:spcPts val="0"/>
              </a:spcAft>
              <a:defRPr/>
            </a:pPr>
            <a:r>
              <a:rPr lang="en-US" dirty="0">
                <a:ea typeface="+mj-ea"/>
                <a:cs typeface="+mj-cs"/>
              </a:rPr>
              <a:t>Cryptography and Network Security</a:t>
            </a:r>
            <a:endParaRPr lang="en-AU" dirty="0">
              <a:ea typeface="+mj-ea"/>
              <a:cs typeface="+mj-cs"/>
            </a:endParaRPr>
          </a:p>
        </p:txBody>
      </p:sp>
      <p:sp>
        <p:nvSpPr>
          <p:cNvPr id="29699" name="Rectangle 3"/>
          <p:cNvSpPr>
            <a:spLocks noGrp="1" noChangeArrowheads="1"/>
          </p:cNvSpPr>
          <p:nvPr>
            <p:ph type="subTitle" idx="1"/>
          </p:nvPr>
        </p:nvSpPr>
        <p:spPr/>
        <p:txBody>
          <a:bodyPr/>
          <a:lstStyle/>
          <a:p>
            <a:pPr>
              <a:buFont typeface="Wingdings" pitchFamily="-84" charset="2"/>
              <a:buNone/>
            </a:pPr>
            <a:r>
              <a:rPr lang="en-US" dirty="0" smtClean="0"/>
              <a:t>Sixth Edition</a:t>
            </a:r>
          </a:p>
          <a:p>
            <a:pPr>
              <a:buFont typeface="Wingdings" pitchFamily="-84" charset="2"/>
              <a:buNone/>
            </a:pPr>
            <a:r>
              <a:rPr lang="en-US" dirty="0" smtClean="0"/>
              <a:t>by William Stallings</a:t>
            </a:r>
          </a:p>
          <a:p>
            <a:pPr>
              <a:buFont typeface="Wingdings" pitchFamily="-84" charset="2"/>
              <a:buNone/>
            </a:pPr>
            <a:endParaRPr lang="en-US" dirty="0" smtClean="0"/>
          </a:p>
        </p:txBody>
      </p:sp>
      <p:pic>
        <p:nvPicPr>
          <p:cNvPr id="5" name="Picture Placeholder 4" descr="crypto.jpg"/>
          <p:cNvPicPr>
            <a:picLocks noGrp="1" noChangeAspect="1"/>
          </p:cNvPicPr>
          <p:nvPr>
            <p:ph type="pic" sz="quarter" idx="12"/>
          </p:nvPr>
        </p:nvPicPr>
        <p:blipFill>
          <a:blip r:embed="rId3">
            <a:alphaModFix/>
            <a:lum bright="28000"/>
          </a:blip>
          <a:srcRect l="-16674" t="-1111" r="-18211" b="44444"/>
          <a:stretch>
            <a:fillRect/>
          </a:stretch>
        </p:blipFill>
        <p:spPr>
          <a:xfrm>
            <a:off x="3581400" y="1447800"/>
            <a:ext cx="2109547" cy="1209027"/>
          </a:xfrm>
          <a:effectLst>
            <a:innerShdw blurRad="762000">
              <a:schemeClr val="accent1">
                <a:alpha val="80000"/>
              </a:schemeClr>
            </a:innerShdw>
            <a:softEdge rad="762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4"/>
          <p:cNvSpPr>
            <a:spLocks noGrp="1"/>
          </p:cNvSpPr>
          <p:nvPr>
            <p:ph type="title"/>
          </p:nvPr>
        </p:nvSpPr>
        <p:spPr>
          <a:xfrm>
            <a:off x="323528" y="274638"/>
            <a:ext cx="8568952" cy="850106"/>
          </a:xfrm>
        </p:spPr>
        <p:txBody>
          <a:bodyPr/>
          <a:lstStyle/>
          <a:p>
            <a:r>
              <a:rPr lang="en-US" dirty="0" smtClean="0"/>
              <a:t>Greatest Common Divisor (GCD)</a:t>
            </a:r>
          </a:p>
        </p:txBody>
      </p:sp>
      <p:sp>
        <p:nvSpPr>
          <p:cNvPr id="6" name="Content Placeholder 5"/>
          <p:cNvSpPr>
            <a:spLocks noGrp="1"/>
          </p:cNvSpPr>
          <p:nvPr>
            <p:ph idx="1"/>
          </p:nvPr>
        </p:nvSpPr>
        <p:spPr>
          <a:xfrm>
            <a:off x="827584" y="1340768"/>
            <a:ext cx="7570787" cy="4638675"/>
          </a:xfrm>
        </p:spPr>
        <p:txBody>
          <a:bodyPr rtlCol="0">
            <a:normAutofit/>
          </a:bodyPr>
          <a:lstStyle/>
          <a:p>
            <a:pPr fontAlgn="auto">
              <a:spcAft>
                <a:spcPts val="0"/>
              </a:spcAft>
              <a:buClr>
                <a:schemeClr val="accent1">
                  <a:lumMod val="60000"/>
                  <a:lumOff val="40000"/>
                </a:schemeClr>
              </a:buClr>
              <a:buFont typeface="Candara" pitchFamily="34" charset="0"/>
              <a:buChar char="•"/>
              <a:defRPr/>
            </a:pPr>
            <a:r>
              <a:rPr lang="en-US" sz="2400" dirty="0" smtClean="0">
                <a:ea typeface="+mn-ea"/>
                <a:cs typeface="+mn-cs"/>
              </a:rPr>
              <a:t>The greatest common divisor of </a:t>
            </a:r>
            <a:r>
              <a:rPr lang="en-US" sz="2400" i="1" dirty="0" smtClean="0">
                <a:ea typeface="+mn-ea"/>
                <a:cs typeface="+mn-cs"/>
              </a:rPr>
              <a:t>a </a:t>
            </a:r>
            <a:r>
              <a:rPr lang="en-US" sz="2400" dirty="0" smtClean="0">
                <a:ea typeface="+mn-ea"/>
                <a:cs typeface="+mn-cs"/>
              </a:rPr>
              <a:t>and </a:t>
            </a:r>
            <a:r>
              <a:rPr lang="en-US" sz="2400" i="1" dirty="0" smtClean="0">
                <a:ea typeface="+mn-ea"/>
                <a:cs typeface="+mn-cs"/>
              </a:rPr>
              <a:t>b </a:t>
            </a:r>
            <a:r>
              <a:rPr lang="en-US" sz="2400" dirty="0" smtClean="0">
                <a:ea typeface="+mn-ea"/>
                <a:cs typeface="+mn-cs"/>
              </a:rPr>
              <a:t>is the largest integer that divides both </a:t>
            </a:r>
            <a:r>
              <a:rPr lang="en-US" sz="2400" i="1" dirty="0" smtClean="0">
                <a:ea typeface="+mn-ea"/>
                <a:cs typeface="+mn-cs"/>
              </a:rPr>
              <a:t>a </a:t>
            </a:r>
            <a:r>
              <a:rPr lang="en-US" sz="2400" dirty="0" smtClean="0">
                <a:ea typeface="+mn-ea"/>
                <a:cs typeface="+mn-cs"/>
              </a:rPr>
              <a:t>and </a:t>
            </a:r>
            <a:r>
              <a:rPr lang="en-US" sz="2400" i="1" dirty="0" smtClean="0">
                <a:ea typeface="+mn-ea"/>
                <a:cs typeface="+mn-cs"/>
              </a:rPr>
              <a:t>b</a:t>
            </a:r>
          </a:p>
          <a:p>
            <a:pPr fontAlgn="auto">
              <a:spcAft>
                <a:spcPts val="0"/>
              </a:spcAft>
              <a:buClr>
                <a:schemeClr val="accent1">
                  <a:lumMod val="60000"/>
                  <a:lumOff val="40000"/>
                </a:schemeClr>
              </a:buClr>
              <a:buFont typeface="Candara" pitchFamily="34" charset="0"/>
              <a:buChar char="•"/>
              <a:defRPr/>
            </a:pPr>
            <a:r>
              <a:rPr lang="en-US" sz="2400" dirty="0" smtClean="0">
                <a:ea typeface="+mn-ea"/>
                <a:cs typeface="+mn-cs"/>
              </a:rPr>
              <a:t>We can use the notation gcd</a:t>
            </a:r>
            <a:r>
              <a:rPr lang="en-US" sz="2400" i="1" dirty="0" smtClean="0">
                <a:ea typeface="+mn-ea"/>
                <a:cs typeface="+mn-cs"/>
              </a:rPr>
              <a:t>(a,b) </a:t>
            </a:r>
            <a:r>
              <a:rPr lang="en-US" sz="2400" dirty="0" smtClean="0">
                <a:ea typeface="+mn-ea"/>
                <a:cs typeface="+mn-cs"/>
              </a:rPr>
              <a:t> to mean the </a:t>
            </a:r>
            <a:r>
              <a:rPr lang="en-US" sz="2400" b="1" dirty="0" smtClean="0">
                <a:ea typeface="+mn-ea"/>
                <a:cs typeface="+mn-cs"/>
              </a:rPr>
              <a:t>greatest common divisor </a:t>
            </a:r>
            <a:r>
              <a:rPr lang="en-US" sz="2400" dirty="0" smtClean="0">
                <a:ea typeface="+mn-ea"/>
                <a:cs typeface="+mn-cs"/>
              </a:rPr>
              <a:t>of </a:t>
            </a:r>
            <a:r>
              <a:rPr lang="en-US" sz="2400" i="1" dirty="0" smtClean="0">
                <a:ea typeface="+mn-ea"/>
                <a:cs typeface="+mn-cs"/>
              </a:rPr>
              <a:t>a </a:t>
            </a:r>
            <a:r>
              <a:rPr lang="en-US" sz="2400" dirty="0" smtClean="0">
                <a:ea typeface="+mn-ea"/>
                <a:cs typeface="+mn-cs"/>
              </a:rPr>
              <a:t>and </a:t>
            </a:r>
            <a:r>
              <a:rPr lang="en-US" sz="2400" i="1" dirty="0" smtClean="0">
                <a:ea typeface="+mn-ea"/>
                <a:cs typeface="+mn-cs"/>
              </a:rPr>
              <a:t>b</a:t>
            </a:r>
          </a:p>
          <a:p>
            <a:pPr fontAlgn="auto">
              <a:spcAft>
                <a:spcPts val="0"/>
              </a:spcAft>
              <a:buClr>
                <a:schemeClr val="accent1">
                  <a:lumMod val="60000"/>
                  <a:lumOff val="40000"/>
                </a:schemeClr>
              </a:buClr>
              <a:buFont typeface="Candara" pitchFamily="34" charset="0"/>
              <a:buChar char="•"/>
              <a:defRPr/>
            </a:pPr>
            <a:r>
              <a:rPr lang="en-US" sz="2400" dirty="0" smtClean="0">
                <a:ea typeface="+mn-ea"/>
                <a:cs typeface="+mn-cs"/>
              </a:rPr>
              <a:t>We also define gcd(0,0) = 0</a:t>
            </a:r>
          </a:p>
          <a:p>
            <a:pPr fontAlgn="auto">
              <a:spcAft>
                <a:spcPts val="0"/>
              </a:spcAft>
              <a:buClr>
                <a:schemeClr val="accent1">
                  <a:lumMod val="60000"/>
                  <a:lumOff val="40000"/>
                </a:schemeClr>
              </a:buClr>
              <a:buFont typeface="Candara" pitchFamily="34" charset="0"/>
              <a:buChar char="•"/>
              <a:defRPr/>
            </a:pPr>
            <a:r>
              <a:rPr lang="en-US" sz="2400" dirty="0" smtClean="0">
                <a:ea typeface="+mn-ea"/>
                <a:cs typeface="+mn-cs"/>
              </a:rPr>
              <a:t>Positive integer </a:t>
            </a:r>
            <a:r>
              <a:rPr lang="en-US" sz="2400" i="1" dirty="0" smtClean="0">
                <a:ea typeface="+mn-ea"/>
                <a:cs typeface="+mn-cs"/>
              </a:rPr>
              <a:t>c </a:t>
            </a:r>
            <a:r>
              <a:rPr lang="en-US" sz="2400" dirty="0" smtClean="0">
                <a:ea typeface="+mn-ea"/>
                <a:cs typeface="+mn-cs"/>
              </a:rPr>
              <a:t>is said to be the gcd of </a:t>
            </a:r>
            <a:r>
              <a:rPr lang="en-US" sz="2400" i="1" dirty="0" smtClean="0">
                <a:ea typeface="+mn-ea"/>
                <a:cs typeface="+mn-cs"/>
              </a:rPr>
              <a:t>a </a:t>
            </a:r>
            <a:r>
              <a:rPr lang="en-US" sz="2400" dirty="0" smtClean="0">
                <a:ea typeface="+mn-ea"/>
                <a:cs typeface="+mn-cs"/>
              </a:rPr>
              <a:t>and </a:t>
            </a:r>
            <a:r>
              <a:rPr lang="en-US" sz="2400" i="1" dirty="0" smtClean="0">
                <a:ea typeface="+mn-ea"/>
                <a:cs typeface="+mn-cs"/>
              </a:rPr>
              <a:t>b </a:t>
            </a:r>
            <a:r>
              <a:rPr lang="en-US" sz="2400" dirty="0" smtClean="0">
                <a:ea typeface="+mn-ea"/>
                <a:cs typeface="+mn-cs"/>
              </a:rPr>
              <a:t>if:</a:t>
            </a:r>
          </a:p>
          <a:p>
            <a:pPr lvl="1" fontAlgn="auto">
              <a:spcAft>
                <a:spcPts val="0"/>
              </a:spcAft>
              <a:buFont typeface="Candara" pitchFamily="34" charset="0"/>
              <a:buChar char="•"/>
              <a:defRPr/>
            </a:pPr>
            <a:r>
              <a:rPr lang="en-US" sz="2000" i="1" dirty="0" smtClean="0">
                <a:ea typeface="+mn-ea"/>
              </a:rPr>
              <a:t>c </a:t>
            </a:r>
            <a:r>
              <a:rPr lang="en-US" sz="2000" dirty="0" smtClean="0">
                <a:ea typeface="+mn-ea"/>
              </a:rPr>
              <a:t>is a divisor of </a:t>
            </a:r>
            <a:r>
              <a:rPr lang="en-US" sz="2000" i="1" dirty="0" smtClean="0">
                <a:ea typeface="+mn-ea"/>
              </a:rPr>
              <a:t>a </a:t>
            </a:r>
            <a:r>
              <a:rPr lang="en-US" sz="2000" dirty="0" smtClean="0">
                <a:ea typeface="+mn-ea"/>
              </a:rPr>
              <a:t>and </a:t>
            </a:r>
            <a:r>
              <a:rPr lang="en-US" sz="2000" i="1" dirty="0" smtClean="0">
                <a:ea typeface="+mn-ea"/>
              </a:rPr>
              <a:t>b</a:t>
            </a:r>
          </a:p>
          <a:p>
            <a:pPr lvl="1" fontAlgn="auto">
              <a:spcAft>
                <a:spcPts val="0"/>
              </a:spcAft>
              <a:buFont typeface="Candara" pitchFamily="34" charset="0"/>
              <a:buChar char="•"/>
              <a:defRPr/>
            </a:pPr>
            <a:r>
              <a:rPr lang="en-US" sz="2000" dirty="0" smtClean="0">
                <a:ea typeface="+mn-ea"/>
              </a:rPr>
              <a:t>Any divisor of </a:t>
            </a:r>
            <a:r>
              <a:rPr lang="en-US" sz="2000" i="1" dirty="0" smtClean="0">
                <a:ea typeface="+mn-ea"/>
              </a:rPr>
              <a:t>a </a:t>
            </a:r>
            <a:r>
              <a:rPr lang="en-US" sz="2000" dirty="0" smtClean="0">
                <a:ea typeface="+mn-ea"/>
              </a:rPr>
              <a:t>and </a:t>
            </a:r>
            <a:r>
              <a:rPr lang="en-US" sz="2000" i="1" dirty="0" smtClean="0">
                <a:ea typeface="+mn-ea"/>
              </a:rPr>
              <a:t>b </a:t>
            </a:r>
            <a:r>
              <a:rPr lang="en-US" sz="2000" dirty="0" smtClean="0">
                <a:ea typeface="+mn-ea"/>
              </a:rPr>
              <a:t>is a divisor of </a:t>
            </a:r>
            <a:r>
              <a:rPr lang="en-US" sz="2000" i="1" dirty="0" smtClean="0">
                <a:ea typeface="+mn-ea"/>
              </a:rPr>
              <a:t>c</a:t>
            </a:r>
          </a:p>
          <a:p>
            <a:pPr marL="342900" lvl="1" indent="-342900" fontAlgn="auto">
              <a:spcBef>
                <a:spcPts val="2400"/>
              </a:spcBef>
              <a:spcAft>
                <a:spcPts val="0"/>
              </a:spcAft>
              <a:buClr>
                <a:schemeClr val="accent1">
                  <a:lumMod val="60000"/>
                  <a:lumOff val="40000"/>
                </a:schemeClr>
              </a:buClr>
              <a:buFont typeface="Candara" pitchFamily="34" charset="0"/>
              <a:buChar char="•"/>
              <a:defRPr/>
            </a:pPr>
            <a:r>
              <a:rPr lang="en-US" sz="2000" dirty="0" smtClean="0">
                <a:ea typeface="+mn-ea"/>
              </a:rPr>
              <a:t>An equivalent definition is:</a:t>
            </a:r>
          </a:p>
          <a:p>
            <a:pPr marL="342900" lvl="1" indent="-342900" algn="ctr" fontAlgn="auto">
              <a:spcBef>
                <a:spcPts val="2400"/>
              </a:spcBef>
              <a:spcAft>
                <a:spcPts val="0"/>
              </a:spcAft>
              <a:buClr>
                <a:schemeClr val="accent1">
                  <a:lumMod val="60000"/>
                  <a:lumOff val="40000"/>
                </a:schemeClr>
              </a:buClr>
              <a:buFont typeface="Candara" pitchFamily="34" charset="0"/>
              <a:buNone/>
              <a:defRPr/>
            </a:pPr>
            <a:r>
              <a:rPr lang="en-US" sz="2000" dirty="0" smtClean="0">
                <a:ea typeface="+mn-ea"/>
              </a:rPr>
              <a:t>gcd(</a:t>
            </a:r>
            <a:r>
              <a:rPr lang="en-US" sz="2000" i="1" dirty="0" smtClean="0">
                <a:ea typeface="+mn-ea"/>
              </a:rPr>
              <a:t>a,b) = </a:t>
            </a:r>
            <a:r>
              <a:rPr lang="en-US" sz="2000" dirty="0" smtClean="0">
                <a:ea typeface="+mn-ea"/>
              </a:rPr>
              <a:t>max[</a:t>
            </a:r>
            <a:r>
              <a:rPr lang="en-US" sz="2000" i="1" dirty="0" smtClean="0">
                <a:ea typeface="+mn-ea"/>
              </a:rPr>
              <a:t>k, </a:t>
            </a:r>
            <a:r>
              <a:rPr lang="en-US" sz="2000" dirty="0" smtClean="0">
                <a:ea typeface="+mn-ea"/>
              </a:rPr>
              <a:t>such that </a:t>
            </a:r>
            <a:r>
              <a:rPr lang="en-US" sz="2000" i="1" dirty="0" smtClean="0">
                <a:ea typeface="+mn-ea"/>
              </a:rPr>
              <a:t>k | a </a:t>
            </a:r>
            <a:r>
              <a:rPr lang="en-US" sz="2000" dirty="0" smtClean="0">
                <a:ea typeface="+mn-ea"/>
              </a:rPr>
              <a:t>and </a:t>
            </a:r>
            <a:r>
              <a:rPr lang="en-US" sz="2000" i="1" dirty="0" smtClean="0">
                <a:ea typeface="+mn-ea"/>
              </a:rPr>
              <a:t>k | b]</a:t>
            </a:r>
            <a:endParaRPr lang="en-US" sz="2000" dirty="0" smtClean="0">
              <a:ea typeface="+mn-ea"/>
            </a:endParaRPr>
          </a:p>
          <a:p>
            <a:pPr fontAlgn="auto">
              <a:spcAft>
                <a:spcPts val="0"/>
              </a:spcAft>
              <a:buClr>
                <a:schemeClr val="accent1">
                  <a:lumMod val="60000"/>
                  <a:lumOff val="40000"/>
                </a:schemeClr>
              </a:buClr>
              <a:buFont typeface="Candara" pitchFamily="34" charset="0"/>
              <a:buChar char="•"/>
              <a:defRPr/>
            </a:pPr>
            <a:endParaRPr lang="en-US" sz="2400" dirty="0">
              <a:ea typeface="+mn-ea"/>
              <a:cs typeface="+mn-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57200" y="274638"/>
            <a:ext cx="8229600" cy="778098"/>
          </a:xfrm>
        </p:spPr>
        <p:txBody>
          <a:bodyPr/>
          <a:lstStyle/>
          <a:p>
            <a:r>
              <a:rPr lang="en-US" dirty="0" smtClean="0"/>
              <a:t>GCD</a:t>
            </a:r>
          </a:p>
        </p:txBody>
      </p:sp>
      <p:sp>
        <p:nvSpPr>
          <p:cNvPr id="3" name="Content Placeholder 2"/>
          <p:cNvSpPr>
            <a:spLocks noGrp="1"/>
          </p:cNvSpPr>
          <p:nvPr>
            <p:ph idx="1"/>
          </p:nvPr>
        </p:nvSpPr>
        <p:spPr>
          <a:xfrm>
            <a:off x="266700" y="1362868"/>
            <a:ext cx="8763000" cy="4289425"/>
          </a:xfrm>
        </p:spPr>
        <p:txBody>
          <a:bodyPr rtlCol="0">
            <a:normAutofit/>
          </a:bodyPr>
          <a:lstStyle/>
          <a:p>
            <a:pPr fontAlgn="auto">
              <a:spcAft>
                <a:spcPts val="0"/>
              </a:spcAft>
              <a:buClr>
                <a:schemeClr val="accent1">
                  <a:lumMod val="60000"/>
                  <a:lumOff val="40000"/>
                </a:schemeClr>
              </a:buClr>
              <a:buFont typeface="Candara" pitchFamily="34" charset="0"/>
              <a:buChar char="•"/>
              <a:defRPr/>
            </a:pPr>
            <a:r>
              <a:rPr lang="en-US" sz="2400" dirty="0" smtClean="0">
                <a:ea typeface="+mn-ea"/>
                <a:cs typeface="+mn-cs"/>
              </a:rPr>
              <a:t>Because we require that the greatest common divisor be positive, gcd(</a:t>
            </a:r>
            <a:r>
              <a:rPr lang="en-US" sz="2400" i="1" dirty="0" smtClean="0">
                <a:ea typeface="+mn-ea"/>
                <a:cs typeface="+mn-cs"/>
              </a:rPr>
              <a:t>a,b) = </a:t>
            </a:r>
            <a:r>
              <a:rPr lang="en-US" sz="2400" dirty="0" smtClean="0">
                <a:ea typeface="+mn-ea"/>
                <a:cs typeface="+mn-cs"/>
              </a:rPr>
              <a:t>gcd</a:t>
            </a:r>
            <a:r>
              <a:rPr lang="en-US" sz="2400" i="1" dirty="0" smtClean="0">
                <a:ea typeface="+mn-ea"/>
                <a:cs typeface="+mn-cs"/>
              </a:rPr>
              <a:t>(a,-b) = </a:t>
            </a:r>
            <a:r>
              <a:rPr lang="en-US" sz="2400" dirty="0" smtClean="0">
                <a:ea typeface="+mn-ea"/>
                <a:cs typeface="+mn-cs"/>
              </a:rPr>
              <a:t>gcd</a:t>
            </a:r>
            <a:r>
              <a:rPr lang="en-US" sz="2400" i="1" dirty="0" smtClean="0">
                <a:ea typeface="+mn-ea"/>
                <a:cs typeface="+mn-cs"/>
              </a:rPr>
              <a:t>(-a,b) = </a:t>
            </a:r>
            <a:r>
              <a:rPr lang="en-US" sz="2400" dirty="0" smtClean="0">
                <a:ea typeface="+mn-ea"/>
                <a:cs typeface="+mn-cs"/>
              </a:rPr>
              <a:t>gcd</a:t>
            </a:r>
            <a:r>
              <a:rPr lang="en-US" sz="2400" i="1" dirty="0" smtClean="0">
                <a:ea typeface="+mn-ea"/>
                <a:cs typeface="+mn-cs"/>
              </a:rPr>
              <a:t>(-a,-b)</a:t>
            </a:r>
          </a:p>
          <a:p>
            <a:pPr fontAlgn="auto">
              <a:spcAft>
                <a:spcPts val="0"/>
              </a:spcAft>
              <a:buClr>
                <a:schemeClr val="accent1">
                  <a:lumMod val="60000"/>
                  <a:lumOff val="40000"/>
                </a:schemeClr>
              </a:buClr>
              <a:buFont typeface="Candara" pitchFamily="34" charset="0"/>
              <a:buChar char="•"/>
              <a:defRPr/>
            </a:pPr>
            <a:r>
              <a:rPr lang="en-US" sz="2400" dirty="0" smtClean="0">
                <a:ea typeface="+mn-ea"/>
                <a:cs typeface="+mn-cs"/>
              </a:rPr>
              <a:t>In general, gcd(</a:t>
            </a:r>
            <a:r>
              <a:rPr lang="en-US" sz="2400" i="1" dirty="0" smtClean="0">
                <a:ea typeface="+mn-ea"/>
                <a:cs typeface="+mn-cs"/>
              </a:rPr>
              <a:t>a,b) = </a:t>
            </a:r>
            <a:r>
              <a:rPr lang="en-US" sz="2400" dirty="0" smtClean="0">
                <a:ea typeface="+mn-ea"/>
                <a:cs typeface="+mn-cs"/>
              </a:rPr>
              <a:t>gcd(| </a:t>
            </a:r>
            <a:r>
              <a:rPr lang="en-US" sz="2400" i="1" dirty="0" smtClean="0">
                <a:ea typeface="+mn-ea"/>
                <a:cs typeface="+mn-cs"/>
              </a:rPr>
              <a:t>a </a:t>
            </a:r>
            <a:r>
              <a:rPr lang="en-US" sz="2400" dirty="0" smtClean="0">
                <a:ea typeface="+mn-ea"/>
                <a:cs typeface="+mn-cs"/>
              </a:rPr>
              <a:t>|, | </a:t>
            </a:r>
            <a:r>
              <a:rPr lang="en-US" sz="2400" i="1" dirty="0" smtClean="0">
                <a:ea typeface="+mn-ea"/>
                <a:cs typeface="+mn-cs"/>
              </a:rPr>
              <a:t>b |)</a:t>
            </a:r>
          </a:p>
          <a:p>
            <a:pPr fontAlgn="auto">
              <a:spcAft>
                <a:spcPts val="0"/>
              </a:spcAft>
              <a:buClr>
                <a:schemeClr val="accent1">
                  <a:lumMod val="60000"/>
                  <a:lumOff val="40000"/>
                </a:schemeClr>
              </a:buClr>
              <a:buFont typeface="Candara" pitchFamily="34" charset="0"/>
              <a:buChar char="•"/>
              <a:defRPr/>
            </a:pPr>
            <a:endParaRPr lang="en-US" sz="2800" i="1" dirty="0" smtClean="0">
              <a:ea typeface="+mn-ea"/>
              <a:cs typeface="+mn-cs"/>
            </a:endParaRPr>
          </a:p>
          <a:p>
            <a:pPr fontAlgn="auto">
              <a:spcAft>
                <a:spcPts val="0"/>
              </a:spcAft>
              <a:buClr>
                <a:schemeClr val="accent1">
                  <a:lumMod val="60000"/>
                  <a:lumOff val="40000"/>
                </a:schemeClr>
              </a:buClr>
              <a:buFont typeface="Candara" pitchFamily="34" charset="0"/>
              <a:buChar char="•"/>
              <a:defRPr/>
            </a:pPr>
            <a:r>
              <a:rPr lang="en-US" sz="2400" dirty="0" smtClean="0">
                <a:ea typeface="+mn-ea"/>
                <a:cs typeface="+mn-cs"/>
              </a:rPr>
              <a:t>Also, because all nonzero integers divide 0, we have gcd(</a:t>
            </a:r>
            <a:r>
              <a:rPr lang="en-US" sz="2400" i="1" dirty="0" smtClean="0">
                <a:ea typeface="+mn-ea"/>
                <a:cs typeface="+mn-cs"/>
              </a:rPr>
              <a:t>a,</a:t>
            </a:r>
            <a:r>
              <a:rPr lang="en-US" sz="2400" dirty="0" smtClean="0">
                <a:ea typeface="+mn-ea"/>
                <a:cs typeface="+mn-cs"/>
              </a:rPr>
              <a:t>0) = | a |</a:t>
            </a:r>
          </a:p>
          <a:p>
            <a:pPr fontAlgn="auto">
              <a:spcAft>
                <a:spcPts val="0"/>
              </a:spcAft>
              <a:buClr>
                <a:schemeClr val="accent1">
                  <a:lumMod val="60000"/>
                  <a:lumOff val="40000"/>
                </a:schemeClr>
              </a:buClr>
              <a:buFont typeface="Candara" pitchFamily="34" charset="0"/>
              <a:buChar char="•"/>
              <a:defRPr/>
            </a:pPr>
            <a:r>
              <a:rPr lang="en-US" sz="2400" dirty="0" smtClean="0">
                <a:ea typeface="+mn-ea"/>
                <a:cs typeface="+mn-cs"/>
              </a:rPr>
              <a:t>We stated that two integers </a:t>
            </a:r>
            <a:r>
              <a:rPr lang="en-US" sz="2400" i="1" dirty="0" smtClean="0">
                <a:ea typeface="+mn-ea"/>
                <a:cs typeface="+mn-cs"/>
              </a:rPr>
              <a:t>a </a:t>
            </a:r>
            <a:r>
              <a:rPr lang="en-US" sz="2400" dirty="0" smtClean="0">
                <a:ea typeface="+mn-ea"/>
                <a:cs typeface="+mn-cs"/>
              </a:rPr>
              <a:t>and </a:t>
            </a:r>
            <a:r>
              <a:rPr lang="en-US" sz="2400" i="1" dirty="0" smtClean="0">
                <a:ea typeface="+mn-ea"/>
                <a:cs typeface="+mn-cs"/>
              </a:rPr>
              <a:t>b </a:t>
            </a:r>
            <a:r>
              <a:rPr lang="en-US" sz="2400" dirty="0" smtClean="0">
                <a:ea typeface="+mn-ea"/>
                <a:cs typeface="+mn-cs"/>
              </a:rPr>
              <a:t>are relatively prime if their only common positive integer factor is 1; this is equivalent to saying that </a:t>
            </a:r>
            <a:r>
              <a:rPr lang="en-US" sz="2400" i="1" dirty="0" smtClean="0">
                <a:ea typeface="+mn-ea"/>
                <a:cs typeface="+mn-cs"/>
              </a:rPr>
              <a:t>a </a:t>
            </a:r>
            <a:r>
              <a:rPr lang="en-US" sz="2400" dirty="0" smtClean="0">
                <a:ea typeface="+mn-ea"/>
                <a:cs typeface="+mn-cs"/>
              </a:rPr>
              <a:t>and </a:t>
            </a:r>
            <a:r>
              <a:rPr lang="en-US" sz="2400" i="1" dirty="0" smtClean="0">
                <a:ea typeface="+mn-ea"/>
                <a:cs typeface="+mn-cs"/>
              </a:rPr>
              <a:t>b </a:t>
            </a:r>
            <a:r>
              <a:rPr lang="en-US" sz="2400" dirty="0" smtClean="0">
                <a:ea typeface="+mn-ea"/>
                <a:cs typeface="+mn-cs"/>
              </a:rPr>
              <a:t>are relatively prime if gcd(</a:t>
            </a:r>
            <a:r>
              <a:rPr lang="en-US" sz="2400" i="1" dirty="0" smtClean="0">
                <a:ea typeface="+mn-ea"/>
                <a:cs typeface="+mn-cs"/>
              </a:rPr>
              <a:t>a,b) = 1</a:t>
            </a:r>
            <a:endParaRPr lang="en-US" sz="2400" dirty="0">
              <a:ea typeface="+mn-ea"/>
              <a:cs typeface="+mn-cs"/>
            </a:endParaRPr>
          </a:p>
        </p:txBody>
      </p:sp>
      <p:sp>
        <p:nvSpPr>
          <p:cNvPr id="4" name="TextBox 3"/>
          <p:cNvSpPr txBox="1"/>
          <p:nvPr/>
        </p:nvSpPr>
        <p:spPr>
          <a:xfrm>
            <a:off x="1547664" y="2636912"/>
            <a:ext cx="5328592" cy="461963"/>
          </a:xfrm>
          <a:prstGeom prst="rect">
            <a:avLst/>
          </a:prstGeom>
          <a:solidFill>
            <a:schemeClr val="accent4">
              <a:lumMod val="40000"/>
              <a:lumOff val="60000"/>
            </a:schemeClr>
          </a:solidFill>
          <a:ln w="31750">
            <a:solidFill>
              <a:schemeClr val="accent4">
                <a:lumMod val="75000"/>
              </a:schemeClr>
            </a:solidFill>
          </a:ln>
        </p:spPr>
        <p:txBody>
          <a:bodyPr wrap="square">
            <a:spAutoFit/>
          </a:bodyPr>
          <a:lstStyle/>
          <a:p>
            <a:pPr>
              <a:defRPr/>
            </a:pPr>
            <a:r>
              <a:rPr lang="en-US" sz="2400" dirty="0">
                <a:latin typeface="Arial" pitchFamily="-1" charset="0"/>
              </a:rPr>
              <a:t>  </a:t>
            </a:r>
            <a:r>
              <a:rPr lang="en-US" sz="2400" dirty="0">
                <a:latin typeface="+mn-lt"/>
              </a:rPr>
              <a:t>gcd(60, 24) =  gcd(60, - 24) =  12  </a:t>
            </a:r>
          </a:p>
        </p:txBody>
      </p:sp>
      <p:sp>
        <p:nvSpPr>
          <p:cNvPr id="5" name="TextBox 4"/>
          <p:cNvSpPr txBox="1"/>
          <p:nvPr/>
        </p:nvSpPr>
        <p:spPr>
          <a:xfrm>
            <a:off x="107504" y="5517232"/>
            <a:ext cx="8928992" cy="646331"/>
          </a:xfrm>
          <a:prstGeom prst="rect">
            <a:avLst/>
          </a:prstGeom>
          <a:solidFill>
            <a:schemeClr val="accent4">
              <a:lumMod val="40000"/>
              <a:lumOff val="60000"/>
            </a:schemeClr>
          </a:solidFill>
          <a:ln w="31750">
            <a:solidFill>
              <a:schemeClr val="accent4">
                <a:lumMod val="75000"/>
              </a:schemeClr>
            </a:solidFill>
          </a:ln>
        </p:spPr>
        <p:txBody>
          <a:bodyPr wrap="square">
            <a:spAutoFit/>
          </a:bodyPr>
          <a:lstStyle/>
          <a:p>
            <a:pPr>
              <a:defRPr/>
            </a:pPr>
            <a:r>
              <a:rPr lang="en-US" dirty="0" smtClean="0">
                <a:latin typeface="+mn-lt"/>
              </a:rPr>
              <a:t>8 </a:t>
            </a:r>
            <a:r>
              <a:rPr lang="en-US" dirty="0">
                <a:latin typeface="+mn-lt"/>
              </a:rPr>
              <a:t>and 15 are relatively prime because the positive divisors of 8 are 1, 2, 4, and 8, and the positive divisors of 15 are 1, 3, 5, and 15. So 1 is the only integer on both lists.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idx="4294967295"/>
          </p:nvPr>
        </p:nvSpPr>
        <p:spPr>
          <a:xfrm>
            <a:off x="0" y="39689"/>
            <a:ext cx="9144000" cy="1085056"/>
          </a:xfrm>
        </p:spPr>
        <p:txBody>
          <a:bodyPr/>
          <a:lstStyle/>
          <a:p>
            <a:r>
              <a:rPr lang="en-US" sz="3600" dirty="0" smtClean="0"/>
              <a:t>Table 4.1</a:t>
            </a:r>
            <a:br>
              <a:rPr lang="en-US" sz="3600" dirty="0" smtClean="0"/>
            </a:br>
            <a:r>
              <a:rPr lang="en-US" sz="3600" dirty="0" smtClean="0"/>
              <a:t>Euclidean Algorithm Example</a:t>
            </a:r>
          </a:p>
        </p:txBody>
      </p:sp>
      <p:sp>
        <p:nvSpPr>
          <p:cNvPr id="52227" name="TextBox 5"/>
          <p:cNvSpPr txBox="1">
            <a:spLocks noChangeArrowheads="1"/>
          </p:cNvSpPr>
          <p:nvPr/>
        </p:nvSpPr>
        <p:spPr bwMode="auto">
          <a:xfrm>
            <a:off x="1800224" y="5817171"/>
            <a:ext cx="5522913" cy="369887"/>
          </a:xfrm>
          <a:prstGeom prst="rect">
            <a:avLst/>
          </a:prstGeom>
          <a:noFill/>
          <a:ln w="9525">
            <a:noFill/>
            <a:miter lim="800000"/>
            <a:headEnd/>
            <a:tailEnd/>
          </a:ln>
        </p:spPr>
        <p:txBody>
          <a:bodyPr wrap="none">
            <a:prstTxWarp prst="textNoShape">
              <a:avLst/>
            </a:prstTxWarp>
            <a:spAutoFit/>
          </a:bodyPr>
          <a:lstStyle/>
          <a:p>
            <a:r>
              <a:rPr lang="en-US" dirty="0"/>
              <a:t>(This table can be found on page 91 in the textbook)</a:t>
            </a:r>
          </a:p>
        </p:txBody>
      </p:sp>
      <p:pic>
        <p:nvPicPr>
          <p:cNvPr id="52228" name="Picture 6"/>
          <p:cNvPicPr>
            <a:picLocks noChangeAspect="1"/>
          </p:cNvPicPr>
          <p:nvPr/>
        </p:nvPicPr>
        <p:blipFill>
          <a:blip r:embed="rId3"/>
          <a:srcRect/>
          <a:stretch>
            <a:fillRect/>
          </a:stretch>
        </p:blipFill>
        <p:spPr bwMode="auto">
          <a:xfrm>
            <a:off x="152400" y="1196752"/>
            <a:ext cx="8818563" cy="4805363"/>
          </a:xfrm>
          <a:prstGeom prst="rect">
            <a:avLst/>
          </a:prstGeom>
          <a:noFill/>
          <a:ln w="9525">
            <a:noFill/>
            <a:miter lim="800000"/>
            <a:headEnd/>
            <a:tailEnd/>
          </a:ln>
        </p:spPr>
      </p:pic>
    </p:spTree>
  </p:cSld>
  <p:clrMapOvr>
    <a:masterClrMapping/>
  </p:clrMapOvr>
  <p:transition spd="med">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57200" y="274638"/>
            <a:ext cx="8229600" cy="778098"/>
          </a:xfrm>
        </p:spPr>
        <p:txBody>
          <a:bodyPr/>
          <a:lstStyle/>
          <a:p>
            <a:r>
              <a:rPr lang="en-US" dirty="0" smtClean="0"/>
              <a:t>Modular Arithmetic</a:t>
            </a:r>
          </a:p>
        </p:txBody>
      </p:sp>
      <p:sp>
        <p:nvSpPr>
          <p:cNvPr id="54275" name="Content Placeholder 2"/>
          <p:cNvSpPr>
            <a:spLocks noGrp="1"/>
          </p:cNvSpPr>
          <p:nvPr>
            <p:ph idx="1"/>
          </p:nvPr>
        </p:nvSpPr>
        <p:spPr>
          <a:xfrm>
            <a:off x="467544" y="1255166"/>
            <a:ext cx="8229600" cy="4525963"/>
          </a:xfrm>
        </p:spPr>
        <p:txBody>
          <a:bodyPr/>
          <a:lstStyle/>
          <a:p>
            <a:r>
              <a:rPr lang="en-US" sz="2800" dirty="0" smtClean="0"/>
              <a:t>The modulus</a:t>
            </a:r>
          </a:p>
          <a:p>
            <a:pPr lvl="1"/>
            <a:r>
              <a:rPr lang="en-US" sz="2400" dirty="0" smtClean="0"/>
              <a:t>If </a:t>
            </a:r>
            <a:r>
              <a:rPr lang="en-US" sz="2400" i="1" dirty="0" smtClean="0"/>
              <a:t>a </a:t>
            </a:r>
            <a:r>
              <a:rPr lang="en-US" sz="2400" dirty="0" smtClean="0"/>
              <a:t>is an integer and </a:t>
            </a:r>
            <a:r>
              <a:rPr lang="en-US" sz="2400" i="1" dirty="0" smtClean="0"/>
              <a:t>n </a:t>
            </a:r>
            <a:r>
              <a:rPr lang="en-US" sz="2400" dirty="0" smtClean="0"/>
              <a:t>is a positive integer, we define </a:t>
            </a:r>
            <a:r>
              <a:rPr lang="en-US" sz="2400" i="1" dirty="0" smtClean="0"/>
              <a:t>a </a:t>
            </a:r>
            <a:r>
              <a:rPr lang="en-US" sz="2400" dirty="0" smtClean="0"/>
              <a:t>mod </a:t>
            </a:r>
            <a:r>
              <a:rPr lang="en-US" sz="2400" i="1" dirty="0" smtClean="0"/>
              <a:t>n </a:t>
            </a:r>
            <a:r>
              <a:rPr lang="en-US" sz="2400" dirty="0" smtClean="0"/>
              <a:t>to be the remainder when </a:t>
            </a:r>
            <a:r>
              <a:rPr lang="en-US" sz="2400" i="1" dirty="0" smtClean="0"/>
              <a:t>a </a:t>
            </a:r>
            <a:r>
              <a:rPr lang="en-US" sz="2400" dirty="0" smtClean="0"/>
              <a:t>is divided by </a:t>
            </a:r>
            <a:r>
              <a:rPr lang="en-US" sz="2400" i="1" dirty="0" smtClean="0"/>
              <a:t>n; </a:t>
            </a:r>
            <a:r>
              <a:rPr lang="en-US" sz="2400" dirty="0" smtClean="0"/>
              <a:t>the integer </a:t>
            </a:r>
            <a:r>
              <a:rPr lang="en-US" sz="2400" i="1" dirty="0" smtClean="0"/>
              <a:t>n </a:t>
            </a:r>
            <a:r>
              <a:rPr lang="en-US" sz="2400" dirty="0" smtClean="0"/>
              <a:t>is called the </a:t>
            </a:r>
            <a:r>
              <a:rPr lang="en-US" sz="2400" b="1" dirty="0" smtClean="0"/>
              <a:t>modulus</a:t>
            </a:r>
          </a:p>
          <a:p>
            <a:pPr lvl="1"/>
            <a:r>
              <a:rPr lang="en-US" sz="2400" dirty="0" smtClean="0"/>
              <a:t>thus, for any integer </a:t>
            </a:r>
            <a:r>
              <a:rPr lang="en-US" sz="2400" i="1" dirty="0" smtClean="0"/>
              <a:t>a:</a:t>
            </a:r>
          </a:p>
          <a:p>
            <a:pPr lvl="1">
              <a:buFont typeface="Candara" pitchFamily="-84" charset="0"/>
              <a:buNone/>
            </a:pPr>
            <a:r>
              <a:rPr lang="en-US" sz="2400" i="1" dirty="0" smtClean="0"/>
              <a:t>		</a:t>
            </a:r>
            <a:r>
              <a:rPr lang="en-US" sz="2400" dirty="0" smtClean="0"/>
              <a:t> </a:t>
            </a:r>
            <a:r>
              <a:rPr lang="en-US" sz="2400" i="1" dirty="0" smtClean="0"/>
              <a:t>a =  </a:t>
            </a:r>
            <a:r>
              <a:rPr lang="en-US" sz="2400" i="1" dirty="0" err="1" smtClean="0"/>
              <a:t>qn</a:t>
            </a:r>
            <a:r>
              <a:rPr lang="en-US" sz="2400" i="1" dirty="0" smtClean="0"/>
              <a:t> +  r </a:t>
            </a:r>
            <a:r>
              <a:rPr lang="en-US" sz="2400" dirty="0" smtClean="0"/>
              <a:t>	0 </a:t>
            </a:r>
            <a:r>
              <a:rPr lang="en-US" sz="2400" i="1" dirty="0" smtClean="0"/>
              <a:t>≤ r &lt; n;  q = [a/ n]</a:t>
            </a:r>
          </a:p>
          <a:p>
            <a:pPr lvl="1">
              <a:buFont typeface="Candara" pitchFamily="-84" charset="0"/>
              <a:buNone/>
            </a:pPr>
            <a:r>
              <a:rPr lang="en-US" sz="2400" dirty="0" smtClean="0"/>
              <a:t>	</a:t>
            </a:r>
            <a:r>
              <a:rPr lang="en-US" sz="2400" i="1" dirty="0" smtClean="0"/>
              <a:t>    a = [a/ n] *  n + ( a </a:t>
            </a:r>
            <a:r>
              <a:rPr lang="en-US" sz="2400" dirty="0" smtClean="0"/>
              <a:t>mod </a:t>
            </a:r>
            <a:r>
              <a:rPr lang="en-US" sz="2400" i="1" dirty="0" smtClean="0"/>
              <a:t>n</a:t>
            </a:r>
            <a:r>
              <a:rPr lang="en-US" sz="2400" dirty="0" smtClean="0"/>
              <a:t>)</a:t>
            </a:r>
          </a:p>
        </p:txBody>
      </p:sp>
      <p:sp>
        <p:nvSpPr>
          <p:cNvPr id="4" name="TextBox 3"/>
          <p:cNvSpPr txBox="1"/>
          <p:nvPr/>
        </p:nvSpPr>
        <p:spPr>
          <a:xfrm>
            <a:off x="2195736" y="4581128"/>
            <a:ext cx="4464496" cy="1015663"/>
          </a:xfrm>
          <a:prstGeom prst="rect">
            <a:avLst/>
          </a:prstGeom>
          <a:solidFill>
            <a:schemeClr val="accent4">
              <a:lumMod val="60000"/>
              <a:lumOff val="40000"/>
            </a:schemeClr>
          </a:solidFill>
          <a:ln w="31750">
            <a:solidFill>
              <a:schemeClr val="accent4">
                <a:lumMod val="75000"/>
              </a:schemeClr>
            </a:solidFill>
          </a:ln>
        </p:spPr>
        <p:txBody>
          <a:bodyPr wrap="square">
            <a:spAutoFit/>
          </a:bodyPr>
          <a:lstStyle/>
          <a:p>
            <a:pPr algn="ctr">
              <a:defRPr/>
            </a:pPr>
            <a:r>
              <a:rPr lang="en-US" sz="2000" dirty="0">
                <a:latin typeface="Arial" pitchFamily="-1" charset="0"/>
              </a:rPr>
              <a:t> </a:t>
            </a:r>
          </a:p>
          <a:p>
            <a:pPr algn="ctr">
              <a:defRPr/>
            </a:pPr>
            <a:r>
              <a:rPr lang="en-US" sz="2000" dirty="0">
                <a:latin typeface="Arial" pitchFamily="-1" charset="0"/>
              </a:rPr>
              <a:t>11 mod 7 =  4; -  11 mod 7 =  3</a:t>
            </a:r>
          </a:p>
          <a:p>
            <a:pPr algn="ctr">
              <a:defRPr/>
            </a:pPr>
            <a:endParaRPr lang="en-US" sz="2000" dirty="0">
              <a:latin typeface="Arial" pitchFamily="-1"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3"/>
          <p:cNvSpPr>
            <a:spLocks noGrp="1"/>
          </p:cNvSpPr>
          <p:nvPr>
            <p:ph type="title"/>
          </p:nvPr>
        </p:nvSpPr>
        <p:spPr>
          <a:xfrm>
            <a:off x="457200" y="274638"/>
            <a:ext cx="8229600" cy="778098"/>
          </a:xfrm>
        </p:spPr>
        <p:txBody>
          <a:bodyPr/>
          <a:lstStyle/>
          <a:p>
            <a:r>
              <a:rPr lang="en-US" dirty="0" smtClean="0"/>
              <a:t>Modular Arithmetic</a:t>
            </a:r>
          </a:p>
        </p:txBody>
      </p:sp>
      <p:sp>
        <p:nvSpPr>
          <p:cNvPr id="56323" name="Content Placeholder 4"/>
          <p:cNvSpPr>
            <a:spLocks noGrp="1"/>
          </p:cNvSpPr>
          <p:nvPr>
            <p:ph idx="1"/>
          </p:nvPr>
        </p:nvSpPr>
        <p:spPr>
          <a:xfrm>
            <a:off x="971600" y="1340768"/>
            <a:ext cx="7570788" cy="2962275"/>
          </a:xfrm>
        </p:spPr>
        <p:txBody>
          <a:bodyPr/>
          <a:lstStyle/>
          <a:p>
            <a:r>
              <a:rPr lang="en-US" sz="2800" dirty="0" smtClean="0"/>
              <a:t>Congruent modulo </a:t>
            </a:r>
            <a:r>
              <a:rPr lang="en-US" sz="2800" i="1" dirty="0" smtClean="0"/>
              <a:t>n</a:t>
            </a:r>
            <a:endParaRPr lang="en-US" sz="2800" dirty="0" smtClean="0"/>
          </a:p>
          <a:p>
            <a:pPr lvl="1"/>
            <a:r>
              <a:rPr lang="en-US" sz="2400" dirty="0" smtClean="0"/>
              <a:t>Two integers </a:t>
            </a:r>
            <a:r>
              <a:rPr lang="en-US" sz="2400" i="1" dirty="0" smtClean="0"/>
              <a:t>a </a:t>
            </a:r>
            <a:r>
              <a:rPr lang="en-US" sz="2400" dirty="0" smtClean="0"/>
              <a:t>and </a:t>
            </a:r>
            <a:r>
              <a:rPr lang="en-US" sz="2400" i="1" dirty="0" smtClean="0"/>
              <a:t>b </a:t>
            </a:r>
            <a:r>
              <a:rPr lang="en-US" sz="2400" dirty="0" smtClean="0"/>
              <a:t>are said to be </a:t>
            </a:r>
            <a:r>
              <a:rPr lang="en-US" sz="2400" b="1" dirty="0" smtClean="0"/>
              <a:t>congruent modulo </a:t>
            </a:r>
            <a:r>
              <a:rPr lang="en-US" sz="2400" b="1" i="1" dirty="0" smtClean="0"/>
              <a:t>n </a:t>
            </a:r>
            <a:r>
              <a:rPr lang="en-US" sz="2400" dirty="0" smtClean="0"/>
              <a:t>if (</a:t>
            </a:r>
            <a:r>
              <a:rPr lang="en-US" sz="2400" i="1" dirty="0" smtClean="0"/>
              <a:t>a </a:t>
            </a:r>
            <a:r>
              <a:rPr lang="en-US" sz="2400" dirty="0" smtClean="0"/>
              <a:t>mod </a:t>
            </a:r>
            <a:r>
              <a:rPr lang="en-US" sz="2400" i="1" dirty="0" smtClean="0"/>
              <a:t>n</a:t>
            </a:r>
            <a:r>
              <a:rPr lang="en-US" sz="2400" dirty="0" smtClean="0"/>
              <a:t>) = (</a:t>
            </a:r>
            <a:r>
              <a:rPr lang="en-US" sz="2400" i="1" dirty="0" smtClean="0"/>
              <a:t>b </a:t>
            </a:r>
            <a:r>
              <a:rPr lang="en-US" sz="2400" dirty="0" smtClean="0"/>
              <a:t>mod </a:t>
            </a:r>
            <a:r>
              <a:rPr lang="en-US" sz="2400" i="1" dirty="0" smtClean="0"/>
              <a:t>n</a:t>
            </a:r>
            <a:r>
              <a:rPr lang="en-US" sz="2400" dirty="0" smtClean="0"/>
              <a:t>)</a:t>
            </a:r>
          </a:p>
          <a:p>
            <a:pPr lvl="1"/>
            <a:r>
              <a:rPr lang="en-US" sz="2400" dirty="0" smtClean="0"/>
              <a:t>This is written as </a:t>
            </a:r>
            <a:r>
              <a:rPr lang="en-US" sz="2400" i="1" dirty="0" smtClean="0"/>
              <a:t>a = b(</a:t>
            </a:r>
            <a:r>
              <a:rPr lang="en-US" sz="2400" dirty="0" smtClean="0"/>
              <a:t>mod </a:t>
            </a:r>
            <a:r>
              <a:rPr lang="en-US" sz="2400" i="1" dirty="0" smtClean="0"/>
              <a:t>n)</a:t>
            </a:r>
            <a:r>
              <a:rPr lang="en-US" sz="2400" i="1" baseline="30000" dirty="0" smtClean="0"/>
              <a:t>2</a:t>
            </a:r>
          </a:p>
          <a:p>
            <a:pPr lvl="1"/>
            <a:r>
              <a:rPr lang="en-US" sz="2400" dirty="0" smtClean="0"/>
              <a:t>Note that if </a:t>
            </a:r>
            <a:r>
              <a:rPr lang="en-US" sz="2400" i="1" dirty="0" smtClean="0"/>
              <a:t>a = 0</a:t>
            </a:r>
            <a:r>
              <a:rPr lang="en-US" sz="2400" dirty="0" smtClean="0"/>
              <a:t>(mod </a:t>
            </a:r>
            <a:r>
              <a:rPr lang="en-US" sz="2400" i="1" dirty="0" smtClean="0"/>
              <a:t>n</a:t>
            </a:r>
            <a:r>
              <a:rPr lang="en-US" sz="2400" dirty="0" smtClean="0"/>
              <a:t>), then </a:t>
            </a:r>
            <a:r>
              <a:rPr lang="en-US" sz="2400" i="1" dirty="0" smtClean="0"/>
              <a:t>n | a</a:t>
            </a:r>
            <a:endParaRPr lang="en-US" sz="2400" dirty="0" smtClean="0"/>
          </a:p>
        </p:txBody>
      </p:sp>
      <p:sp>
        <p:nvSpPr>
          <p:cNvPr id="6" name="TextBox 5"/>
          <p:cNvSpPr txBox="1"/>
          <p:nvPr/>
        </p:nvSpPr>
        <p:spPr>
          <a:xfrm>
            <a:off x="1974751" y="4149080"/>
            <a:ext cx="4896544" cy="1015663"/>
          </a:xfrm>
          <a:prstGeom prst="rect">
            <a:avLst/>
          </a:prstGeom>
          <a:solidFill>
            <a:schemeClr val="accent4">
              <a:lumMod val="60000"/>
              <a:lumOff val="40000"/>
            </a:schemeClr>
          </a:solidFill>
          <a:ln w="31750">
            <a:solidFill>
              <a:schemeClr val="accent4">
                <a:lumMod val="75000"/>
              </a:schemeClr>
            </a:solidFill>
          </a:ln>
        </p:spPr>
        <p:txBody>
          <a:bodyPr wrap="square">
            <a:spAutoFit/>
          </a:bodyPr>
          <a:lstStyle/>
          <a:p>
            <a:pPr>
              <a:defRPr/>
            </a:pPr>
            <a:r>
              <a:rPr lang="en-US" sz="2000" dirty="0">
                <a:latin typeface="Arial" pitchFamily="-1" charset="0"/>
              </a:rPr>
              <a:t> </a:t>
            </a:r>
          </a:p>
          <a:p>
            <a:pPr algn="ctr">
              <a:defRPr/>
            </a:pPr>
            <a:r>
              <a:rPr lang="en-US" sz="2000" dirty="0">
                <a:latin typeface="Arial" pitchFamily="-1" charset="0"/>
              </a:rPr>
              <a:t>73 = 4 (mod 23);   21 = - 9 (mod 10)</a:t>
            </a:r>
          </a:p>
          <a:p>
            <a:pPr algn="ctr">
              <a:defRPr/>
            </a:pPr>
            <a:endParaRPr lang="en-US" sz="2000" dirty="0">
              <a:latin typeface="Arial" pitchFamily="-1"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4"/>
          <p:cNvSpPr>
            <a:spLocks noGrp="1"/>
          </p:cNvSpPr>
          <p:nvPr>
            <p:ph type="title"/>
          </p:nvPr>
        </p:nvSpPr>
        <p:spPr>
          <a:xfrm>
            <a:off x="0" y="39689"/>
            <a:ext cx="9144000" cy="941040"/>
          </a:xfrm>
        </p:spPr>
        <p:txBody>
          <a:bodyPr/>
          <a:lstStyle/>
          <a:p>
            <a:r>
              <a:rPr lang="en-US" dirty="0" smtClean="0"/>
              <a:t>Properties of </a:t>
            </a:r>
            <a:r>
              <a:rPr lang="en-US" dirty="0" err="1" smtClean="0"/>
              <a:t>Congruences</a:t>
            </a:r>
            <a:endParaRPr lang="en-US" dirty="0" smtClean="0"/>
          </a:p>
        </p:txBody>
      </p:sp>
      <p:sp>
        <p:nvSpPr>
          <p:cNvPr id="6" name="Content Placeholder 5"/>
          <p:cNvSpPr>
            <a:spLocks noGrp="1"/>
          </p:cNvSpPr>
          <p:nvPr>
            <p:ph idx="1"/>
          </p:nvPr>
        </p:nvSpPr>
        <p:spPr>
          <a:xfrm>
            <a:off x="683568" y="1124744"/>
            <a:ext cx="7772400" cy="4289425"/>
          </a:xfrm>
        </p:spPr>
        <p:txBody>
          <a:bodyPr rtlCol="0">
            <a:normAutofit/>
          </a:bodyPr>
          <a:lstStyle/>
          <a:p>
            <a:pPr fontAlgn="auto">
              <a:spcAft>
                <a:spcPts val="0"/>
              </a:spcAft>
              <a:buClr>
                <a:schemeClr val="accent1">
                  <a:lumMod val="60000"/>
                  <a:lumOff val="40000"/>
                </a:schemeClr>
              </a:buClr>
              <a:buFont typeface="Candara" pitchFamily="34" charset="0"/>
              <a:buChar char="•"/>
              <a:defRPr/>
            </a:pPr>
            <a:r>
              <a:rPr lang="en-US" sz="2400" dirty="0" smtClean="0">
                <a:ea typeface="+mn-ea"/>
                <a:cs typeface="+mn-cs"/>
              </a:rPr>
              <a:t>Congruences have the following properties:</a:t>
            </a:r>
          </a:p>
          <a:p>
            <a:pPr fontAlgn="auto">
              <a:spcAft>
                <a:spcPts val="0"/>
              </a:spcAft>
              <a:buClr>
                <a:schemeClr val="accent1">
                  <a:lumMod val="60000"/>
                  <a:lumOff val="40000"/>
                </a:schemeClr>
              </a:buClr>
              <a:buFont typeface="Candara" pitchFamily="34" charset="0"/>
              <a:buNone/>
              <a:defRPr/>
            </a:pPr>
            <a:r>
              <a:rPr lang="en-US" sz="2400" dirty="0" smtClean="0">
                <a:ea typeface="+mn-ea"/>
                <a:cs typeface="+mn-cs"/>
              </a:rPr>
              <a:t>		1</a:t>
            </a:r>
            <a:r>
              <a:rPr lang="en-US" sz="2400" i="1" dirty="0" smtClean="0">
                <a:ea typeface="+mn-ea"/>
                <a:cs typeface="+mn-cs"/>
              </a:rPr>
              <a:t>. a = b (</a:t>
            </a:r>
            <a:r>
              <a:rPr lang="en-US" sz="2400" dirty="0" smtClean="0">
                <a:ea typeface="+mn-ea"/>
                <a:cs typeface="+mn-cs"/>
              </a:rPr>
              <a:t>mod</a:t>
            </a:r>
            <a:r>
              <a:rPr lang="en-US" sz="2400" i="1" dirty="0" smtClean="0">
                <a:ea typeface="+mn-ea"/>
                <a:cs typeface="+mn-cs"/>
              </a:rPr>
              <a:t> n)</a:t>
            </a:r>
            <a:r>
              <a:rPr lang="en-US" sz="2400" dirty="0" smtClean="0">
                <a:ea typeface="+mn-ea"/>
                <a:cs typeface="+mn-cs"/>
              </a:rPr>
              <a:t> if </a:t>
            </a:r>
            <a:r>
              <a:rPr lang="en-US" sz="2400" i="1" dirty="0" smtClean="0">
                <a:ea typeface="+mn-ea"/>
                <a:cs typeface="+mn-cs"/>
              </a:rPr>
              <a:t>n (a – b)</a:t>
            </a:r>
          </a:p>
          <a:p>
            <a:pPr fontAlgn="auto">
              <a:spcAft>
                <a:spcPts val="0"/>
              </a:spcAft>
              <a:buClr>
                <a:schemeClr val="accent1">
                  <a:lumMod val="60000"/>
                  <a:lumOff val="40000"/>
                </a:schemeClr>
              </a:buClr>
              <a:buFont typeface="Candara" pitchFamily="34" charset="0"/>
              <a:buNone/>
              <a:defRPr/>
            </a:pPr>
            <a:r>
              <a:rPr lang="en-US" sz="2400" dirty="0" smtClean="0">
                <a:ea typeface="+mn-ea"/>
                <a:cs typeface="+mn-cs"/>
              </a:rPr>
              <a:t>		2. </a:t>
            </a:r>
            <a:r>
              <a:rPr lang="en-US" sz="2400" i="1" dirty="0" smtClean="0">
                <a:ea typeface="+mn-ea"/>
                <a:cs typeface="+mn-cs"/>
              </a:rPr>
              <a:t>a = b </a:t>
            </a:r>
            <a:r>
              <a:rPr lang="en-US" sz="2400" dirty="0" smtClean="0">
                <a:ea typeface="+mn-ea"/>
                <a:cs typeface="+mn-cs"/>
              </a:rPr>
              <a:t>(mod </a:t>
            </a:r>
            <a:r>
              <a:rPr lang="en-US" sz="2400" i="1" dirty="0" smtClean="0">
                <a:ea typeface="+mn-ea"/>
                <a:cs typeface="+mn-cs"/>
              </a:rPr>
              <a:t>n</a:t>
            </a:r>
            <a:r>
              <a:rPr lang="en-US" sz="2400" dirty="0" smtClean="0">
                <a:ea typeface="+mn-ea"/>
                <a:cs typeface="+mn-cs"/>
              </a:rPr>
              <a:t>) implies </a:t>
            </a:r>
            <a:r>
              <a:rPr lang="en-US" sz="2400" i="1" dirty="0" smtClean="0">
                <a:ea typeface="+mn-ea"/>
                <a:cs typeface="+mn-cs"/>
              </a:rPr>
              <a:t>b = a </a:t>
            </a:r>
            <a:r>
              <a:rPr lang="en-US" sz="2400" dirty="0" smtClean="0">
                <a:ea typeface="+mn-ea"/>
                <a:cs typeface="+mn-cs"/>
              </a:rPr>
              <a:t>(mod </a:t>
            </a:r>
            <a:r>
              <a:rPr lang="en-US" sz="2400" i="1" dirty="0" smtClean="0">
                <a:ea typeface="+mn-ea"/>
                <a:cs typeface="+mn-cs"/>
              </a:rPr>
              <a:t>n</a:t>
            </a:r>
            <a:r>
              <a:rPr lang="en-US" sz="2400" dirty="0" smtClean="0">
                <a:ea typeface="+mn-ea"/>
                <a:cs typeface="+mn-cs"/>
              </a:rPr>
              <a:t>)</a:t>
            </a:r>
          </a:p>
          <a:p>
            <a:pPr fontAlgn="auto">
              <a:spcAft>
                <a:spcPts val="0"/>
              </a:spcAft>
              <a:buClr>
                <a:schemeClr val="accent1">
                  <a:lumMod val="60000"/>
                  <a:lumOff val="40000"/>
                </a:schemeClr>
              </a:buClr>
              <a:buFont typeface="Candara" pitchFamily="34" charset="0"/>
              <a:buNone/>
              <a:defRPr/>
            </a:pPr>
            <a:r>
              <a:rPr lang="en-US" sz="2400" dirty="0" smtClean="0">
                <a:ea typeface="+mn-ea"/>
                <a:cs typeface="+mn-cs"/>
              </a:rPr>
              <a:t>		3</a:t>
            </a:r>
            <a:r>
              <a:rPr lang="en-US" sz="2400" i="1" dirty="0" smtClean="0">
                <a:ea typeface="+mn-ea"/>
                <a:cs typeface="+mn-cs"/>
              </a:rPr>
              <a:t>. a = b </a:t>
            </a:r>
            <a:r>
              <a:rPr lang="en-US" sz="2400" dirty="0" smtClean="0">
                <a:ea typeface="+mn-ea"/>
                <a:cs typeface="+mn-cs"/>
              </a:rPr>
              <a:t>(mod </a:t>
            </a:r>
            <a:r>
              <a:rPr lang="en-US" sz="2400" i="1" dirty="0" smtClean="0">
                <a:ea typeface="+mn-ea"/>
                <a:cs typeface="+mn-cs"/>
              </a:rPr>
              <a:t>n</a:t>
            </a:r>
            <a:r>
              <a:rPr lang="en-US" sz="2400" dirty="0" smtClean="0">
                <a:ea typeface="+mn-ea"/>
                <a:cs typeface="+mn-cs"/>
              </a:rPr>
              <a:t>) and </a:t>
            </a:r>
            <a:r>
              <a:rPr lang="en-US" sz="2400" i="1" dirty="0" smtClean="0">
                <a:ea typeface="+mn-ea"/>
                <a:cs typeface="+mn-cs"/>
              </a:rPr>
              <a:t>b = c </a:t>
            </a:r>
            <a:r>
              <a:rPr lang="en-US" sz="2400" dirty="0" smtClean="0">
                <a:ea typeface="+mn-ea"/>
                <a:cs typeface="+mn-cs"/>
              </a:rPr>
              <a:t>(mod </a:t>
            </a:r>
            <a:r>
              <a:rPr lang="en-US" sz="2400" i="1" dirty="0" smtClean="0">
                <a:ea typeface="+mn-ea"/>
                <a:cs typeface="+mn-cs"/>
              </a:rPr>
              <a:t>n</a:t>
            </a:r>
            <a:r>
              <a:rPr lang="en-US" sz="2400" dirty="0" smtClean="0">
                <a:ea typeface="+mn-ea"/>
                <a:cs typeface="+mn-cs"/>
              </a:rPr>
              <a:t>) imply </a:t>
            </a:r>
            <a:r>
              <a:rPr lang="en-US" sz="2400" i="1" dirty="0" smtClean="0">
                <a:ea typeface="+mn-ea"/>
                <a:cs typeface="+mn-cs"/>
              </a:rPr>
              <a:t>a = c </a:t>
            </a:r>
            <a:r>
              <a:rPr lang="en-US" sz="2400" dirty="0" smtClean="0">
                <a:ea typeface="+mn-ea"/>
                <a:cs typeface="+mn-cs"/>
              </a:rPr>
              <a:t>(mod </a:t>
            </a:r>
            <a:r>
              <a:rPr lang="en-US" sz="2400" i="1" dirty="0" smtClean="0">
                <a:ea typeface="+mn-ea"/>
                <a:cs typeface="+mn-cs"/>
              </a:rPr>
              <a:t>n</a:t>
            </a:r>
            <a:r>
              <a:rPr lang="en-US" sz="2400" dirty="0" smtClean="0">
                <a:ea typeface="+mn-ea"/>
                <a:cs typeface="+mn-cs"/>
              </a:rPr>
              <a:t>)</a:t>
            </a:r>
          </a:p>
          <a:p>
            <a:pPr fontAlgn="auto">
              <a:spcAft>
                <a:spcPts val="0"/>
              </a:spcAft>
              <a:buClr>
                <a:schemeClr val="accent1">
                  <a:lumMod val="60000"/>
                  <a:lumOff val="40000"/>
                </a:schemeClr>
              </a:buClr>
              <a:buFont typeface="Candara" pitchFamily="34" charset="0"/>
              <a:buChar char="•"/>
              <a:defRPr/>
            </a:pPr>
            <a:r>
              <a:rPr lang="en-US" sz="2400" dirty="0" smtClean="0">
                <a:ea typeface="+mn-ea"/>
                <a:cs typeface="+mn-cs"/>
              </a:rPr>
              <a:t>To demonstrate the first point, if </a:t>
            </a:r>
            <a:r>
              <a:rPr lang="en-US" sz="2400" i="1" dirty="0" smtClean="0">
                <a:ea typeface="+mn-ea"/>
                <a:cs typeface="+mn-cs"/>
              </a:rPr>
              <a:t>n (a - b)</a:t>
            </a:r>
            <a:r>
              <a:rPr lang="en-US" sz="2400" dirty="0" smtClean="0">
                <a:ea typeface="+mn-ea"/>
                <a:cs typeface="+mn-cs"/>
              </a:rPr>
              <a:t>, then </a:t>
            </a:r>
            <a:r>
              <a:rPr lang="en-US" sz="2400" i="1" dirty="0" smtClean="0">
                <a:ea typeface="+mn-ea"/>
                <a:cs typeface="+mn-cs"/>
              </a:rPr>
              <a:t>(a - b) = kn </a:t>
            </a:r>
            <a:r>
              <a:rPr lang="en-US" sz="2400" dirty="0" smtClean="0">
                <a:ea typeface="+mn-ea"/>
                <a:cs typeface="+mn-cs"/>
              </a:rPr>
              <a:t>for some </a:t>
            </a:r>
            <a:r>
              <a:rPr lang="en-US" sz="2400" i="1" dirty="0" smtClean="0">
                <a:ea typeface="+mn-ea"/>
                <a:cs typeface="+mn-cs"/>
              </a:rPr>
              <a:t>k</a:t>
            </a:r>
          </a:p>
          <a:p>
            <a:pPr lvl="1" fontAlgn="auto">
              <a:spcAft>
                <a:spcPts val="0"/>
              </a:spcAft>
              <a:buFont typeface="Candara" pitchFamily="34" charset="0"/>
              <a:buChar char="•"/>
              <a:defRPr/>
            </a:pPr>
            <a:r>
              <a:rPr lang="en-US" sz="2000" dirty="0" smtClean="0">
                <a:ea typeface="+mn-ea"/>
              </a:rPr>
              <a:t>So we can write </a:t>
            </a:r>
            <a:r>
              <a:rPr lang="en-US" sz="2000" i="1" dirty="0" smtClean="0">
                <a:ea typeface="+mn-ea"/>
              </a:rPr>
              <a:t>a = b + kn</a:t>
            </a:r>
            <a:r>
              <a:rPr lang="en-US" sz="2000" dirty="0" smtClean="0">
                <a:ea typeface="+mn-ea"/>
              </a:rPr>
              <a:t> </a:t>
            </a:r>
          </a:p>
          <a:p>
            <a:pPr lvl="1" fontAlgn="auto">
              <a:spcAft>
                <a:spcPts val="0"/>
              </a:spcAft>
              <a:buFont typeface="Candara" pitchFamily="34" charset="0"/>
              <a:buChar char="•"/>
              <a:defRPr/>
            </a:pPr>
            <a:r>
              <a:rPr lang="en-US" sz="2000" dirty="0" smtClean="0">
                <a:ea typeface="+mn-ea"/>
              </a:rPr>
              <a:t>Therefore, (</a:t>
            </a:r>
            <a:r>
              <a:rPr lang="en-US" sz="2000" i="1" dirty="0" smtClean="0">
                <a:ea typeface="+mn-ea"/>
              </a:rPr>
              <a:t>a </a:t>
            </a:r>
            <a:r>
              <a:rPr lang="en-US" sz="2000" dirty="0" smtClean="0">
                <a:ea typeface="+mn-ea"/>
              </a:rPr>
              <a:t>mod </a:t>
            </a:r>
            <a:r>
              <a:rPr lang="en-US" sz="2000" i="1" dirty="0" smtClean="0">
                <a:ea typeface="+mn-ea"/>
              </a:rPr>
              <a:t>n</a:t>
            </a:r>
            <a:r>
              <a:rPr lang="en-US" sz="2000" dirty="0" smtClean="0">
                <a:ea typeface="+mn-ea"/>
              </a:rPr>
              <a:t>) = (remainder when </a:t>
            </a:r>
            <a:r>
              <a:rPr lang="en-US" sz="2000" i="1" dirty="0" smtClean="0">
                <a:ea typeface="+mn-ea"/>
              </a:rPr>
              <a:t>b + kn </a:t>
            </a:r>
            <a:r>
              <a:rPr lang="en-US" sz="2000" dirty="0" smtClean="0">
                <a:ea typeface="+mn-ea"/>
              </a:rPr>
              <a:t>is divided by </a:t>
            </a:r>
            <a:r>
              <a:rPr lang="en-US" sz="2000" i="1" dirty="0" smtClean="0">
                <a:ea typeface="+mn-ea"/>
              </a:rPr>
              <a:t>n</a:t>
            </a:r>
            <a:r>
              <a:rPr lang="en-US" sz="2000" dirty="0" smtClean="0">
                <a:ea typeface="+mn-ea"/>
              </a:rPr>
              <a:t>) = (remainder when </a:t>
            </a:r>
            <a:r>
              <a:rPr lang="en-US" sz="2000" i="1" dirty="0" smtClean="0">
                <a:ea typeface="+mn-ea"/>
              </a:rPr>
              <a:t>b</a:t>
            </a:r>
            <a:r>
              <a:rPr lang="en-US" sz="2000" dirty="0" smtClean="0">
                <a:ea typeface="+mn-ea"/>
              </a:rPr>
              <a:t> is divided by </a:t>
            </a:r>
            <a:r>
              <a:rPr lang="en-US" sz="2000" i="1" dirty="0" smtClean="0">
                <a:ea typeface="+mn-ea"/>
              </a:rPr>
              <a:t>n</a:t>
            </a:r>
            <a:r>
              <a:rPr lang="en-US" sz="2000" dirty="0" smtClean="0">
                <a:ea typeface="+mn-ea"/>
              </a:rPr>
              <a:t>) = (</a:t>
            </a:r>
            <a:r>
              <a:rPr lang="en-US" sz="2000" i="1" dirty="0" smtClean="0">
                <a:ea typeface="+mn-ea"/>
              </a:rPr>
              <a:t>b</a:t>
            </a:r>
            <a:r>
              <a:rPr lang="en-US" sz="2000" dirty="0" smtClean="0">
                <a:ea typeface="+mn-ea"/>
              </a:rPr>
              <a:t> mod </a:t>
            </a:r>
            <a:r>
              <a:rPr lang="en-US" sz="2000" i="1" dirty="0" smtClean="0">
                <a:ea typeface="+mn-ea"/>
              </a:rPr>
              <a:t>n</a:t>
            </a:r>
            <a:r>
              <a:rPr lang="en-US" sz="2000" dirty="0" smtClean="0">
                <a:ea typeface="+mn-ea"/>
              </a:rPr>
              <a:t>)</a:t>
            </a:r>
            <a:endParaRPr lang="en-US" sz="2000" dirty="0">
              <a:ea typeface="+mn-ea"/>
            </a:endParaRPr>
          </a:p>
        </p:txBody>
      </p:sp>
      <p:sp>
        <p:nvSpPr>
          <p:cNvPr id="7" name="TextBox 6"/>
          <p:cNvSpPr txBox="1"/>
          <p:nvPr/>
        </p:nvSpPr>
        <p:spPr>
          <a:xfrm>
            <a:off x="1475656" y="5253037"/>
            <a:ext cx="6096000" cy="923925"/>
          </a:xfrm>
          <a:prstGeom prst="rect">
            <a:avLst/>
          </a:prstGeom>
          <a:solidFill>
            <a:schemeClr val="accent4">
              <a:lumMod val="60000"/>
              <a:lumOff val="40000"/>
            </a:schemeClr>
          </a:solidFill>
          <a:ln w="31750">
            <a:solidFill>
              <a:schemeClr val="accent4">
                <a:lumMod val="75000"/>
              </a:schemeClr>
            </a:solidFill>
          </a:ln>
        </p:spPr>
        <p:txBody>
          <a:bodyPr>
            <a:spAutoFit/>
          </a:bodyPr>
          <a:lstStyle/>
          <a:p>
            <a:pPr>
              <a:defRPr/>
            </a:pPr>
            <a:r>
              <a:rPr lang="en-US" dirty="0">
                <a:latin typeface="Arial" pitchFamily="-1" charset="0"/>
              </a:rPr>
              <a:t>       23</a:t>
            </a:r>
            <a:r>
              <a:rPr lang="en-US" dirty="0" smtClean="0">
                <a:latin typeface="Arial" pitchFamily="-1" charset="0"/>
              </a:rPr>
              <a:t> =  </a:t>
            </a:r>
            <a:r>
              <a:rPr lang="en-US" dirty="0">
                <a:latin typeface="Arial" pitchFamily="-1" charset="0"/>
              </a:rPr>
              <a:t>8 (mod 5) because 23 -  8 =  15 =  5 *  3</a:t>
            </a:r>
          </a:p>
          <a:p>
            <a:pPr>
              <a:defRPr/>
            </a:pPr>
            <a:r>
              <a:rPr lang="en-US" dirty="0">
                <a:latin typeface="Arial" pitchFamily="-1" charset="0"/>
              </a:rPr>
              <a:t>       - 11</a:t>
            </a:r>
            <a:r>
              <a:rPr lang="en-US" dirty="0" smtClean="0">
                <a:latin typeface="Arial" pitchFamily="-1" charset="0"/>
              </a:rPr>
              <a:t> =  </a:t>
            </a:r>
            <a:r>
              <a:rPr lang="en-US" dirty="0">
                <a:latin typeface="Arial" pitchFamily="-1" charset="0"/>
              </a:rPr>
              <a:t>5 (mod 8) because - 11 -  5 = - 16 =  8 *  (- 2)</a:t>
            </a:r>
          </a:p>
          <a:p>
            <a:pPr>
              <a:defRPr/>
            </a:pPr>
            <a:r>
              <a:rPr lang="en-US" dirty="0">
                <a:latin typeface="Arial" pitchFamily="-1" charset="0"/>
              </a:rPr>
              <a:t>       81</a:t>
            </a:r>
            <a:r>
              <a:rPr lang="en-US" dirty="0" smtClean="0">
                <a:latin typeface="Arial" pitchFamily="-1" charset="0"/>
              </a:rPr>
              <a:t> =  </a:t>
            </a:r>
            <a:r>
              <a:rPr lang="en-US" dirty="0">
                <a:latin typeface="Arial" pitchFamily="-1" charset="0"/>
              </a:rPr>
              <a:t>0 (mod 27) because 81 -  0 =  81 =  27 *  3</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4"/>
          <p:cNvSpPr>
            <a:spLocks noGrp="1"/>
          </p:cNvSpPr>
          <p:nvPr>
            <p:ph type="title"/>
          </p:nvPr>
        </p:nvSpPr>
        <p:spPr>
          <a:xfrm>
            <a:off x="467544" y="0"/>
            <a:ext cx="8229600" cy="778098"/>
          </a:xfrm>
        </p:spPr>
        <p:txBody>
          <a:bodyPr/>
          <a:lstStyle/>
          <a:p>
            <a:r>
              <a:rPr lang="en-US" dirty="0" smtClean="0"/>
              <a:t>Modular Arithmetic</a:t>
            </a:r>
          </a:p>
        </p:txBody>
      </p:sp>
      <p:sp>
        <p:nvSpPr>
          <p:cNvPr id="6" name="Content Placeholder 5"/>
          <p:cNvSpPr>
            <a:spLocks noGrp="1"/>
          </p:cNvSpPr>
          <p:nvPr>
            <p:ph idx="1"/>
          </p:nvPr>
        </p:nvSpPr>
        <p:spPr>
          <a:xfrm>
            <a:off x="251520" y="836712"/>
            <a:ext cx="8640960" cy="5328592"/>
          </a:xfrm>
        </p:spPr>
        <p:txBody>
          <a:bodyPr rtlCol="0">
            <a:noAutofit/>
          </a:bodyPr>
          <a:lstStyle/>
          <a:p>
            <a:pPr fontAlgn="auto">
              <a:spcAft>
                <a:spcPts val="0"/>
              </a:spcAft>
              <a:buClr>
                <a:schemeClr val="accent1">
                  <a:lumMod val="60000"/>
                  <a:lumOff val="40000"/>
                </a:schemeClr>
              </a:buClr>
              <a:buFont typeface="Candara" pitchFamily="34" charset="0"/>
              <a:buChar char="•"/>
              <a:defRPr/>
            </a:pPr>
            <a:r>
              <a:rPr lang="en-US" sz="1800" dirty="0" smtClean="0">
                <a:ea typeface="+mn-ea"/>
                <a:cs typeface="+mn-cs"/>
              </a:rPr>
              <a:t>Modular arithmetic exhibits the following properties:</a:t>
            </a:r>
          </a:p>
          <a:p>
            <a:pPr fontAlgn="auto">
              <a:lnSpc>
                <a:spcPct val="120000"/>
              </a:lnSpc>
              <a:spcBef>
                <a:spcPts val="2000"/>
              </a:spcBef>
              <a:spcAft>
                <a:spcPts val="0"/>
              </a:spcAft>
              <a:buClr>
                <a:schemeClr val="accent1">
                  <a:lumMod val="60000"/>
                  <a:lumOff val="40000"/>
                </a:schemeClr>
              </a:buClr>
              <a:buFont typeface="Candara" pitchFamily="34" charset="0"/>
              <a:buNone/>
              <a:defRPr/>
            </a:pPr>
            <a:r>
              <a:rPr lang="en-US" sz="1800" dirty="0" smtClean="0">
                <a:ea typeface="+mn-ea"/>
                <a:cs typeface="+mn-cs"/>
              </a:rPr>
              <a:t>		1.  [(</a:t>
            </a:r>
            <a:r>
              <a:rPr lang="en-US" sz="1800" i="1" dirty="0" smtClean="0">
                <a:ea typeface="+mn-ea"/>
                <a:cs typeface="+mn-cs"/>
              </a:rPr>
              <a:t>a</a:t>
            </a:r>
            <a:r>
              <a:rPr lang="en-US" sz="1800" dirty="0" smtClean="0">
                <a:ea typeface="+mn-ea"/>
                <a:cs typeface="+mn-cs"/>
              </a:rPr>
              <a:t> mod </a:t>
            </a:r>
            <a:r>
              <a:rPr lang="en-US" sz="1800" i="1" dirty="0" smtClean="0">
                <a:ea typeface="+mn-ea"/>
                <a:cs typeface="+mn-cs"/>
              </a:rPr>
              <a:t>n</a:t>
            </a:r>
            <a:r>
              <a:rPr lang="en-US" sz="1800" dirty="0" smtClean="0">
                <a:ea typeface="+mn-ea"/>
                <a:cs typeface="+mn-cs"/>
              </a:rPr>
              <a:t>) + (</a:t>
            </a:r>
            <a:r>
              <a:rPr lang="en-US" sz="1800" i="1" dirty="0" smtClean="0">
                <a:ea typeface="+mn-ea"/>
                <a:cs typeface="+mn-cs"/>
              </a:rPr>
              <a:t>b</a:t>
            </a:r>
            <a:r>
              <a:rPr lang="en-US" sz="1800" dirty="0" smtClean="0">
                <a:ea typeface="+mn-ea"/>
                <a:cs typeface="+mn-cs"/>
              </a:rPr>
              <a:t> mod </a:t>
            </a:r>
            <a:r>
              <a:rPr lang="en-US" sz="1800" i="1" dirty="0" smtClean="0">
                <a:ea typeface="+mn-ea"/>
                <a:cs typeface="+mn-cs"/>
              </a:rPr>
              <a:t>n</a:t>
            </a:r>
            <a:r>
              <a:rPr lang="en-US" sz="1800" dirty="0" smtClean="0">
                <a:ea typeface="+mn-ea"/>
                <a:cs typeface="+mn-cs"/>
              </a:rPr>
              <a:t>)] mod </a:t>
            </a:r>
            <a:r>
              <a:rPr lang="en-US" sz="1800" i="1" dirty="0" smtClean="0">
                <a:ea typeface="+mn-ea"/>
                <a:cs typeface="+mn-cs"/>
              </a:rPr>
              <a:t>n</a:t>
            </a:r>
            <a:r>
              <a:rPr lang="en-US" sz="1800" dirty="0" smtClean="0">
                <a:ea typeface="+mn-ea"/>
                <a:cs typeface="+mn-cs"/>
              </a:rPr>
              <a:t> </a:t>
            </a:r>
            <a:r>
              <a:rPr lang="en-US" sz="1800" i="1" dirty="0" smtClean="0">
                <a:ea typeface="+mn-ea"/>
                <a:cs typeface="+mn-cs"/>
              </a:rPr>
              <a:t>= (a + b) </a:t>
            </a:r>
            <a:r>
              <a:rPr lang="en-US" sz="1800" dirty="0" smtClean="0">
                <a:ea typeface="+mn-ea"/>
                <a:cs typeface="+mn-cs"/>
              </a:rPr>
              <a:t>mod </a:t>
            </a:r>
            <a:r>
              <a:rPr lang="en-US" sz="1800" i="1" dirty="0" smtClean="0">
                <a:ea typeface="+mn-ea"/>
                <a:cs typeface="+mn-cs"/>
              </a:rPr>
              <a:t>n</a:t>
            </a:r>
          </a:p>
          <a:p>
            <a:pPr fontAlgn="auto">
              <a:lnSpc>
                <a:spcPct val="120000"/>
              </a:lnSpc>
              <a:spcBef>
                <a:spcPts val="2000"/>
              </a:spcBef>
              <a:spcAft>
                <a:spcPts val="0"/>
              </a:spcAft>
              <a:buClr>
                <a:schemeClr val="accent1">
                  <a:lumMod val="60000"/>
                  <a:lumOff val="40000"/>
                </a:schemeClr>
              </a:buClr>
              <a:buFont typeface="Candara" pitchFamily="34" charset="0"/>
              <a:buNone/>
              <a:defRPr/>
            </a:pPr>
            <a:r>
              <a:rPr lang="en-US" sz="1800" dirty="0" smtClean="0">
                <a:ea typeface="+mn-ea"/>
                <a:cs typeface="+mn-cs"/>
              </a:rPr>
              <a:t>		2.  [(</a:t>
            </a:r>
            <a:r>
              <a:rPr lang="en-US" sz="1800" i="1" dirty="0" smtClean="0">
                <a:ea typeface="+mn-ea"/>
                <a:cs typeface="+mn-cs"/>
              </a:rPr>
              <a:t>a</a:t>
            </a:r>
            <a:r>
              <a:rPr lang="en-US" sz="1800" dirty="0" smtClean="0">
                <a:ea typeface="+mn-ea"/>
                <a:cs typeface="+mn-cs"/>
              </a:rPr>
              <a:t> mod </a:t>
            </a:r>
            <a:r>
              <a:rPr lang="en-US" sz="1800" i="1" dirty="0" smtClean="0">
                <a:ea typeface="+mn-ea"/>
                <a:cs typeface="+mn-cs"/>
              </a:rPr>
              <a:t>n</a:t>
            </a:r>
            <a:r>
              <a:rPr lang="en-US" sz="1800" dirty="0" smtClean="0">
                <a:ea typeface="+mn-ea"/>
                <a:cs typeface="+mn-cs"/>
              </a:rPr>
              <a:t>) - (</a:t>
            </a:r>
            <a:r>
              <a:rPr lang="en-US" sz="1800" i="1" dirty="0" smtClean="0">
                <a:ea typeface="+mn-ea"/>
                <a:cs typeface="+mn-cs"/>
              </a:rPr>
              <a:t>b</a:t>
            </a:r>
            <a:r>
              <a:rPr lang="en-US" sz="1800" dirty="0" smtClean="0">
                <a:ea typeface="+mn-ea"/>
                <a:cs typeface="+mn-cs"/>
              </a:rPr>
              <a:t> mod </a:t>
            </a:r>
            <a:r>
              <a:rPr lang="en-US" sz="1800" i="1" dirty="0" smtClean="0">
                <a:ea typeface="+mn-ea"/>
                <a:cs typeface="+mn-cs"/>
              </a:rPr>
              <a:t>n</a:t>
            </a:r>
            <a:r>
              <a:rPr lang="en-US" sz="1800" dirty="0" smtClean="0">
                <a:ea typeface="+mn-ea"/>
                <a:cs typeface="+mn-cs"/>
              </a:rPr>
              <a:t>)] mod </a:t>
            </a:r>
            <a:r>
              <a:rPr lang="en-US" sz="1800" i="1" dirty="0" smtClean="0">
                <a:ea typeface="+mn-ea"/>
                <a:cs typeface="+mn-cs"/>
              </a:rPr>
              <a:t>n = (a - b) </a:t>
            </a:r>
            <a:r>
              <a:rPr lang="en-US" sz="1800" dirty="0" smtClean="0">
                <a:ea typeface="+mn-ea"/>
                <a:cs typeface="+mn-cs"/>
              </a:rPr>
              <a:t>mod </a:t>
            </a:r>
            <a:r>
              <a:rPr lang="en-US" sz="1800" i="1" dirty="0" smtClean="0">
                <a:ea typeface="+mn-ea"/>
                <a:cs typeface="+mn-cs"/>
              </a:rPr>
              <a:t>n</a:t>
            </a:r>
          </a:p>
          <a:p>
            <a:pPr fontAlgn="auto">
              <a:lnSpc>
                <a:spcPct val="120000"/>
              </a:lnSpc>
              <a:spcBef>
                <a:spcPts val="2000"/>
              </a:spcBef>
              <a:spcAft>
                <a:spcPts val="0"/>
              </a:spcAft>
              <a:buClr>
                <a:schemeClr val="accent1">
                  <a:lumMod val="60000"/>
                  <a:lumOff val="40000"/>
                </a:schemeClr>
              </a:buClr>
              <a:buFont typeface="Candara" pitchFamily="34" charset="0"/>
              <a:buNone/>
              <a:defRPr/>
            </a:pPr>
            <a:r>
              <a:rPr lang="en-US" sz="1800" dirty="0" smtClean="0">
                <a:ea typeface="+mn-ea"/>
                <a:cs typeface="+mn-cs"/>
              </a:rPr>
              <a:t>		3.  [(</a:t>
            </a:r>
            <a:r>
              <a:rPr lang="en-US" sz="1800" i="1" dirty="0" smtClean="0">
                <a:ea typeface="+mn-ea"/>
                <a:cs typeface="+mn-cs"/>
              </a:rPr>
              <a:t>a</a:t>
            </a:r>
            <a:r>
              <a:rPr lang="en-US" sz="1800" dirty="0" smtClean="0">
                <a:ea typeface="+mn-ea"/>
                <a:cs typeface="+mn-cs"/>
              </a:rPr>
              <a:t> mod </a:t>
            </a:r>
            <a:r>
              <a:rPr lang="en-US" sz="1800" i="1" dirty="0" smtClean="0">
                <a:ea typeface="+mn-ea"/>
                <a:cs typeface="+mn-cs"/>
              </a:rPr>
              <a:t>n</a:t>
            </a:r>
            <a:r>
              <a:rPr lang="en-US" sz="1800" dirty="0" smtClean="0">
                <a:ea typeface="+mn-ea"/>
                <a:cs typeface="+mn-cs"/>
              </a:rPr>
              <a:t>) * (</a:t>
            </a:r>
            <a:r>
              <a:rPr lang="en-US" sz="1800" i="1" dirty="0" smtClean="0">
                <a:ea typeface="+mn-ea"/>
                <a:cs typeface="+mn-cs"/>
              </a:rPr>
              <a:t>b</a:t>
            </a:r>
            <a:r>
              <a:rPr lang="en-US" sz="1800" dirty="0" smtClean="0">
                <a:ea typeface="+mn-ea"/>
                <a:cs typeface="+mn-cs"/>
              </a:rPr>
              <a:t> mod </a:t>
            </a:r>
            <a:r>
              <a:rPr lang="en-US" sz="1800" i="1" dirty="0" smtClean="0">
                <a:ea typeface="+mn-ea"/>
                <a:cs typeface="+mn-cs"/>
              </a:rPr>
              <a:t>n</a:t>
            </a:r>
            <a:r>
              <a:rPr lang="en-US" sz="1800" dirty="0" smtClean="0">
                <a:ea typeface="+mn-ea"/>
                <a:cs typeface="+mn-cs"/>
              </a:rPr>
              <a:t>)] mod </a:t>
            </a:r>
            <a:r>
              <a:rPr lang="en-US" sz="1800" i="1" dirty="0" smtClean="0">
                <a:ea typeface="+mn-ea"/>
                <a:cs typeface="+mn-cs"/>
              </a:rPr>
              <a:t>n = (a * b) </a:t>
            </a:r>
            <a:r>
              <a:rPr lang="en-US" sz="1800" dirty="0" smtClean="0">
                <a:ea typeface="+mn-ea"/>
                <a:cs typeface="+mn-cs"/>
              </a:rPr>
              <a:t>mod </a:t>
            </a:r>
            <a:r>
              <a:rPr lang="en-US" sz="1800" i="1" dirty="0" smtClean="0">
                <a:ea typeface="+mn-ea"/>
                <a:cs typeface="+mn-cs"/>
              </a:rPr>
              <a:t>n</a:t>
            </a:r>
          </a:p>
          <a:p>
            <a:pPr fontAlgn="auto">
              <a:lnSpc>
                <a:spcPct val="120000"/>
              </a:lnSpc>
              <a:spcAft>
                <a:spcPts val="0"/>
              </a:spcAft>
              <a:buClr>
                <a:schemeClr val="accent1">
                  <a:lumMod val="60000"/>
                  <a:lumOff val="40000"/>
                </a:schemeClr>
              </a:buClr>
              <a:buFont typeface="Candara" pitchFamily="34" charset="0"/>
              <a:buChar char="•"/>
              <a:defRPr/>
            </a:pPr>
            <a:r>
              <a:rPr lang="en-US" sz="1800" dirty="0" smtClean="0">
                <a:ea typeface="+mn-ea"/>
                <a:cs typeface="+mn-cs"/>
              </a:rPr>
              <a:t>We demonstrate the first property:</a:t>
            </a:r>
          </a:p>
          <a:p>
            <a:pPr lvl="1" fontAlgn="auto">
              <a:lnSpc>
                <a:spcPct val="120000"/>
              </a:lnSpc>
              <a:spcAft>
                <a:spcPts val="0"/>
              </a:spcAft>
              <a:buFont typeface="Candara" pitchFamily="34" charset="0"/>
              <a:buChar char="•"/>
              <a:defRPr/>
            </a:pPr>
            <a:r>
              <a:rPr lang="en-US" sz="1800" dirty="0" smtClean="0">
                <a:ea typeface="+mn-ea"/>
              </a:rPr>
              <a:t>Define (</a:t>
            </a:r>
            <a:r>
              <a:rPr lang="en-US" sz="1800" i="1" dirty="0" smtClean="0">
                <a:ea typeface="+mn-ea"/>
              </a:rPr>
              <a:t>a</a:t>
            </a:r>
            <a:r>
              <a:rPr lang="en-US" sz="1800" dirty="0" smtClean="0">
                <a:ea typeface="+mn-ea"/>
              </a:rPr>
              <a:t> mod </a:t>
            </a:r>
            <a:r>
              <a:rPr lang="en-US" sz="1800" i="1" dirty="0" smtClean="0">
                <a:ea typeface="+mn-ea"/>
              </a:rPr>
              <a:t>n)</a:t>
            </a:r>
            <a:r>
              <a:rPr lang="en-US" sz="1800" dirty="0" smtClean="0">
                <a:ea typeface="+mn-ea"/>
              </a:rPr>
              <a:t> = </a:t>
            </a:r>
            <a:r>
              <a:rPr lang="en-US" sz="1800" i="1" dirty="0" smtClean="0">
                <a:ea typeface="+mn-ea"/>
              </a:rPr>
              <a:t>r</a:t>
            </a:r>
            <a:r>
              <a:rPr lang="en-US" sz="1800" i="1" baseline="-25000" dirty="0" smtClean="0">
                <a:ea typeface="+mn-ea"/>
              </a:rPr>
              <a:t>a</a:t>
            </a:r>
            <a:r>
              <a:rPr lang="en-US" sz="1800" i="1" dirty="0" smtClean="0">
                <a:ea typeface="+mn-ea"/>
              </a:rPr>
              <a:t> </a:t>
            </a:r>
            <a:r>
              <a:rPr lang="en-US" sz="1800" dirty="0" smtClean="0">
                <a:ea typeface="+mn-ea"/>
              </a:rPr>
              <a:t>and (</a:t>
            </a:r>
            <a:r>
              <a:rPr lang="en-US" sz="1800" i="1" dirty="0" smtClean="0">
                <a:ea typeface="+mn-ea"/>
              </a:rPr>
              <a:t>b</a:t>
            </a:r>
            <a:r>
              <a:rPr lang="en-US" sz="1800" dirty="0" smtClean="0">
                <a:ea typeface="+mn-ea"/>
              </a:rPr>
              <a:t> mod </a:t>
            </a:r>
            <a:r>
              <a:rPr lang="en-US" sz="1800" i="1" dirty="0" smtClean="0">
                <a:ea typeface="+mn-ea"/>
              </a:rPr>
              <a:t>n</a:t>
            </a:r>
            <a:r>
              <a:rPr lang="en-US" sz="1800" dirty="0" smtClean="0">
                <a:ea typeface="+mn-ea"/>
              </a:rPr>
              <a:t>) = </a:t>
            </a:r>
            <a:r>
              <a:rPr lang="en-US" sz="1800" i="1" dirty="0" smtClean="0">
                <a:ea typeface="+mn-ea"/>
              </a:rPr>
              <a:t>r</a:t>
            </a:r>
            <a:r>
              <a:rPr lang="en-US" sz="1800" i="1" baseline="-25000" dirty="0" smtClean="0">
                <a:ea typeface="+mn-ea"/>
              </a:rPr>
              <a:t>b</a:t>
            </a:r>
            <a:r>
              <a:rPr lang="en-US" sz="1800" dirty="0" smtClean="0">
                <a:ea typeface="+mn-ea"/>
              </a:rPr>
              <a:t>. Then we can write </a:t>
            </a:r>
            <a:r>
              <a:rPr lang="en-US" sz="1800" i="1" dirty="0" smtClean="0">
                <a:ea typeface="+mn-ea"/>
              </a:rPr>
              <a:t>a = r</a:t>
            </a:r>
            <a:r>
              <a:rPr lang="en-US" sz="1800" i="1" baseline="-25000" dirty="0" smtClean="0">
                <a:ea typeface="+mn-ea"/>
              </a:rPr>
              <a:t>a</a:t>
            </a:r>
            <a:r>
              <a:rPr lang="en-US" sz="1800" i="1" dirty="0" smtClean="0">
                <a:ea typeface="+mn-ea"/>
              </a:rPr>
              <a:t> </a:t>
            </a:r>
            <a:r>
              <a:rPr lang="en-US" sz="1800" dirty="0" smtClean="0">
                <a:ea typeface="+mn-ea"/>
              </a:rPr>
              <a:t>+ </a:t>
            </a:r>
            <a:r>
              <a:rPr lang="en-US" sz="1800" i="1" dirty="0" smtClean="0">
                <a:ea typeface="+mn-ea"/>
              </a:rPr>
              <a:t>jn</a:t>
            </a:r>
            <a:r>
              <a:rPr lang="en-US" sz="1800" dirty="0" smtClean="0">
                <a:ea typeface="+mn-ea"/>
              </a:rPr>
              <a:t> for some integer</a:t>
            </a:r>
            <a:r>
              <a:rPr lang="en-US" sz="1800" i="1" dirty="0" smtClean="0">
                <a:ea typeface="+mn-ea"/>
              </a:rPr>
              <a:t> j </a:t>
            </a:r>
            <a:r>
              <a:rPr lang="en-US" sz="1800" dirty="0" smtClean="0">
                <a:ea typeface="+mn-ea"/>
              </a:rPr>
              <a:t>and </a:t>
            </a:r>
            <a:r>
              <a:rPr lang="en-US" sz="1800" i="1" dirty="0" smtClean="0">
                <a:ea typeface="+mn-ea"/>
              </a:rPr>
              <a:t>b = r</a:t>
            </a:r>
            <a:r>
              <a:rPr lang="en-US" sz="1800" i="1" baseline="-25000" dirty="0" smtClean="0">
                <a:ea typeface="+mn-ea"/>
              </a:rPr>
              <a:t>b</a:t>
            </a:r>
            <a:r>
              <a:rPr lang="en-US" sz="1800" i="1" dirty="0" smtClean="0">
                <a:ea typeface="+mn-ea"/>
              </a:rPr>
              <a:t> + kn </a:t>
            </a:r>
            <a:r>
              <a:rPr lang="en-US" sz="1800" dirty="0" smtClean="0">
                <a:ea typeface="+mn-ea"/>
              </a:rPr>
              <a:t>for some integer </a:t>
            </a:r>
            <a:r>
              <a:rPr lang="en-US" sz="1800" i="1" dirty="0" smtClean="0">
                <a:ea typeface="+mn-ea"/>
              </a:rPr>
              <a:t>k</a:t>
            </a:r>
            <a:endParaRPr lang="en-US" sz="1800" dirty="0" smtClean="0">
              <a:ea typeface="+mn-ea"/>
            </a:endParaRPr>
          </a:p>
          <a:p>
            <a:pPr lvl="1" fontAlgn="auto">
              <a:lnSpc>
                <a:spcPct val="120000"/>
              </a:lnSpc>
              <a:spcAft>
                <a:spcPts val="0"/>
              </a:spcAft>
              <a:buFont typeface="Candara" pitchFamily="34" charset="0"/>
              <a:buChar char="•"/>
              <a:defRPr/>
            </a:pPr>
            <a:r>
              <a:rPr lang="en-US" sz="1800" dirty="0" smtClean="0">
                <a:ea typeface="+mn-ea"/>
              </a:rPr>
              <a:t>Then:</a:t>
            </a:r>
          </a:p>
          <a:p>
            <a:pPr fontAlgn="auto">
              <a:spcBef>
                <a:spcPts val="1200"/>
              </a:spcBef>
              <a:spcAft>
                <a:spcPts val="0"/>
              </a:spcAft>
              <a:buClr>
                <a:schemeClr val="accent1">
                  <a:lumMod val="60000"/>
                  <a:lumOff val="40000"/>
                </a:schemeClr>
              </a:buClr>
              <a:buFont typeface="Candara" pitchFamily="34" charset="0"/>
              <a:buNone/>
              <a:defRPr/>
            </a:pPr>
            <a:r>
              <a:rPr lang="en-US" sz="1800" dirty="0" smtClean="0">
                <a:ea typeface="+mn-ea"/>
                <a:cs typeface="+mn-cs"/>
              </a:rPr>
              <a:t>		(a + b) mod n = (</a:t>
            </a:r>
            <a:r>
              <a:rPr lang="en-US" sz="1800" i="1" dirty="0" err="1"/>
              <a:t>r</a:t>
            </a:r>
            <a:r>
              <a:rPr lang="en-US" sz="1800" i="1" baseline="-25000" dirty="0" err="1"/>
              <a:t>a</a:t>
            </a:r>
            <a:r>
              <a:rPr lang="en-US" sz="1800" dirty="0" smtClean="0">
                <a:ea typeface="+mn-ea"/>
                <a:cs typeface="+mn-cs"/>
              </a:rPr>
              <a:t> + jn + </a:t>
            </a:r>
            <a:r>
              <a:rPr lang="en-US" sz="1800" i="1" dirty="0" err="1"/>
              <a:t>r</a:t>
            </a:r>
            <a:r>
              <a:rPr lang="en-US" sz="1800" i="1" baseline="-25000" dirty="0" err="1"/>
              <a:t>b</a:t>
            </a:r>
            <a:r>
              <a:rPr lang="en-US" sz="1800" dirty="0" smtClean="0">
                <a:ea typeface="+mn-ea"/>
                <a:cs typeface="+mn-cs"/>
              </a:rPr>
              <a:t> + kn) mod n</a:t>
            </a:r>
          </a:p>
          <a:p>
            <a:pPr fontAlgn="auto">
              <a:spcBef>
                <a:spcPts val="1200"/>
              </a:spcBef>
              <a:spcAft>
                <a:spcPts val="0"/>
              </a:spcAft>
              <a:buClr>
                <a:schemeClr val="accent1">
                  <a:lumMod val="60000"/>
                  <a:lumOff val="40000"/>
                </a:schemeClr>
              </a:buClr>
              <a:buFont typeface="Candara" pitchFamily="34" charset="0"/>
              <a:buNone/>
              <a:defRPr/>
            </a:pPr>
            <a:r>
              <a:rPr lang="en-US" sz="1800" dirty="0" smtClean="0">
                <a:ea typeface="+mn-ea"/>
                <a:cs typeface="+mn-cs"/>
              </a:rPr>
              <a:t>			        = (</a:t>
            </a:r>
            <a:r>
              <a:rPr lang="en-US" sz="1800" i="1" dirty="0" err="1"/>
              <a:t>r</a:t>
            </a:r>
            <a:r>
              <a:rPr lang="en-US" sz="1800" i="1" baseline="-25000" dirty="0" err="1"/>
              <a:t>a</a:t>
            </a:r>
            <a:r>
              <a:rPr lang="en-US" sz="1800" dirty="0" smtClean="0">
                <a:ea typeface="+mn-ea"/>
                <a:cs typeface="+mn-cs"/>
              </a:rPr>
              <a:t> + </a:t>
            </a:r>
            <a:r>
              <a:rPr lang="en-US" sz="1800" i="1" dirty="0" err="1"/>
              <a:t>r</a:t>
            </a:r>
            <a:r>
              <a:rPr lang="en-US" sz="1800" i="1" baseline="-25000" dirty="0" err="1"/>
              <a:t>b</a:t>
            </a:r>
            <a:r>
              <a:rPr lang="en-US" sz="1800" dirty="0" smtClean="0">
                <a:ea typeface="+mn-ea"/>
                <a:cs typeface="+mn-cs"/>
              </a:rPr>
              <a:t> + (k + j)n) mod n</a:t>
            </a:r>
          </a:p>
          <a:p>
            <a:pPr fontAlgn="auto">
              <a:spcBef>
                <a:spcPts val="1200"/>
              </a:spcBef>
              <a:spcAft>
                <a:spcPts val="0"/>
              </a:spcAft>
              <a:buClr>
                <a:schemeClr val="accent1">
                  <a:lumMod val="60000"/>
                  <a:lumOff val="40000"/>
                </a:schemeClr>
              </a:buClr>
              <a:buFont typeface="Candara" pitchFamily="34" charset="0"/>
              <a:buNone/>
              <a:defRPr/>
            </a:pPr>
            <a:r>
              <a:rPr lang="en-US" sz="1800" dirty="0" smtClean="0">
                <a:ea typeface="+mn-ea"/>
                <a:cs typeface="+mn-cs"/>
              </a:rPr>
              <a:t>			        = (</a:t>
            </a:r>
            <a:r>
              <a:rPr lang="en-US" sz="1800" i="1" dirty="0" err="1"/>
              <a:t>r</a:t>
            </a:r>
            <a:r>
              <a:rPr lang="en-US" sz="1800" i="1" baseline="-25000" dirty="0" err="1"/>
              <a:t>a</a:t>
            </a:r>
            <a:r>
              <a:rPr lang="en-US" sz="1800" dirty="0" smtClean="0">
                <a:ea typeface="+mn-ea"/>
                <a:cs typeface="+mn-cs"/>
              </a:rPr>
              <a:t> + </a:t>
            </a:r>
            <a:r>
              <a:rPr lang="en-US" sz="1800" i="1" dirty="0" err="1"/>
              <a:t>r</a:t>
            </a:r>
            <a:r>
              <a:rPr lang="en-US" sz="1800" i="1" baseline="-25000" dirty="0" err="1"/>
              <a:t>b</a:t>
            </a:r>
            <a:r>
              <a:rPr lang="en-US" sz="1800" dirty="0" smtClean="0">
                <a:ea typeface="+mn-ea"/>
                <a:cs typeface="+mn-cs"/>
              </a:rPr>
              <a:t>) mod n</a:t>
            </a:r>
          </a:p>
          <a:p>
            <a:pPr fontAlgn="auto">
              <a:spcBef>
                <a:spcPts val="1200"/>
              </a:spcBef>
              <a:spcAft>
                <a:spcPts val="0"/>
              </a:spcAft>
              <a:buClr>
                <a:schemeClr val="accent1">
                  <a:lumMod val="60000"/>
                  <a:lumOff val="40000"/>
                </a:schemeClr>
              </a:buClr>
              <a:buFont typeface="Candara" pitchFamily="34" charset="0"/>
              <a:buNone/>
              <a:defRPr/>
            </a:pPr>
            <a:r>
              <a:rPr lang="en-US" sz="1800" dirty="0" smtClean="0">
                <a:ea typeface="+mn-ea"/>
                <a:cs typeface="+mn-cs"/>
              </a:rPr>
              <a:t>			        = [(a mod n) + (b mod n)] mod 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4"/>
          <p:cNvSpPr>
            <a:spLocks noGrp="1"/>
          </p:cNvSpPr>
          <p:nvPr>
            <p:ph type="title"/>
          </p:nvPr>
        </p:nvSpPr>
        <p:spPr>
          <a:xfrm>
            <a:off x="457200" y="274638"/>
            <a:ext cx="8229600" cy="778098"/>
          </a:xfrm>
        </p:spPr>
        <p:txBody>
          <a:bodyPr/>
          <a:lstStyle/>
          <a:p>
            <a:r>
              <a:rPr lang="en-US" dirty="0" smtClean="0"/>
              <a:t>Remaining Properties:</a:t>
            </a:r>
          </a:p>
        </p:txBody>
      </p:sp>
      <p:sp>
        <p:nvSpPr>
          <p:cNvPr id="62467" name="Content Placeholder 5"/>
          <p:cNvSpPr>
            <a:spLocks noGrp="1"/>
          </p:cNvSpPr>
          <p:nvPr>
            <p:ph idx="1"/>
          </p:nvPr>
        </p:nvSpPr>
        <p:spPr>
          <a:xfrm>
            <a:off x="443706" y="1196752"/>
            <a:ext cx="8229600" cy="4525963"/>
          </a:xfrm>
        </p:spPr>
        <p:txBody>
          <a:bodyPr/>
          <a:lstStyle/>
          <a:p>
            <a:r>
              <a:rPr lang="en-US" sz="2800" dirty="0" smtClean="0"/>
              <a:t>Examples of the three remaining properties:</a:t>
            </a:r>
          </a:p>
        </p:txBody>
      </p:sp>
      <p:sp>
        <p:nvSpPr>
          <p:cNvPr id="7" name="TextBox 6"/>
          <p:cNvSpPr txBox="1"/>
          <p:nvPr/>
        </p:nvSpPr>
        <p:spPr>
          <a:xfrm>
            <a:off x="971600" y="2132856"/>
            <a:ext cx="7128792" cy="3170099"/>
          </a:xfrm>
          <a:prstGeom prst="rect">
            <a:avLst/>
          </a:prstGeom>
          <a:solidFill>
            <a:schemeClr val="accent4">
              <a:lumMod val="60000"/>
              <a:lumOff val="40000"/>
            </a:schemeClr>
          </a:solidFill>
          <a:ln w="31750">
            <a:solidFill>
              <a:schemeClr val="accent4">
                <a:lumMod val="75000"/>
              </a:schemeClr>
            </a:solidFill>
          </a:ln>
        </p:spPr>
        <p:txBody>
          <a:bodyPr wrap="square">
            <a:spAutoFit/>
          </a:bodyPr>
          <a:lstStyle/>
          <a:p>
            <a:pPr>
              <a:spcBef>
                <a:spcPts val="1200"/>
              </a:spcBef>
              <a:defRPr/>
            </a:pPr>
            <a:r>
              <a:rPr lang="en-US" sz="2000" dirty="0">
                <a:latin typeface="Arial" pitchFamily="-1" charset="0"/>
              </a:rPr>
              <a:t> 11 mod 8 = 3; 15 mod 8 = 7</a:t>
            </a:r>
          </a:p>
          <a:p>
            <a:pPr>
              <a:spcBef>
                <a:spcPts val="1200"/>
              </a:spcBef>
              <a:defRPr/>
            </a:pPr>
            <a:r>
              <a:rPr lang="en-US" sz="2000" dirty="0">
                <a:latin typeface="Arial" pitchFamily="-1" charset="0"/>
              </a:rPr>
              <a:t>[(11 mod 8) + (15 mod 8)] mod 8 = 10 mod 8 = 2</a:t>
            </a:r>
          </a:p>
          <a:p>
            <a:pPr>
              <a:spcBef>
                <a:spcPts val="1200"/>
              </a:spcBef>
              <a:defRPr/>
            </a:pPr>
            <a:r>
              <a:rPr lang="en-US" sz="2000" dirty="0">
                <a:latin typeface="Arial" pitchFamily="-1" charset="0"/>
              </a:rPr>
              <a:t>(11 + 15) mod 8 =  26 mod 8 = 2</a:t>
            </a:r>
          </a:p>
          <a:p>
            <a:pPr>
              <a:spcBef>
                <a:spcPts val="1200"/>
              </a:spcBef>
              <a:defRPr/>
            </a:pPr>
            <a:r>
              <a:rPr lang="en-US" sz="2000" dirty="0">
                <a:latin typeface="Arial" pitchFamily="-1" charset="0"/>
              </a:rPr>
              <a:t>[(11 mod 8) - (15 mod 8)] mod 8 = - 4 mod 8 = 4</a:t>
            </a:r>
          </a:p>
          <a:p>
            <a:pPr>
              <a:spcBef>
                <a:spcPts val="1200"/>
              </a:spcBef>
              <a:defRPr/>
            </a:pPr>
            <a:r>
              <a:rPr lang="en-US" sz="2000" dirty="0">
                <a:latin typeface="Arial" pitchFamily="-1" charset="0"/>
              </a:rPr>
              <a:t>(11 -  15) mod 8 = - 4 mod 8 =  4</a:t>
            </a:r>
          </a:p>
          <a:p>
            <a:pPr>
              <a:spcBef>
                <a:spcPts val="1200"/>
              </a:spcBef>
              <a:defRPr/>
            </a:pPr>
            <a:r>
              <a:rPr lang="en-US" sz="2000" dirty="0">
                <a:latin typeface="Arial" pitchFamily="-1" charset="0"/>
              </a:rPr>
              <a:t>[(11 mod 8) *  (15 mod 8)] mod 8 =  21 mod 8 = 5</a:t>
            </a:r>
          </a:p>
          <a:p>
            <a:pPr>
              <a:spcBef>
                <a:spcPts val="1200"/>
              </a:spcBef>
              <a:defRPr/>
            </a:pPr>
            <a:r>
              <a:rPr lang="en-US" sz="2000" dirty="0">
                <a:latin typeface="Arial" pitchFamily="-1" charset="0"/>
              </a:rPr>
              <a:t>(11 * 15) mod 8 = 165 mod 8 =  5</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116632"/>
            <a:ext cx="8229600" cy="778098"/>
          </a:xfrm>
        </p:spPr>
        <p:txBody>
          <a:bodyPr/>
          <a:lstStyle/>
          <a:p>
            <a:r>
              <a:rPr lang="en-US" sz="3600" dirty="0" smtClean="0"/>
              <a:t>Table 4.2(a) Arithmetic Modulo 8</a:t>
            </a:r>
          </a:p>
        </p:txBody>
      </p:sp>
      <p:pic>
        <p:nvPicPr>
          <p:cNvPr id="64515" name="Picture 2"/>
          <p:cNvPicPr>
            <a:picLocks noChangeAspect="1"/>
          </p:cNvPicPr>
          <p:nvPr/>
        </p:nvPicPr>
        <p:blipFill>
          <a:blip r:embed="rId3"/>
          <a:srcRect r="36000"/>
          <a:stretch>
            <a:fillRect/>
          </a:stretch>
        </p:blipFill>
        <p:spPr bwMode="auto">
          <a:xfrm>
            <a:off x="395536" y="836712"/>
            <a:ext cx="8351837" cy="5356225"/>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15255" y="8409"/>
            <a:ext cx="9144000" cy="756295"/>
          </a:xfrm>
        </p:spPr>
        <p:txBody>
          <a:bodyPr/>
          <a:lstStyle/>
          <a:p>
            <a:r>
              <a:rPr lang="en-US" sz="3200" dirty="0" smtClean="0"/>
              <a:t>Table 4.2(b) </a:t>
            </a:r>
            <a:r>
              <a:rPr lang="en-US" sz="3600" dirty="0" smtClean="0"/>
              <a:t>Multiplication Modulo 8</a:t>
            </a:r>
            <a:endParaRPr lang="en-US" sz="3200" dirty="0" smtClean="0"/>
          </a:p>
        </p:txBody>
      </p:sp>
      <p:pic>
        <p:nvPicPr>
          <p:cNvPr id="66563" name="Picture 2"/>
          <p:cNvPicPr>
            <a:picLocks noChangeAspect="1"/>
          </p:cNvPicPr>
          <p:nvPr/>
        </p:nvPicPr>
        <p:blipFill>
          <a:blip r:embed="rId3"/>
          <a:srcRect r="36151"/>
          <a:stretch>
            <a:fillRect/>
          </a:stretch>
        </p:blipFill>
        <p:spPr bwMode="auto">
          <a:xfrm>
            <a:off x="411857" y="764704"/>
            <a:ext cx="8305800" cy="5414963"/>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ctrTitle"/>
          </p:nvPr>
        </p:nvSpPr>
        <p:spPr/>
        <p:txBody>
          <a:bodyPr rtlCol="0">
            <a:noAutofit/>
          </a:bodyPr>
          <a:lstStyle/>
          <a:p>
            <a:pPr fontAlgn="auto">
              <a:spcAft>
                <a:spcPts val="0"/>
              </a:spcAft>
              <a:defRPr/>
            </a:pPr>
            <a:r>
              <a:rPr lang="en-US" dirty="0" smtClean="0">
                <a:ea typeface="+mj-ea"/>
                <a:cs typeface="+mj-cs"/>
              </a:rPr>
              <a:t>Chapter 4</a:t>
            </a:r>
            <a:endParaRPr lang="en-US" dirty="0">
              <a:ea typeface="+mj-ea"/>
              <a:cs typeface="+mj-cs"/>
            </a:endParaRPr>
          </a:p>
        </p:txBody>
      </p:sp>
      <p:sp>
        <p:nvSpPr>
          <p:cNvPr id="31747" name="Subtitle 13"/>
          <p:cNvSpPr>
            <a:spLocks noGrp="1"/>
          </p:cNvSpPr>
          <p:nvPr>
            <p:ph type="subTitle" idx="1"/>
          </p:nvPr>
        </p:nvSpPr>
        <p:spPr>
          <a:xfrm>
            <a:off x="1524000" y="5203825"/>
            <a:ext cx="6096000" cy="852488"/>
          </a:xfrm>
        </p:spPr>
        <p:txBody>
          <a:bodyPr>
            <a:normAutofit fontScale="85000" lnSpcReduction="20000"/>
          </a:bodyPr>
          <a:lstStyle/>
          <a:p>
            <a:r>
              <a:rPr lang="en-US" sz="3600" smtClean="0"/>
              <a:t>Basic Concepts in Number Theory and Finite Fields</a:t>
            </a:r>
          </a:p>
        </p:txBody>
      </p:sp>
      <p:pic>
        <p:nvPicPr>
          <p:cNvPr id="4" name="Picture Placeholder 4" descr="crypto.jpg"/>
          <p:cNvPicPr>
            <a:picLocks noChangeAspect="1"/>
          </p:cNvPicPr>
          <p:nvPr/>
        </p:nvPicPr>
        <p:blipFill>
          <a:blip r:embed="rId3">
            <a:alphaModFix/>
            <a:lum bright="28000"/>
          </a:blip>
          <a:srcRect l="-16674" t="-1111" r="-18211" b="44444"/>
          <a:stretch>
            <a:fillRect/>
          </a:stretch>
        </p:blipFill>
        <p:spPr bwMode="auto">
          <a:xfrm>
            <a:off x="3581400" y="1447800"/>
            <a:ext cx="2109547" cy="1209027"/>
          </a:xfrm>
          <a:prstGeom prst="ellipse">
            <a:avLst/>
          </a:prstGeom>
          <a:solidFill>
            <a:schemeClr val="bg1">
              <a:lumMod val="85000"/>
            </a:schemeClr>
          </a:solidFill>
          <a:ln w="101600">
            <a:noFill/>
            <a:miter lim="800000"/>
            <a:headEnd/>
            <a:tailEnd/>
          </a:ln>
          <a:effectLst>
            <a:innerShdw blurRad="762000">
              <a:schemeClr val="accent1">
                <a:alpha val="80000"/>
              </a:schemeClr>
            </a:innerShdw>
            <a:softEdge rad="762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539552" y="332656"/>
            <a:ext cx="3886200" cy="4038600"/>
          </a:xfrm>
        </p:spPr>
        <p:txBody>
          <a:bodyPr/>
          <a:lstStyle/>
          <a:p>
            <a:r>
              <a:rPr lang="en-US" sz="3200" dirty="0" smtClean="0"/>
              <a:t>Table 4.2(c)</a:t>
            </a:r>
            <a:br>
              <a:rPr lang="en-US" sz="3200" dirty="0" smtClean="0"/>
            </a:br>
            <a:r>
              <a:rPr lang="en-US" sz="3200" dirty="0" smtClean="0"/>
              <a:t/>
            </a:r>
            <a:br>
              <a:rPr lang="en-US" sz="3200" dirty="0" smtClean="0"/>
            </a:br>
            <a:r>
              <a:rPr lang="en-US" sz="3200" dirty="0" smtClean="0"/>
              <a:t>Additive </a:t>
            </a:r>
            <a:br>
              <a:rPr lang="en-US" sz="3200" dirty="0" smtClean="0"/>
            </a:br>
            <a:r>
              <a:rPr lang="en-US" sz="3200" dirty="0" smtClean="0"/>
              <a:t>and </a:t>
            </a:r>
            <a:br>
              <a:rPr lang="en-US" sz="3200" dirty="0" smtClean="0"/>
            </a:br>
            <a:r>
              <a:rPr lang="en-US" sz="3200" dirty="0" smtClean="0"/>
              <a:t>Multiplicative Inverses </a:t>
            </a:r>
            <a:br>
              <a:rPr lang="en-US" sz="3200" dirty="0" smtClean="0"/>
            </a:br>
            <a:r>
              <a:rPr lang="en-US" sz="3200" dirty="0" smtClean="0"/>
              <a:t>Modulo 8</a:t>
            </a:r>
          </a:p>
        </p:txBody>
      </p:sp>
      <p:pic>
        <p:nvPicPr>
          <p:cNvPr id="68611" name="Picture 2"/>
          <p:cNvPicPr>
            <a:picLocks noChangeAspect="1"/>
          </p:cNvPicPr>
          <p:nvPr/>
        </p:nvPicPr>
        <p:blipFill>
          <a:blip r:embed="rId3"/>
          <a:srcRect r="76820"/>
          <a:stretch>
            <a:fillRect/>
          </a:stretch>
        </p:blipFill>
        <p:spPr bwMode="auto">
          <a:xfrm>
            <a:off x="5062538" y="0"/>
            <a:ext cx="3700462" cy="6678612"/>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0" y="39688"/>
            <a:ext cx="9144000" cy="1412875"/>
          </a:xfrm>
        </p:spPr>
        <p:txBody>
          <a:bodyPr/>
          <a:lstStyle/>
          <a:p>
            <a:r>
              <a:rPr lang="en-AU" sz="4800" dirty="0" smtClean="0"/>
              <a:t>Table 4.3</a:t>
            </a:r>
            <a:br>
              <a:rPr lang="en-AU" sz="4800" dirty="0" smtClean="0"/>
            </a:br>
            <a:r>
              <a:rPr lang="en-AU" sz="3200" dirty="0" smtClean="0"/>
              <a:t>Properties of Modular Arithmetic for Integers in Z</a:t>
            </a:r>
            <a:r>
              <a:rPr lang="en-AU" sz="3200" baseline="-25000" dirty="0" smtClean="0"/>
              <a:t>n</a:t>
            </a:r>
            <a:endParaRPr lang="en-US" sz="4400" baseline="-25000" dirty="0" smtClean="0"/>
          </a:p>
        </p:txBody>
      </p:sp>
      <p:pic>
        <p:nvPicPr>
          <p:cNvPr id="70659" name="Picture 5"/>
          <p:cNvPicPr>
            <a:picLocks noChangeAspect="1"/>
          </p:cNvPicPr>
          <p:nvPr/>
        </p:nvPicPr>
        <p:blipFill>
          <a:blip r:embed="rId3"/>
          <a:srcRect/>
          <a:stretch>
            <a:fillRect/>
          </a:stretch>
        </p:blipFill>
        <p:spPr bwMode="auto">
          <a:xfrm>
            <a:off x="144462" y="1772816"/>
            <a:ext cx="8999537" cy="3962400"/>
          </a:xfrm>
          <a:prstGeom prst="rect">
            <a:avLst/>
          </a:prstGeom>
          <a:noFill/>
          <a:ln w="9525">
            <a:noFill/>
            <a:miter lim="800000"/>
            <a:headEnd/>
            <a:tailEnd/>
          </a:ln>
        </p:spPr>
      </p:pic>
    </p:spTree>
  </p:cSld>
  <p:clrMapOvr>
    <a:masterClrMapping/>
  </p:clrMapOvr>
  <p:transition spd="med">
    <p:wipe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0" y="39688"/>
            <a:ext cx="9144000" cy="1412875"/>
          </a:xfrm>
        </p:spPr>
        <p:txBody>
          <a:bodyPr/>
          <a:lstStyle/>
          <a:p>
            <a:r>
              <a:rPr lang="en-US" smtClean="0"/>
              <a:t>Table 4.4</a:t>
            </a:r>
            <a:br>
              <a:rPr lang="en-US" smtClean="0"/>
            </a:br>
            <a:r>
              <a:rPr lang="en-US" sz="4000" smtClean="0"/>
              <a:t>Extended Euclidean Algorithm Example</a:t>
            </a:r>
            <a:endParaRPr lang="en-US" smtClean="0"/>
          </a:p>
        </p:txBody>
      </p:sp>
      <p:pic>
        <p:nvPicPr>
          <p:cNvPr id="72707" name="Picture 4"/>
          <p:cNvPicPr>
            <a:picLocks noChangeAspect="1"/>
          </p:cNvPicPr>
          <p:nvPr/>
        </p:nvPicPr>
        <p:blipFill>
          <a:blip r:embed="rId3"/>
          <a:srcRect/>
          <a:stretch>
            <a:fillRect/>
          </a:stretch>
        </p:blipFill>
        <p:spPr bwMode="auto">
          <a:xfrm>
            <a:off x="150118" y="2276872"/>
            <a:ext cx="8829675" cy="3298825"/>
          </a:xfrm>
          <a:prstGeom prst="rect">
            <a:avLst/>
          </a:prstGeom>
          <a:noFill/>
          <a:ln w="9525">
            <a:noFill/>
            <a:miter lim="800000"/>
            <a:headEnd/>
            <a:tailEnd/>
          </a:ln>
        </p:spPr>
      </p:pic>
      <p:sp>
        <p:nvSpPr>
          <p:cNvPr id="72708" name="TextBox 5"/>
          <p:cNvSpPr txBox="1">
            <a:spLocks noChangeArrowheads="1"/>
          </p:cNvSpPr>
          <p:nvPr/>
        </p:nvSpPr>
        <p:spPr bwMode="auto">
          <a:xfrm>
            <a:off x="2476723" y="5639182"/>
            <a:ext cx="4176464" cy="400110"/>
          </a:xfrm>
          <a:prstGeom prst="rect">
            <a:avLst/>
          </a:prstGeom>
          <a:noFill/>
          <a:ln w="9525">
            <a:noFill/>
            <a:miter lim="800000"/>
            <a:headEnd/>
            <a:tailEnd/>
          </a:ln>
        </p:spPr>
        <p:txBody>
          <a:bodyPr wrap="square">
            <a:prstTxWarp prst="textNoShape">
              <a:avLst/>
            </a:prstTxWarp>
            <a:spAutoFit/>
          </a:bodyPr>
          <a:lstStyle/>
          <a:p>
            <a:r>
              <a:rPr lang="en-US" sz="2000" dirty="0"/>
              <a:t>Result: </a:t>
            </a:r>
            <a:r>
              <a:rPr lang="en-US" sz="2000" i="1" dirty="0"/>
              <a:t>d</a:t>
            </a:r>
            <a:r>
              <a:rPr lang="en-US" sz="2000" dirty="0"/>
              <a:t> = 1; </a:t>
            </a:r>
            <a:r>
              <a:rPr lang="en-US" sz="2000" i="1" dirty="0"/>
              <a:t>x</a:t>
            </a:r>
            <a:r>
              <a:rPr lang="en-US" sz="2000" dirty="0"/>
              <a:t> = –111; </a:t>
            </a:r>
            <a:r>
              <a:rPr lang="en-US" sz="2000" i="1" dirty="0"/>
              <a:t>y</a:t>
            </a:r>
            <a:r>
              <a:rPr lang="en-US" sz="2000" dirty="0"/>
              <a:t> = </a:t>
            </a:r>
            <a:r>
              <a:rPr lang="en-US" sz="2000" dirty="0" smtClean="0"/>
              <a:t>355 </a:t>
            </a:r>
            <a:endParaRPr lang="en-US" sz="2000" dirty="0"/>
          </a:p>
        </p:txBody>
      </p:sp>
      <p:sp>
        <p:nvSpPr>
          <p:cNvPr id="5" name="TextBox 5"/>
          <p:cNvSpPr txBox="1">
            <a:spLocks noChangeArrowheads="1"/>
          </p:cNvSpPr>
          <p:nvPr/>
        </p:nvSpPr>
        <p:spPr bwMode="auto">
          <a:xfrm>
            <a:off x="150118" y="1628800"/>
            <a:ext cx="8742362" cy="400110"/>
          </a:xfrm>
          <a:prstGeom prst="rect">
            <a:avLst/>
          </a:prstGeom>
          <a:noFill/>
          <a:ln w="9525">
            <a:noFill/>
            <a:miter lim="800000"/>
            <a:headEnd/>
            <a:tailEnd/>
          </a:ln>
        </p:spPr>
        <p:txBody>
          <a:bodyPr wrap="square">
            <a:prstTxWarp prst="textNoShape">
              <a:avLst/>
            </a:prstTxWarp>
            <a:spAutoFit/>
          </a:bodyPr>
          <a:lstStyle/>
          <a:p>
            <a:r>
              <a:rPr lang="en-US" sz="2000" dirty="0" smtClean="0"/>
              <a:t>For given integers a and b, find &lt;</a:t>
            </a:r>
            <a:r>
              <a:rPr lang="en-US" sz="2000" dirty="0" err="1" smtClean="0"/>
              <a:t>d,x,y</a:t>
            </a:r>
            <a:r>
              <a:rPr lang="en-US" sz="2000" dirty="0" smtClean="0"/>
              <a:t>&gt; satisfying:   ax + by = d = </a:t>
            </a:r>
            <a:r>
              <a:rPr lang="en-US" sz="2000" dirty="0" err="1" smtClean="0"/>
              <a:t>gcd</a:t>
            </a:r>
            <a:r>
              <a:rPr lang="en-US" sz="2000" dirty="0" smtClean="0"/>
              <a:t>(</a:t>
            </a:r>
            <a:r>
              <a:rPr lang="en-US" sz="2000" dirty="0" err="1" smtClean="0"/>
              <a:t>a,b</a:t>
            </a:r>
            <a:r>
              <a:rPr lang="en-US" sz="2000" dirty="0" smtClean="0"/>
              <a:t>)</a:t>
            </a:r>
            <a:endParaRPr lang="en-US" sz="2000" dirty="0"/>
          </a:p>
        </p:txBody>
      </p:sp>
      <p:sp>
        <p:nvSpPr>
          <p:cNvPr id="2" name="TextBox 1"/>
          <p:cNvSpPr txBox="1"/>
          <p:nvPr/>
        </p:nvSpPr>
        <p:spPr>
          <a:xfrm>
            <a:off x="1986330" y="2708920"/>
            <a:ext cx="312906" cy="369332"/>
          </a:xfrm>
          <a:prstGeom prst="rect">
            <a:avLst/>
          </a:prstGeom>
          <a:noFill/>
        </p:spPr>
        <p:txBody>
          <a:bodyPr wrap="none" rtlCol="0">
            <a:spAutoFit/>
          </a:bodyPr>
          <a:lstStyle/>
          <a:p>
            <a:r>
              <a:rPr lang="en-CA" i="1" dirty="0" smtClean="0">
                <a:solidFill>
                  <a:srgbClr val="C00000"/>
                </a:solidFill>
              </a:rPr>
              <a:t>a</a:t>
            </a:r>
            <a:endParaRPr lang="en-CA" i="1" dirty="0">
              <a:solidFill>
                <a:srgbClr val="C00000"/>
              </a:solidFill>
            </a:endParaRPr>
          </a:p>
        </p:txBody>
      </p:sp>
      <p:sp>
        <p:nvSpPr>
          <p:cNvPr id="7" name="TextBox 6"/>
          <p:cNvSpPr txBox="1"/>
          <p:nvPr/>
        </p:nvSpPr>
        <p:spPr>
          <a:xfrm>
            <a:off x="2011075" y="3078252"/>
            <a:ext cx="312906" cy="369332"/>
          </a:xfrm>
          <a:prstGeom prst="rect">
            <a:avLst/>
          </a:prstGeom>
          <a:noFill/>
        </p:spPr>
        <p:txBody>
          <a:bodyPr wrap="none" rtlCol="0">
            <a:spAutoFit/>
          </a:bodyPr>
          <a:lstStyle/>
          <a:p>
            <a:r>
              <a:rPr lang="en-CA" i="1" dirty="0" smtClean="0">
                <a:solidFill>
                  <a:srgbClr val="C00000"/>
                </a:solidFill>
              </a:rPr>
              <a:t>b</a:t>
            </a:r>
            <a:endParaRPr lang="en-CA" i="1" dirty="0">
              <a:solidFill>
                <a:srgbClr val="C00000"/>
              </a:solidFill>
            </a:endParaRPr>
          </a:p>
        </p:txBody>
      </p:sp>
    </p:spTree>
  </p:cSld>
  <p:clrMapOvr>
    <a:masterClrMapping/>
  </p:clrMapOvr>
  <p:transition spd="med">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274638"/>
            <a:ext cx="8229600" cy="634082"/>
          </a:xfrm>
        </p:spPr>
        <p:txBody>
          <a:bodyPr/>
          <a:lstStyle/>
          <a:p>
            <a:r>
              <a:rPr lang="en-US" dirty="0" smtClean="0"/>
              <a:t>Groups</a:t>
            </a:r>
            <a:endParaRPr lang="en-AU" dirty="0" smtClean="0"/>
          </a:p>
        </p:txBody>
      </p:sp>
      <p:sp>
        <p:nvSpPr>
          <p:cNvPr id="47107" name="Rectangle 3"/>
          <p:cNvSpPr>
            <a:spLocks noGrp="1" noChangeArrowheads="1"/>
          </p:cNvSpPr>
          <p:nvPr>
            <p:ph idx="1"/>
          </p:nvPr>
        </p:nvSpPr>
        <p:spPr>
          <a:xfrm>
            <a:off x="683568" y="1124744"/>
            <a:ext cx="7894637" cy="4867275"/>
          </a:xfrm>
        </p:spPr>
        <p:txBody>
          <a:bodyPr rtlCol="0">
            <a:normAutofit fontScale="62500" lnSpcReduction="20000"/>
          </a:bodyPr>
          <a:lstStyle/>
          <a:p>
            <a:pPr fontAlgn="auto">
              <a:lnSpc>
                <a:spcPct val="110000"/>
              </a:lnSpc>
              <a:spcBef>
                <a:spcPts val="1300"/>
              </a:spcBef>
              <a:spcAft>
                <a:spcPts val="0"/>
              </a:spcAft>
              <a:buClr>
                <a:schemeClr val="accent1">
                  <a:lumMod val="60000"/>
                  <a:lumOff val="40000"/>
                </a:schemeClr>
              </a:buClr>
              <a:buFont typeface="Candara" pitchFamily="34" charset="0"/>
              <a:buChar char="•"/>
              <a:defRPr/>
            </a:pPr>
            <a:r>
              <a:rPr lang="en-US" dirty="0" smtClean="0">
                <a:ea typeface="+mn-ea"/>
                <a:cs typeface="+mn-cs"/>
              </a:rPr>
              <a:t> A set of elements with a binary operation denoted by </a:t>
            </a:r>
            <a:r>
              <a:rPr lang="en-US" dirty="0" smtClean="0">
                <a:latin typeface="Wingdings"/>
                <a:ea typeface="Wingdings"/>
                <a:cs typeface="Wingdings"/>
              </a:rPr>
              <a:t></a:t>
            </a:r>
            <a:r>
              <a:rPr lang="en-US" dirty="0" smtClean="0">
                <a:ea typeface="+mn-ea"/>
                <a:cs typeface="+mn-cs"/>
              </a:rPr>
              <a:t>  that associates to each ordered pair (</a:t>
            </a:r>
            <a:r>
              <a:rPr lang="en-US" i="1" dirty="0" smtClean="0">
                <a:ea typeface="+mn-ea"/>
                <a:cs typeface="+mn-cs"/>
              </a:rPr>
              <a:t>a,b</a:t>
            </a:r>
            <a:r>
              <a:rPr lang="en-US" dirty="0" smtClean="0">
                <a:ea typeface="+mn-ea"/>
                <a:cs typeface="+mn-cs"/>
              </a:rPr>
              <a:t>) of elements in </a:t>
            </a:r>
            <a:r>
              <a:rPr lang="en-US" i="1" dirty="0" smtClean="0">
                <a:ea typeface="+mn-ea"/>
                <a:cs typeface="+mn-cs"/>
              </a:rPr>
              <a:t>G</a:t>
            </a:r>
            <a:r>
              <a:rPr lang="en-US" dirty="0" smtClean="0">
                <a:ea typeface="+mn-ea"/>
                <a:cs typeface="+mn-cs"/>
              </a:rPr>
              <a:t> an element     (</a:t>
            </a:r>
            <a:r>
              <a:rPr lang="en-US" i="1" dirty="0" smtClean="0">
                <a:ea typeface="+mn-ea"/>
                <a:cs typeface="+mn-cs"/>
              </a:rPr>
              <a:t>a </a:t>
            </a:r>
            <a:r>
              <a:rPr lang="en-US" dirty="0" smtClean="0">
                <a:latin typeface="Wingdings"/>
                <a:ea typeface="Wingdings"/>
                <a:cs typeface="Wingdings"/>
              </a:rPr>
              <a:t></a:t>
            </a:r>
            <a:r>
              <a:rPr lang="en-US" i="1" dirty="0" smtClean="0">
                <a:ea typeface="+mn-ea"/>
                <a:cs typeface="+mn-cs"/>
              </a:rPr>
              <a:t> b </a:t>
            </a:r>
            <a:r>
              <a:rPr lang="en-US" dirty="0" smtClean="0">
                <a:ea typeface="+mn-ea"/>
                <a:cs typeface="+mn-cs"/>
              </a:rPr>
              <a:t>) in </a:t>
            </a:r>
            <a:r>
              <a:rPr lang="en-US" i="1" dirty="0" smtClean="0">
                <a:ea typeface="+mn-ea"/>
                <a:cs typeface="+mn-cs"/>
              </a:rPr>
              <a:t>G</a:t>
            </a:r>
            <a:r>
              <a:rPr lang="en-US" dirty="0" smtClean="0">
                <a:ea typeface="+mn-ea"/>
                <a:cs typeface="+mn-cs"/>
              </a:rPr>
              <a:t> , such that the following axioms are obeyed:</a:t>
            </a:r>
          </a:p>
          <a:p>
            <a:pPr lvl="1" fontAlgn="auto">
              <a:spcBef>
                <a:spcPts val="1300"/>
              </a:spcBef>
              <a:spcAft>
                <a:spcPts val="0"/>
              </a:spcAft>
              <a:buFont typeface="Candara" pitchFamily="34" charset="0"/>
              <a:buChar char="•"/>
              <a:defRPr/>
            </a:pPr>
            <a:r>
              <a:rPr lang="en-US" dirty="0" smtClean="0">
                <a:ea typeface="+mn-ea"/>
              </a:rPr>
              <a:t>(A1) Closure: </a:t>
            </a:r>
          </a:p>
          <a:p>
            <a:pPr lvl="2" fontAlgn="auto">
              <a:spcBef>
                <a:spcPts val="1300"/>
              </a:spcBef>
              <a:spcAft>
                <a:spcPts val="0"/>
              </a:spcAft>
              <a:buClr>
                <a:schemeClr val="accent1">
                  <a:lumMod val="60000"/>
                  <a:lumOff val="40000"/>
                </a:schemeClr>
              </a:buClr>
              <a:buFont typeface="Candara" pitchFamily="34" charset="0"/>
              <a:buChar char="•"/>
              <a:defRPr/>
            </a:pPr>
            <a:r>
              <a:rPr lang="en-US" dirty="0" smtClean="0">
                <a:ea typeface="+mn-ea"/>
              </a:rPr>
              <a:t>If </a:t>
            </a:r>
            <a:r>
              <a:rPr lang="en-US" i="1" dirty="0" smtClean="0">
                <a:ea typeface="+mn-ea"/>
              </a:rPr>
              <a:t>a</a:t>
            </a:r>
            <a:r>
              <a:rPr lang="en-US" dirty="0" smtClean="0">
                <a:ea typeface="+mn-ea"/>
              </a:rPr>
              <a:t> and </a:t>
            </a:r>
            <a:r>
              <a:rPr lang="en-US" i="1" dirty="0" smtClean="0">
                <a:ea typeface="+mn-ea"/>
              </a:rPr>
              <a:t>b</a:t>
            </a:r>
            <a:r>
              <a:rPr lang="en-US" dirty="0" smtClean="0">
                <a:ea typeface="+mn-ea"/>
              </a:rPr>
              <a:t> belong to </a:t>
            </a:r>
            <a:r>
              <a:rPr lang="en-US" i="1" dirty="0" smtClean="0">
                <a:ea typeface="+mn-ea"/>
              </a:rPr>
              <a:t>G</a:t>
            </a:r>
            <a:r>
              <a:rPr lang="en-US" dirty="0" smtClean="0">
                <a:ea typeface="+mn-ea"/>
              </a:rPr>
              <a:t>, then </a:t>
            </a:r>
            <a:r>
              <a:rPr lang="en-US" i="1" dirty="0" smtClean="0">
                <a:ea typeface="+mn-ea"/>
              </a:rPr>
              <a:t>a </a:t>
            </a:r>
            <a:r>
              <a:rPr lang="en-US" dirty="0" smtClean="0">
                <a:latin typeface="Wingdings"/>
                <a:ea typeface="Wingdings"/>
                <a:cs typeface="Wingdings"/>
              </a:rPr>
              <a:t></a:t>
            </a:r>
            <a:r>
              <a:rPr lang="en-US" i="1" dirty="0" smtClean="0">
                <a:ea typeface="+mn-ea"/>
              </a:rPr>
              <a:t> b</a:t>
            </a:r>
            <a:r>
              <a:rPr lang="en-US" dirty="0" smtClean="0">
                <a:ea typeface="+mn-ea"/>
              </a:rPr>
              <a:t> is also in </a:t>
            </a:r>
            <a:r>
              <a:rPr lang="en-US" i="1" dirty="0" smtClean="0">
                <a:ea typeface="+mn-ea"/>
              </a:rPr>
              <a:t>G</a:t>
            </a:r>
          </a:p>
          <a:p>
            <a:pPr lvl="1" fontAlgn="auto">
              <a:spcBef>
                <a:spcPts val="1300"/>
              </a:spcBef>
              <a:spcAft>
                <a:spcPts val="0"/>
              </a:spcAft>
              <a:buFont typeface="Candara" pitchFamily="34" charset="0"/>
              <a:buChar char="•"/>
              <a:defRPr/>
            </a:pPr>
            <a:r>
              <a:rPr lang="en-US" dirty="0" smtClean="0">
                <a:ea typeface="+mn-ea"/>
              </a:rPr>
              <a:t>(A2) Associative: </a:t>
            </a:r>
          </a:p>
          <a:p>
            <a:pPr lvl="2" fontAlgn="auto">
              <a:spcBef>
                <a:spcPts val="1300"/>
              </a:spcBef>
              <a:spcAft>
                <a:spcPts val="0"/>
              </a:spcAft>
              <a:buClr>
                <a:schemeClr val="accent1">
                  <a:lumMod val="60000"/>
                  <a:lumOff val="40000"/>
                </a:schemeClr>
              </a:buClr>
              <a:buFont typeface="Candara" pitchFamily="34" charset="0"/>
              <a:buChar char="•"/>
              <a:defRPr/>
            </a:pPr>
            <a:r>
              <a:rPr lang="en-US" i="1" dirty="0" smtClean="0">
                <a:ea typeface="+mn-ea"/>
              </a:rPr>
              <a:t>a </a:t>
            </a:r>
            <a:r>
              <a:rPr lang="en-US" dirty="0" smtClean="0">
                <a:latin typeface="Wingdings"/>
                <a:ea typeface="Wingdings"/>
                <a:cs typeface="Wingdings"/>
              </a:rPr>
              <a:t></a:t>
            </a:r>
            <a:r>
              <a:rPr lang="en-US" i="1" dirty="0" smtClean="0">
                <a:ea typeface="+mn-ea"/>
              </a:rPr>
              <a:t> (b </a:t>
            </a:r>
            <a:r>
              <a:rPr lang="en-US" dirty="0" smtClean="0">
                <a:latin typeface="Wingdings"/>
                <a:ea typeface="Wingdings"/>
                <a:cs typeface="Wingdings"/>
              </a:rPr>
              <a:t></a:t>
            </a:r>
            <a:r>
              <a:rPr lang="en-US" i="1" dirty="0" smtClean="0">
                <a:ea typeface="+mn-ea"/>
              </a:rPr>
              <a:t> c) = (a </a:t>
            </a:r>
            <a:r>
              <a:rPr lang="en-US" dirty="0" smtClean="0">
                <a:latin typeface="Wingdings"/>
                <a:ea typeface="Wingdings"/>
                <a:cs typeface="Wingdings"/>
              </a:rPr>
              <a:t></a:t>
            </a:r>
            <a:r>
              <a:rPr lang="en-US" i="1" dirty="0" smtClean="0">
                <a:ea typeface="+mn-ea"/>
              </a:rPr>
              <a:t> b) </a:t>
            </a:r>
            <a:r>
              <a:rPr lang="en-US" dirty="0" smtClean="0">
                <a:latin typeface="Wingdings"/>
                <a:ea typeface="Wingdings"/>
                <a:cs typeface="Wingdings"/>
              </a:rPr>
              <a:t></a:t>
            </a:r>
            <a:r>
              <a:rPr lang="en-US" i="1" dirty="0" smtClean="0">
                <a:ea typeface="+mn-ea"/>
              </a:rPr>
              <a:t> c </a:t>
            </a:r>
            <a:r>
              <a:rPr lang="en-US" dirty="0" smtClean="0">
                <a:ea typeface="+mn-ea"/>
              </a:rPr>
              <a:t>for all </a:t>
            </a:r>
            <a:r>
              <a:rPr lang="en-US" i="1" dirty="0" smtClean="0">
                <a:ea typeface="+mn-ea"/>
              </a:rPr>
              <a:t>a, b, c </a:t>
            </a:r>
            <a:r>
              <a:rPr lang="en-US" dirty="0" smtClean="0">
                <a:ea typeface="+mn-ea"/>
              </a:rPr>
              <a:t>in </a:t>
            </a:r>
            <a:r>
              <a:rPr lang="en-US" i="1" dirty="0" smtClean="0">
                <a:ea typeface="+mn-ea"/>
              </a:rPr>
              <a:t>G</a:t>
            </a:r>
          </a:p>
          <a:p>
            <a:pPr lvl="1" fontAlgn="auto">
              <a:spcBef>
                <a:spcPts val="1300"/>
              </a:spcBef>
              <a:spcAft>
                <a:spcPts val="0"/>
              </a:spcAft>
              <a:buFont typeface="Candara" pitchFamily="34" charset="0"/>
              <a:buChar char="•"/>
              <a:defRPr/>
            </a:pPr>
            <a:r>
              <a:rPr lang="en-US" dirty="0" smtClean="0">
                <a:ea typeface="+mn-ea"/>
              </a:rPr>
              <a:t>(A3) Identity element: </a:t>
            </a:r>
          </a:p>
          <a:p>
            <a:pPr lvl="2" fontAlgn="auto">
              <a:spcBef>
                <a:spcPts val="1300"/>
              </a:spcBef>
              <a:spcAft>
                <a:spcPts val="0"/>
              </a:spcAft>
              <a:buClr>
                <a:schemeClr val="accent1">
                  <a:lumMod val="60000"/>
                  <a:lumOff val="40000"/>
                </a:schemeClr>
              </a:buClr>
              <a:buFont typeface="Candara" pitchFamily="34" charset="0"/>
              <a:buChar char="•"/>
              <a:defRPr/>
            </a:pPr>
            <a:r>
              <a:rPr lang="en-US" dirty="0" smtClean="0">
                <a:ea typeface="+mn-ea"/>
              </a:rPr>
              <a:t>There is an element </a:t>
            </a:r>
            <a:r>
              <a:rPr lang="en-US" i="1" dirty="0" smtClean="0">
                <a:ea typeface="+mn-ea"/>
              </a:rPr>
              <a:t>e</a:t>
            </a:r>
            <a:r>
              <a:rPr lang="en-US" dirty="0" smtClean="0">
                <a:ea typeface="+mn-ea"/>
              </a:rPr>
              <a:t> in </a:t>
            </a:r>
            <a:r>
              <a:rPr lang="en-US" i="1" dirty="0" smtClean="0">
                <a:ea typeface="+mn-ea"/>
              </a:rPr>
              <a:t>G</a:t>
            </a:r>
            <a:r>
              <a:rPr lang="en-US" dirty="0" smtClean="0">
                <a:ea typeface="+mn-ea"/>
              </a:rPr>
              <a:t> such that </a:t>
            </a:r>
            <a:r>
              <a:rPr lang="en-US" i="1" dirty="0" smtClean="0">
                <a:ea typeface="+mn-ea"/>
              </a:rPr>
              <a:t>a </a:t>
            </a:r>
            <a:r>
              <a:rPr lang="en-US" dirty="0" smtClean="0">
                <a:latin typeface="Wingdings"/>
                <a:ea typeface="Wingdings"/>
                <a:cs typeface="Wingdings"/>
              </a:rPr>
              <a:t></a:t>
            </a:r>
            <a:r>
              <a:rPr lang="en-US" i="1" dirty="0" smtClean="0">
                <a:ea typeface="+mn-ea"/>
              </a:rPr>
              <a:t> e = e </a:t>
            </a:r>
            <a:r>
              <a:rPr lang="en-US" dirty="0" smtClean="0">
                <a:latin typeface="Wingdings"/>
                <a:ea typeface="Wingdings"/>
                <a:cs typeface="Wingdings"/>
              </a:rPr>
              <a:t></a:t>
            </a:r>
            <a:r>
              <a:rPr lang="en-US" i="1" dirty="0" smtClean="0">
                <a:ea typeface="+mn-ea"/>
              </a:rPr>
              <a:t> a = a </a:t>
            </a:r>
            <a:r>
              <a:rPr lang="en-US" dirty="0" smtClean="0">
                <a:ea typeface="+mn-ea"/>
              </a:rPr>
              <a:t>for all </a:t>
            </a:r>
            <a:r>
              <a:rPr lang="en-US" i="1" dirty="0" smtClean="0">
                <a:ea typeface="+mn-ea"/>
              </a:rPr>
              <a:t>a</a:t>
            </a:r>
            <a:r>
              <a:rPr lang="en-US" dirty="0" smtClean="0">
                <a:ea typeface="+mn-ea"/>
              </a:rPr>
              <a:t> in </a:t>
            </a:r>
            <a:r>
              <a:rPr lang="en-US" i="1" dirty="0" smtClean="0">
                <a:ea typeface="+mn-ea"/>
              </a:rPr>
              <a:t>G</a:t>
            </a:r>
          </a:p>
          <a:p>
            <a:pPr lvl="1" fontAlgn="auto">
              <a:spcBef>
                <a:spcPts val="1300"/>
              </a:spcBef>
              <a:spcAft>
                <a:spcPts val="0"/>
              </a:spcAft>
              <a:buFont typeface="Candara" pitchFamily="34" charset="0"/>
              <a:buChar char="•"/>
              <a:defRPr/>
            </a:pPr>
            <a:r>
              <a:rPr lang="en-US" dirty="0" smtClean="0">
                <a:ea typeface="+mn-ea"/>
              </a:rPr>
              <a:t>(A4) Inverse element: </a:t>
            </a:r>
          </a:p>
          <a:p>
            <a:pPr lvl="2" fontAlgn="auto">
              <a:spcAft>
                <a:spcPts val="0"/>
              </a:spcAft>
              <a:buClr>
                <a:schemeClr val="accent1">
                  <a:lumMod val="60000"/>
                  <a:lumOff val="40000"/>
                </a:schemeClr>
              </a:buClr>
              <a:buFont typeface="Candara" pitchFamily="34" charset="0"/>
              <a:buChar char="•"/>
              <a:defRPr/>
            </a:pPr>
            <a:r>
              <a:rPr lang="en-US" dirty="0" smtClean="0">
                <a:ea typeface="+mn-ea"/>
              </a:rPr>
              <a:t>For each </a:t>
            </a:r>
            <a:r>
              <a:rPr lang="en-US" i="1" dirty="0" smtClean="0">
                <a:ea typeface="+mn-ea"/>
              </a:rPr>
              <a:t>a</a:t>
            </a:r>
            <a:r>
              <a:rPr lang="en-US" dirty="0" smtClean="0">
                <a:ea typeface="+mn-ea"/>
              </a:rPr>
              <a:t> in </a:t>
            </a:r>
            <a:r>
              <a:rPr lang="en-US" i="1" dirty="0" smtClean="0">
                <a:ea typeface="+mn-ea"/>
              </a:rPr>
              <a:t>G</a:t>
            </a:r>
            <a:r>
              <a:rPr lang="en-US" dirty="0" smtClean="0">
                <a:ea typeface="+mn-ea"/>
              </a:rPr>
              <a:t>, there is an element </a:t>
            </a:r>
            <a:r>
              <a:rPr lang="en-US" i="1" dirty="0" smtClean="0">
                <a:ea typeface="+mn-ea"/>
              </a:rPr>
              <a:t>a</a:t>
            </a:r>
            <a:r>
              <a:rPr lang="en-US" dirty="0" smtClean="0">
                <a:ea typeface="+mn-ea"/>
              </a:rPr>
              <a:t> in </a:t>
            </a:r>
            <a:r>
              <a:rPr lang="en-US" i="1" dirty="0" smtClean="0">
                <a:ea typeface="+mn-ea"/>
              </a:rPr>
              <a:t>G </a:t>
            </a:r>
            <a:r>
              <a:rPr lang="en-US" dirty="0" smtClean="0">
                <a:ea typeface="+mn-ea"/>
              </a:rPr>
              <a:t>such that </a:t>
            </a:r>
            <a:r>
              <a:rPr lang="en-US" i="1" dirty="0" err="1" smtClean="0">
                <a:ea typeface="+mn-ea"/>
              </a:rPr>
              <a:t>a</a:t>
            </a:r>
            <a:r>
              <a:rPr lang="en-US" dirty="0" err="1" smtClean="0">
                <a:latin typeface="Wingdings"/>
                <a:ea typeface="Wingdings"/>
                <a:cs typeface="Wingdings"/>
              </a:rPr>
              <a:t></a:t>
            </a:r>
            <a:r>
              <a:rPr lang="en-US" i="1" dirty="0" err="1" smtClean="0">
                <a:ea typeface="+mn-ea"/>
              </a:rPr>
              <a:t>a</a:t>
            </a:r>
            <a:r>
              <a:rPr lang="en-US" i="1" dirty="0" smtClean="0">
                <a:ea typeface="+mn-ea"/>
              </a:rPr>
              <a:t> = a </a:t>
            </a:r>
            <a:r>
              <a:rPr lang="en-US" dirty="0" smtClean="0">
                <a:latin typeface="Wingdings"/>
                <a:ea typeface="Wingdings"/>
                <a:cs typeface="Wingdings"/>
              </a:rPr>
              <a:t></a:t>
            </a:r>
            <a:r>
              <a:rPr lang="en-US" i="1" dirty="0" smtClean="0">
                <a:ea typeface="+mn-ea"/>
              </a:rPr>
              <a:t> a = e</a:t>
            </a:r>
          </a:p>
          <a:p>
            <a:pPr lvl="1" fontAlgn="auto">
              <a:spcBef>
                <a:spcPts val="1300"/>
              </a:spcBef>
              <a:spcAft>
                <a:spcPts val="0"/>
              </a:spcAft>
              <a:buFont typeface="Candara" pitchFamily="34" charset="0"/>
              <a:buChar char="•"/>
              <a:defRPr/>
            </a:pPr>
            <a:r>
              <a:rPr lang="en-US" sz="2571" dirty="0" smtClean="0">
                <a:ea typeface="+mn-ea"/>
              </a:rPr>
              <a:t>(A5) Commutative: </a:t>
            </a:r>
          </a:p>
          <a:p>
            <a:pPr lvl="2" fontAlgn="auto">
              <a:spcAft>
                <a:spcPts val="0"/>
              </a:spcAft>
              <a:buClr>
                <a:schemeClr val="accent1">
                  <a:lumMod val="60000"/>
                  <a:lumOff val="40000"/>
                </a:schemeClr>
              </a:buClr>
              <a:buFont typeface="Candara" pitchFamily="34" charset="0"/>
              <a:buChar char="•"/>
              <a:defRPr/>
            </a:pPr>
            <a:r>
              <a:rPr lang="en-US" i="1" dirty="0" smtClean="0">
                <a:ea typeface="+mn-ea"/>
              </a:rPr>
              <a:t>a </a:t>
            </a:r>
            <a:r>
              <a:rPr lang="en-US" dirty="0" smtClean="0">
                <a:latin typeface="Wingdings"/>
                <a:ea typeface="Wingdings"/>
                <a:cs typeface="Wingdings"/>
              </a:rPr>
              <a:t></a:t>
            </a:r>
            <a:r>
              <a:rPr lang="en-US" i="1" dirty="0" smtClean="0">
                <a:ea typeface="+mn-ea"/>
              </a:rPr>
              <a:t> b = b </a:t>
            </a:r>
            <a:r>
              <a:rPr lang="en-US" dirty="0" smtClean="0">
                <a:latin typeface="Wingdings"/>
                <a:ea typeface="Wingdings"/>
                <a:cs typeface="Wingdings"/>
              </a:rPr>
              <a:t></a:t>
            </a:r>
            <a:r>
              <a:rPr lang="en-US" i="1" dirty="0" smtClean="0">
                <a:ea typeface="+mn-ea"/>
              </a:rPr>
              <a:t> a </a:t>
            </a:r>
            <a:r>
              <a:rPr lang="en-US" dirty="0" smtClean="0">
                <a:ea typeface="+mn-ea"/>
              </a:rPr>
              <a:t>for all </a:t>
            </a:r>
            <a:r>
              <a:rPr lang="en-US" i="1" dirty="0" smtClean="0">
                <a:ea typeface="+mn-ea"/>
              </a:rPr>
              <a:t>a, b </a:t>
            </a:r>
            <a:r>
              <a:rPr lang="en-US" dirty="0" smtClean="0">
                <a:ea typeface="+mn-ea"/>
              </a:rPr>
              <a:t>in </a:t>
            </a:r>
            <a:r>
              <a:rPr lang="en-US" i="1" dirty="0" smtClean="0">
                <a:ea typeface="+mn-ea"/>
              </a:rPr>
              <a:t>G</a:t>
            </a:r>
          </a:p>
          <a:p>
            <a:pPr lvl="2" fontAlgn="auto">
              <a:spcAft>
                <a:spcPts val="0"/>
              </a:spcAft>
              <a:buClr>
                <a:schemeClr val="accent1">
                  <a:lumMod val="60000"/>
                  <a:lumOff val="40000"/>
                </a:schemeClr>
              </a:buClr>
              <a:buFont typeface="Candara" pitchFamily="34" charset="0"/>
              <a:buNone/>
              <a:defRPr/>
            </a:pPr>
            <a:endParaRPr lang="en-AU" i="1" dirty="0" smtClean="0">
              <a:ea typeface="+mn-ea"/>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274638"/>
            <a:ext cx="8229600" cy="778098"/>
          </a:xfrm>
        </p:spPr>
        <p:txBody>
          <a:bodyPr/>
          <a:lstStyle/>
          <a:p>
            <a:r>
              <a:rPr lang="en-US" dirty="0" smtClean="0"/>
              <a:t>Cyclic Group</a:t>
            </a:r>
            <a:endParaRPr lang="en-AU" dirty="0" smtClean="0"/>
          </a:p>
        </p:txBody>
      </p:sp>
      <p:sp>
        <p:nvSpPr>
          <p:cNvPr id="49155" name="Rectangle 3"/>
          <p:cNvSpPr>
            <a:spLocks noGrp="1" noChangeArrowheads="1"/>
          </p:cNvSpPr>
          <p:nvPr>
            <p:ph idx="1"/>
          </p:nvPr>
        </p:nvSpPr>
        <p:spPr>
          <a:xfrm>
            <a:off x="539552" y="1268760"/>
            <a:ext cx="7570787" cy="4638675"/>
          </a:xfrm>
        </p:spPr>
        <p:txBody>
          <a:bodyPr rtlCol="0">
            <a:noAutofit/>
          </a:bodyPr>
          <a:lstStyle/>
          <a:p>
            <a:pPr fontAlgn="auto">
              <a:spcAft>
                <a:spcPts val="0"/>
              </a:spcAft>
              <a:buClr>
                <a:schemeClr val="accent1">
                  <a:lumMod val="60000"/>
                  <a:lumOff val="40000"/>
                </a:schemeClr>
              </a:buClr>
              <a:buFont typeface="Candara" pitchFamily="34" charset="0"/>
              <a:buChar char="•"/>
              <a:defRPr/>
            </a:pPr>
            <a:r>
              <a:rPr lang="en-US" sz="2400" dirty="0" smtClean="0">
                <a:ea typeface="+mn-ea"/>
                <a:cs typeface="+mn-cs"/>
              </a:rPr>
              <a:t>Exponentiation is defined within a group as a repeated application of the group operator, so that </a:t>
            </a:r>
            <a:r>
              <a:rPr lang="en-US" sz="2400" i="1" dirty="0" smtClean="0">
                <a:ea typeface="+mn-ea"/>
                <a:cs typeface="+mn-cs"/>
              </a:rPr>
              <a:t>a</a:t>
            </a:r>
            <a:r>
              <a:rPr lang="en-US" sz="2400" i="1" baseline="30000" dirty="0" smtClean="0">
                <a:ea typeface="+mn-ea"/>
                <a:cs typeface="+mn-cs"/>
              </a:rPr>
              <a:t>3</a:t>
            </a:r>
            <a:r>
              <a:rPr lang="en-US" sz="2400" i="1" dirty="0" smtClean="0">
                <a:ea typeface="+mn-ea"/>
                <a:cs typeface="+mn-cs"/>
              </a:rPr>
              <a:t> = </a:t>
            </a:r>
            <a:r>
              <a:rPr lang="en-US" sz="2400" i="1" dirty="0" err="1" smtClean="0">
                <a:ea typeface="+mn-ea"/>
                <a:cs typeface="+mn-cs"/>
              </a:rPr>
              <a:t>a</a:t>
            </a:r>
            <a:r>
              <a:rPr lang="en-US" sz="2400" dirty="0" err="1" smtClean="0">
                <a:latin typeface="Wingdings"/>
                <a:ea typeface="Wingdings"/>
                <a:cs typeface="Wingdings"/>
              </a:rPr>
              <a:t></a:t>
            </a:r>
            <a:r>
              <a:rPr lang="en-US" sz="2400" i="1" dirty="0" err="1" smtClean="0">
                <a:ea typeface="+mn-ea"/>
                <a:cs typeface="+mn-cs"/>
              </a:rPr>
              <a:t>a</a:t>
            </a:r>
            <a:r>
              <a:rPr lang="en-US" sz="2400" dirty="0" err="1" smtClean="0">
                <a:latin typeface="Wingdings"/>
                <a:ea typeface="Wingdings"/>
                <a:cs typeface="Wingdings"/>
              </a:rPr>
              <a:t></a:t>
            </a:r>
            <a:r>
              <a:rPr lang="en-US" sz="2400" i="1" dirty="0" err="1" smtClean="0">
                <a:ea typeface="+mn-ea"/>
                <a:cs typeface="+mn-cs"/>
              </a:rPr>
              <a:t>a</a:t>
            </a:r>
            <a:endParaRPr lang="en-AU" sz="2400" i="1" dirty="0" smtClean="0">
              <a:ea typeface="+mn-ea"/>
              <a:cs typeface="+mn-cs"/>
            </a:endParaRPr>
          </a:p>
          <a:p>
            <a:pPr fontAlgn="auto">
              <a:spcAft>
                <a:spcPts val="0"/>
              </a:spcAft>
              <a:buClr>
                <a:schemeClr val="accent1">
                  <a:lumMod val="60000"/>
                  <a:lumOff val="40000"/>
                </a:schemeClr>
              </a:buClr>
              <a:buFont typeface="Candara" pitchFamily="34" charset="0"/>
              <a:buChar char="•"/>
              <a:defRPr/>
            </a:pPr>
            <a:r>
              <a:rPr lang="en-US" sz="2400" dirty="0" smtClean="0">
                <a:ea typeface="+mn-ea"/>
                <a:cs typeface="+mn-cs"/>
              </a:rPr>
              <a:t>We define </a:t>
            </a:r>
            <a:r>
              <a:rPr lang="en-US" sz="2400" i="1" dirty="0" smtClean="0">
                <a:ea typeface="+mn-ea"/>
                <a:cs typeface="+mn-cs"/>
              </a:rPr>
              <a:t>a</a:t>
            </a:r>
            <a:r>
              <a:rPr lang="en-US" sz="2400" i="1" baseline="30000" dirty="0" smtClean="0">
                <a:ea typeface="+mn-ea"/>
                <a:cs typeface="+mn-cs"/>
              </a:rPr>
              <a:t>0</a:t>
            </a:r>
            <a:r>
              <a:rPr lang="en-US" sz="2400" i="1" dirty="0" smtClean="0">
                <a:ea typeface="+mn-ea"/>
                <a:cs typeface="+mn-cs"/>
              </a:rPr>
              <a:t> =  e </a:t>
            </a:r>
            <a:r>
              <a:rPr lang="en-US" sz="2400" dirty="0" smtClean="0">
                <a:ea typeface="+mn-ea"/>
                <a:cs typeface="+mn-cs"/>
              </a:rPr>
              <a:t>as the identity element, and </a:t>
            </a:r>
            <a:r>
              <a:rPr lang="en-US" sz="2400" i="1" dirty="0" smtClean="0">
                <a:ea typeface="+mn-ea"/>
                <a:cs typeface="+mn-cs"/>
              </a:rPr>
              <a:t>a</a:t>
            </a:r>
            <a:r>
              <a:rPr lang="en-US" sz="2400" i="1" baseline="30000" dirty="0" smtClean="0">
                <a:ea typeface="+mn-ea"/>
                <a:cs typeface="+mn-cs"/>
              </a:rPr>
              <a:t>-n</a:t>
            </a:r>
            <a:r>
              <a:rPr lang="en-US" sz="2400" i="1" dirty="0" smtClean="0">
                <a:ea typeface="+mn-ea"/>
                <a:cs typeface="+mn-cs"/>
              </a:rPr>
              <a:t> =  (a</a:t>
            </a:r>
            <a:r>
              <a:rPr lang="en-US" sz="2400" baseline="30000" dirty="0" smtClean="0">
                <a:ea typeface="+mn-ea"/>
                <a:cs typeface="+mn-cs"/>
              </a:rPr>
              <a:t>’</a:t>
            </a:r>
            <a:r>
              <a:rPr lang="en-US" sz="2400" dirty="0" smtClean="0">
                <a:ea typeface="+mn-ea"/>
                <a:cs typeface="+mn-cs"/>
              </a:rPr>
              <a:t>)</a:t>
            </a:r>
            <a:r>
              <a:rPr lang="en-US" sz="2400" i="1" baseline="30000" dirty="0" smtClean="0">
                <a:ea typeface="+mn-ea"/>
                <a:cs typeface="+mn-cs"/>
              </a:rPr>
              <a:t>n</a:t>
            </a:r>
            <a:r>
              <a:rPr lang="en-US" sz="2400" dirty="0" smtClean="0">
                <a:ea typeface="+mn-ea"/>
                <a:cs typeface="+mn-cs"/>
              </a:rPr>
              <a:t> , where </a:t>
            </a:r>
            <a:r>
              <a:rPr lang="en-US" sz="2400" i="1" dirty="0" smtClean="0">
                <a:ea typeface="+mn-ea"/>
                <a:cs typeface="+mn-cs"/>
              </a:rPr>
              <a:t>a</a:t>
            </a:r>
            <a:r>
              <a:rPr lang="en-US" sz="2400" i="1" baseline="30000" dirty="0" smtClean="0">
                <a:ea typeface="+mn-ea"/>
                <a:cs typeface="+mn-cs"/>
              </a:rPr>
              <a:t>’</a:t>
            </a:r>
            <a:r>
              <a:rPr lang="en-US" sz="2400" dirty="0" smtClean="0">
                <a:ea typeface="+mn-ea"/>
                <a:cs typeface="+mn-cs"/>
              </a:rPr>
              <a:t> is the inverse element of </a:t>
            </a:r>
            <a:r>
              <a:rPr lang="en-US" sz="2400" i="1" dirty="0" smtClean="0">
                <a:ea typeface="+mn-ea"/>
                <a:cs typeface="+mn-cs"/>
              </a:rPr>
              <a:t>a</a:t>
            </a:r>
            <a:r>
              <a:rPr lang="en-US" sz="2400" dirty="0" smtClean="0">
                <a:ea typeface="+mn-ea"/>
                <a:cs typeface="+mn-cs"/>
              </a:rPr>
              <a:t>  within the group</a:t>
            </a:r>
          </a:p>
          <a:p>
            <a:pPr fontAlgn="auto">
              <a:spcAft>
                <a:spcPts val="0"/>
              </a:spcAft>
              <a:buClr>
                <a:schemeClr val="accent1">
                  <a:lumMod val="60000"/>
                  <a:lumOff val="40000"/>
                </a:schemeClr>
              </a:buClr>
              <a:buFont typeface="Candara" pitchFamily="34" charset="0"/>
              <a:buChar char="•"/>
              <a:defRPr/>
            </a:pPr>
            <a:endParaRPr lang="en-US" sz="2400" dirty="0" smtClean="0">
              <a:ea typeface="+mn-ea"/>
              <a:cs typeface="+mn-cs"/>
            </a:endParaRPr>
          </a:p>
          <a:p>
            <a:pPr fontAlgn="auto">
              <a:spcAft>
                <a:spcPts val="0"/>
              </a:spcAft>
              <a:buClr>
                <a:schemeClr val="accent1">
                  <a:lumMod val="60000"/>
                  <a:lumOff val="40000"/>
                </a:schemeClr>
              </a:buClr>
              <a:buFont typeface="Candara" pitchFamily="34" charset="0"/>
              <a:buChar char="•"/>
              <a:defRPr/>
            </a:pPr>
            <a:r>
              <a:rPr lang="en-US" sz="2400" dirty="0" smtClean="0">
                <a:ea typeface="+mn-ea"/>
                <a:cs typeface="+mn-cs"/>
              </a:rPr>
              <a:t>A group </a:t>
            </a:r>
            <a:r>
              <a:rPr lang="en-US" sz="2400" i="1" dirty="0" smtClean="0">
                <a:ea typeface="+mn-ea"/>
                <a:cs typeface="+mn-cs"/>
              </a:rPr>
              <a:t>G</a:t>
            </a:r>
            <a:r>
              <a:rPr lang="en-US" sz="2400" dirty="0" smtClean="0">
                <a:ea typeface="+mn-ea"/>
                <a:cs typeface="+mn-cs"/>
              </a:rPr>
              <a:t> is </a:t>
            </a:r>
            <a:r>
              <a:rPr lang="en-US" sz="2400" b="1" dirty="0" smtClean="0">
                <a:ea typeface="+mn-ea"/>
                <a:cs typeface="+mn-cs"/>
              </a:rPr>
              <a:t>cyclic</a:t>
            </a:r>
            <a:r>
              <a:rPr lang="en-US" sz="2400" dirty="0" smtClean="0">
                <a:ea typeface="+mn-ea"/>
                <a:cs typeface="+mn-cs"/>
              </a:rPr>
              <a:t> if every element of </a:t>
            </a:r>
            <a:r>
              <a:rPr lang="en-US" sz="2400" i="1" dirty="0" smtClean="0">
                <a:ea typeface="+mn-ea"/>
                <a:cs typeface="+mn-cs"/>
              </a:rPr>
              <a:t>G</a:t>
            </a:r>
            <a:r>
              <a:rPr lang="en-US" sz="2400" dirty="0" smtClean="0">
                <a:ea typeface="+mn-ea"/>
                <a:cs typeface="+mn-cs"/>
              </a:rPr>
              <a:t> is a power </a:t>
            </a:r>
            <a:r>
              <a:rPr lang="en-US" sz="2400" i="1" dirty="0" smtClean="0">
                <a:ea typeface="+mn-ea"/>
                <a:cs typeface="+mn-cs"/>
              </a:rPr>
              <a:t>a</a:t>
            </a:r>
            <a:r>
              <a:rPr lang="en-US" sz="2400" i="1" baseline="30000" dirty="0" smtClean="0">
                <a:ea typeface="+mn-ea"/>
                <a:cs typeface="+mn-cs"/>
              </a:rPr>
              <a:t>k</a:t>
            </a:r>
            <a:r>
              <a:rPr lang="en-US" sz="2400" dirty="0" smtClean="0">
                <a:ea typeface="+mn-ea"/>
                <a:cs typeface="+mn-cs"/>
              </a:rPr>
              <a:t> (</a:t>
            </a:r>
            <a:r>
              <a:rPr lang="en-US" sz="2400" i="1" dirty="0" smtClean="0">
                <a:ea typeface="+mn-ea"/>
                <a:cs typeface="+mn-cs"/>
              </a:rPr>
              <a:t>k </a:t>
            </a:r>
            <a:r>
              <a:rPr lang="en-US" sz="2400" dirty="0" smtClean="0">
                <a:ea typeface="+mn-ea"/>
                <a:cs typeface="+mn-cs"/>
              </a:rPr>
              <a:t>is an integer) of a fixed element</a:t>
            </a:r>
          </a:p>
          <a:p>
            <a:pPr lvl="1" fontAlgn="auto">
              <a:spcAft>
                <a:spcPts val="0"/>
              </a:spcAft>
              <a:buClr>
                <a:schemeClr val="accent1">
                  <a:lumMod val="60000"/>
                  <a:lumOff val="40000"/>
                </a:schemeClr>
              </a:buClr>
              <a:buFont typeface="Candara" pitchFamily="34" charset="0"/>
              <a:buChar char="•"/>
              <a:defRPr/>
            </a:pPr>
            <a:r>
              <a:rPr lang="en-US" sz="1800" dirty="0" smtClean="0">
                <a:ea typeface="+mn-ea"/>
                <a:cs typeface="+mn-cs"/>
              </a:rPr>
              <a:t>The element </a:t>
            </a:r>
            <a:r>
              <a:rPr lang="en-US" sz="1800" i="1" dirty="0" smtClean="0">
                <a:ea typeface="+mn-ea"/>
                <a:cs typeface="+mn-cs"/>
              </a:rPr>
              <a:t>a</a:t>
            </a:r>
            <a:r>
              <a:rPr lang="en-US" sz="1800" dirty="0" smtClean="0">
                <a:ea typeface="+mn-ea"/>
                <a:cs typeface="+mn-cs"/>
              </a:rPr>
              <a:t> is said to </a:t>
            </a:r>
            <a:r>
              <a:rPr lang="en-US" sz="1800" b="1" dirty="0" smtClean="0">
                <a:ea typeface="+mn-ea"/>
                <a:cs typeface="+mn-cs"/>
              </a:rPr>
              <a:t>generate</a:t>
            </a:r>
            <a:r>
              <a:rPr lang="en-US" sz="1800" dirty="0" smtClean="0">
                <a:ea typeface="+mn-ea"/>
                <a:cs typeface="+mn-cs"/>
              </a:rPr>
              <a:t> the group </a:t>
            </a:r>
            <a:r>
              <a:rPr lang="en-US" sz="1800" i="1" dirty="0" smtClean="0">
                <a:ea typeface="+mn-ea"/>
                <a:cs typeface="+mn-cs"/>
              </a:rPr>
              <a:t>G</a:t>
            </a:r>
            <a:r>
              <a:rPr lang="en-US" sz="1800" dirty="0" smtClean="0">
                <a:ea typeface="+mn-ea"/>
                <a:cs typeface="+mn-cs"/>
              </a:rPr>
              <a:t> or to be a </a:t>
            </a:r>
            <a:r>
              <a:rPr lang="en-US" sz="1800" b="1" dirty="0" smtClean="0">
                <a:ea typeface="+mn-ea"/>
                <a:cs typeface="+mn-cs"/>
              </a:rPr>
              <a:t>generator </a:t>
            </a:r>
            <a:r>
              <a:rPr lang="en-US" sz="1800" dirty="0" smtClean="0">
                <a:ea typeface="+mn-ea"/>
                <a:cs typeface="+mn-cs"/>
              </a:rPr>
              <a:t>of G</a:t>
            </a:r>
          </a:p>
          <a:p>
            <a:pPr lvl="1" fontAlgn="auto">
              <a:spcAft>
                <a:spcPts val="0"/>
              </a:spcAft>
              <a:buClr>
                <a:schemeClr val="accent1">
                  <a:lumMod val="60000"/>
                  <a:lumOff val="40000"/>
                </a:schemeClr>
              </a:buClr>
              <a:buFont typeface="Candara" pitchFamily="34" charset="0"/>
              <a:buChar char="•"/>
              <a:defRPr/>
            </a:pPr>
            <a:r>
              <a:rPr lang="en-US" sz="1800" dirty="0" smtClean="0">
                <a:ea typeface="+mn-ea"/>
                <a:cs typeface="+mn-cs"/>
              </a:rPr>
              <a:t>A cyclic group is always abelian and may be finite or infinite</a:t>
            </a:r>
            <a:endParaRPr lang="en-AU" sz="1800" dirty="0">
              <a:ea typeface="+mn-ea"/>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274638"/>
            <a:ext cx="8229600" cy="778098"/>
          </a:xfrm>
        </p:spPr>
        <p:txBody>
          <a:bodyPr/>
          <a:lstStyle/>
          <a:p>
            <a:r>
              <a:rPr lang="en-US" dirty="0" smtClean="0"/>
              <a:t>Rings</a:t>
            </a:r>
            <a:endParaRPr lang="en-AU" dirty="0" smtClean="0"/>
          </a:p>
        </p:txBody>
      </p:sp>
      <p:sp>
        <p:nvSpPr>
          <p:cNvPr id="6" name="Content Placeholder 5"/>
          <p:cNvSpPr>
            <a:spLocks noGrp="1"/>
          </p:cNvSpPr>
          <p:nvPr>
            <p:ph idx="1"/>
          </p:nvPr>
        </p:nvSpPr>
        <p:spPr>
          <a:xfrm>
            <a:off x="323528" y="1124744"/>
            <a:ext cx="8229600" cy="5105400"/>
          </a:xfrm>
        </p:spPr>
        <p:txBody>
          <a:bodyPr rtlCol="0">
            <a:normAutofit fontScale="47500" lnSpcReduction="20000"/>
          </a:bodyPr>
          <a:lstStyle/>
          <a:p>
            <a:pPr fontAlgn="auto">
              <a:lnSpc>
                <a:spcPct val="140000"/>
              </a:lnSpc>
              <a:spcAft>
                <a:spcPts val="0"/>
              </a:spcAft>
              <a:buClr>
                <a:schemeClr val="accent1">
                  <a:lumMod val="60000"/>
                  <a:lumOff val="40000"/>
                </a:schemeClr>
              </a:buClr>
              <a:buFont typeface="Candara" pitchFamily="34" charset="0"/>
              <a:buChar char="•"/>
              <a:defRPr/>
            </a:pPr>
            <a:r>
              <a:rPr lang="en-US" dirty="0" smtClean="0">
                <a:ea typeface="+mn-ea"/>
                <a:cs typeface="+mn-cs"/>
              </a:rPr>
              <a:t>A </a:t>
            </a:r>
            <a:r>
              <a:rPr lang="en-US" b="1" dirty="0" smtClean="0">
                <a:ea typeface="+mn-ea"/>
                <a:cs typeface="+mn-cs"/>
              </a:rPr>
              <a:t>ring</a:t>
            </a:r>
            <a:r>
              <a:rPr lang="en-US" dirty="0" smtClean="0">
                <a:ea typeface="+mn-ea"/>
                <a:cs typeface="+mn-cs"/>
              </a:rPr>
              <a:t> </a:t>
            </a:r>
            <a:r>
              <a:rPr lang="en-US" i="1" dirty="0" smtClean="0">
                <a:ea typeface="+mn-ea"/>
                <a:cs typeface="+mn-cs"/>
              </a:rPr>
              <a:t>R</a:t>
            </a:r>
            <a:r>
              <a:rPr lang="en-US" dirty="0" smtClean="0">
                <a:ea typeface="+mn-ea"/>
                <a:cs typeface="+mn-cs"/>
              </a:rPr>
              <a:t> , sometimes denoted by {R , + , * }, is a set of elements with two binary operations, called </a:t>
            </a:r>
            <a:r>
              <a:rPr lang="en-US" i="1" dirty="0" smtClean="0">
                <a:ea typeface="+mn-ea"/>
                <a:cs typeface="+mn-cs"/>
              </a:rPr>
              <a:t>addition</a:t>
            </a:r>
            <a:r>
              <a:rPr lang="en-US" dirty="0" smtClean="0">
                <a:ea typeface="+mn-ea"/>
                <a:cs typeface="+mn-cs"/>
              </a:rPr>
              <a:t> and </a:t>
            </a:r>
            <a:r>
              <a:rPr lang="en-US" i="1" dirty="0" smtClean="0">
                <a:ea typeface="+mn-ea"/>
                <a:cs typeface="+mn-cs"/>
              </a:rPr>
              <a:t>multiplication</a:t>
            </a:r>
            <a:r>
              <a:rPr lang="en-US" dirty="0" smtClean="0">
                <a:ea typeface="+mn-ea"/>
                <a:cs typeface="+mn-cs"/>
              </a:rPr>
              <a:t>,  such that for all </a:t>
            </a:r>
            <a:r>
              <a:rPr lang="en-US" i="1" dirty="0" smtClean="0">
                <a:ea typeface="+mn-ea"/>
                <a:cs typeface="+mn-cs"/>
              </a:rPr>
              <a:t>a , b , c  </a:t>
            </a:r>
            <a:r>
              <a:rPr lang="en-US" dirty="0" smtClean="0">
                <a:ea typeface="+mn-ea"/>
                <a:cs typeface="+mn-cs"/>
              </a:rPr>
              <a:t>in </a:t>
            </a:r>
            <a:r>
              <a:rPr lang="en-US" i="1" dirty="0" smtClean="0">
                <a:ea typeface="+mn-ea"/>
                <a:cs typeface="+mn-cs"/>
              </a:rPr>
              <a:t>R</a:t>
            </a:r>
            <a:r>
              <a:rPr lang="en-US" dirty="0" smtClean="0">
                <a:ea typeface="+mn-ea"/>
                <a:cs typeface="+mn-cs"/>
              </a:rPr>
              <a:t>  the following axioms are obeyed: </a:t>
            </a:r>
          </a:p>
          <a:p>
            <a:pPr fontAlgn="auto">
              <a:spcAft>
                <a:spcPts val="0"/>
              </a:spcAft>
              <a:buClr>
                <a:schemeClr val="accent1">
                  <a:lumMod val="60000"/>
                  <a:lumOff val="40000"/>
                </a:schemeClr>
              </a:buClr>
              <a:buFont typeface="Candara" pitchFamily="34" charset="0"/>
              <a:buNone/>
              <a:defRPr/>
            </a:pPr>
            <a:r>
              <a:rPr lang="en-US" dirty="0" smtClean="0">
                <a:ea typeface="+mn-ea"/>
                <a:cs typeface="+mn-cs"/>
              </a:rPr>
              <a:t>	</a:t>
            </a:r>
            <a:r>
              <a:rPr lang="en-US" b="1" dirty="0" smtClean="0">
                <a:ea typeface="+mn-ea"/>
                <a:cs typeface="+mn-cs"/>
              </a:rPr>
              <a:t>(A1–A5) </a:t>
            </a:r>
          </a:p>
          <a:p>
            <a:pPr lvl="1" fontAlgn="auto">
              <a:lnSpc>
                <a:spcPct val="140000"/>
              </a:lnSpc>
              <a:spcBef>
                <a:spcPts val="1200"/>
              </a:spcBef>
              <a:spcAft>
                <a:spcPts val="0"/>
              </a:spcAft>
              <a:buFont typeface="Candara" pitchFamily="34" charset="0"/>
              <a:buNone/>
              <a:defRPr/>
            </a:pPr>
            <a:r>
              <a:rPr lang="en-US" i="1" dirty="0" smtClean="0">
                <a:ea typeface="+mn-ea"/>
              </a:rPr>
              <a:t>	R</a:t>
            </a:r>
            <a:r>
              <a:rPr lang="en-US" dirty="0" smtClean="0">
                <a:ea typeface="+mn-ea"/>
              </a:rPr>
              <a:t>  is an abelian group with respect to addition; that is, </a:t>
            </a:r>
            <a:r>
              <a:rPr lang="en-US" i="1" dirty="0" smtClean="0">
                <a:ea typeface="+mn-ea"/>
              </a:rPr>
              <a:t>R </a:t>
            </a:r>
            <a:r>
              <a:rPr lang="en-US" dirty="0" smtClean="0">
                <a:ea typeface="+mn-ea"/>
              </a:rPr>
              <a:t>satisfies axioms A1 through A5. For the case of an additive group, we denote the identity element as 0 and the inverse of </a:t>
            </a:r>
            <a:r>
              <a:rPr lang="en-US" i="1" dirty="0" smtClean="0">
                <a:ea typeface="+mn-ea"/>
              </a:rPr>
              <a:t>a</a:t>
            </a:r>
            <a:r>
              <a:rPr lang="en-US" dirty="0" smtClean="0">
                <a:ea typeface="+mn-ea"/>
              </a:rPr>
              <a:t>  as </a:t>
            </a:r>
            <a:r>
              <a:rPr lang="en-US" i="1" dirty="0" smtClean="0">
                <a:ea typeface="+mn-ea"/>
              </a:rPr>
              <a:t>–a </a:t>
            </a:r>
          </a:p>
          <a:p>
            <a:pPr lvl="1" fontAlgn="auto">
              <a:spcBef>
                <a:spcPts val="1200"/>
              </a:spcBef>
              <a:spcAft>
                <a:spcPts val="0"/>
              </a:spcAft>
              <a:buFont typeface="Candara" pitchFamily="34" charset="0"/>
              <a:buNone/>
              <a:defRPr/>
            </a:pPr>
            <a:r>
              <a:rPr lang="en-US" sz="2880" b="1" i="1" dirty="0" smtClean="0">
                <a:ea typeface="+mn-ea"/>
              </a:rPr>
              <a:t>(M1) Closure under multiplication:  </a:t>
            </a:r>
          </a:p>
          <a:p>
            <a:pPr lvl="1" fontAlgn="auto">
              <a:spcBef>
                <a:spcPts val="1200"/>
              </a:spcBef>
              <a:spcAft>
                <a:spcPts val="0"/>
              </a:spcAft>
              <a:buFont typeface="Candara" pitchFamily="34" charset="0"/>
              <a:buNone/>
              <a:defRPr/>
            </a:pPr>
            <a:r>
              <a:rPr lang="en-US" sz="2545" dirty="0" smtClean="0">
                <a:ea typeface="+mn-ea"/>
              </a:rPr>
              <a:t>	If</a:t>
            </a:r>
            <a:r>
              <a:rPr lang="en-US" sz="2545" i="1" dirty="0" smtClean="0">
                <a:ea typeface="+mn-ea"/>
              </a:rPr>
              <a:t> a  </a:t>
            </a:r>
            <a:r>
              <a:rPr lang="en-US" sz="2545" dirty="0" smtClean="0">
                <a:ea typeface="+mn-ea"/>
              </a:rPr>
              <a:t>and </a:t>
            </a:r>
            <a:r>
              <a:rPr lang="en-US" sz="2545" i="1" dirty="0" smtClean="0">
                <a:ea typeface="+mn-ea"/>
              </a:rPr>
              <a:t>b  </a:t>
            </a:r>
            <a:r>
              <a:rPr lang="en-US" sz="2545" dirty="0" smtClean="0">
                <a:ea typeface="+mn-ea"/>
              </a:rPr>
              <a:t>belong</a:t>
            </a:r>
            <a:r>
              <a:rPr lang="en-US" sz="2545" i="1" dirty="0" smtClean="0">
                <a:ea typeface="+mn-ea"/>
              </a:rPr>
              <a:t> </a:t>
            </a:r>
            <a:r>
              <a:rPr lang="en-US" sz="2545" dirty="0" smtClean="0">
                <a:ea typeface="+mn-ea"/>
              </a:rPr>
              <a:t>to</a:t>
            </a:r>
            <a:r>
              <a:rPr lang="en-US" sz="2545" i="1" dirty="0" smtClean="0">
                <a:ea typeface="+mn-ea"/>
              </a:rPr>
              <a:t> R , </a:t>
            </a:r>
            <a:r>
              <a:rPr lang="en-US" sz="2545" dirty="0" smtClean="0">
                <a:ea typeface="+mn-ea"/>
              </a:rPr>
              <a:t>then</a:t>
            </a:r>
            <a:r>
              <a:rPr lang="en-US" sz="2545" i="1" dirty="0" smtClean="0">
                <a:ea typeface="+mn-ea"/>
              </a:rPr>
              <a:t> ab  </a:t>
            </a:r>
            <a:r>
              <a:rPr lang="en-US" sz="2545" dirty="0" smtClean="0">
                <a:ea typeface="+mn-ea"/>
              </a:rPr>
              <a:t>is also in </a:t>
            </a:r>
            <a:r>
              <a:rPr lang="en-US" sz="2545" i="1" dirty="0" smtClean="0">
                <a:ea typeface="+mn-ea"/>
              </a:rPr>
              <a:t>R </a:t>
            </a:r>
          </a:p>
          <a:p>
            <a:pPr fontAlgn="auto">
              <a:spcBef>
                <a:spcPts val="1200"/>
              </a:spcBef>
              <a:spcAft>
                <a:spcPts val="0"/>
              </a:spcAft>
              <a:buClr>
                <a:schemeClr val="accent1">
                  <a:lumMod val="60000"/>
                  <a:lumOff val="40000"/>
                </a:schemeClr>
              </a:buClr>
              <a:buFont typeface="Candara" pitchFamily="34" charset="0"/>
              <a:buNone/>
              <a:defRPr/>
            </a:pPr>
            <a:r>
              <a:rPr lang="en-US" dirty="0" smtClean="0">
                <a:ea typeface="+mn-ea"/>
                <a:cs typeface="+mn-cs"/>
              </a:rPr>
              <a:t>	</a:t>
            </a:r>
            <a:r>
              <a:rPr lang="en-US" b="1" dirty="0" smtClean="0">
                <a:ea typeface="+mn-ea"/>
                <a:cs typeface="+mn-cs"/>
              </a:rPr>
              <a:t>(M2) Associativity of multiplication: </a:t>
            </a:r>
          </a:p>
          <a:p>
            <a:pPr fontAlgn="auto">
              <a:spcBef>
                <a:spcPts val="1200"/>
              </a:spcBef>
              <a:spcAft>
                <a:spcPts val="0"/>
              </a:spcAft>
              <a:buClr>
                <a:schemeClr val="accent1">
                  <a:lumMod val="60000"/>
                  <a:lumOff val="40000"/>
                </a:schemeClr>
              </a:buClr>
              <a:buFont typeface="Candara" pitchFamily="34" charset="0"/>
              <a:buNone/>
              <a:defRPr/>
            </a:pPr>
            <a:r>
              <a:rPr lang="en-US" sz="2545" dirty="0" smtClean="0">
                <a:ea typeface="+mn-ea"/>
                <a:cs typeface="+mn-cs"/>
              </a:rPr>
              <a:t>	         </a:t>
            </a:r>
            <a:r>
              <a:rPr lang="en-US" sz="2545" i="1" dirty="0" smtClean="0">
                <a:ea typeface="+mn-ea"/>
                <a:cs typeface="+mn-cs"/>
              </a:rPr>
              <a:t>a (bc ) =  (ab)c  </a:t>
            </a:r>
            <a:r>
              <a:rPr lang="en-US" sz="2545" dirty="0" smtClean="0">
                <a:ea typeface="+mn-ea"/>
                <a:cs typeface="+mn-cs"/>
              </a:rPr>
              <a:t>for all </a:t>
            </a:r>
            <a:r>
              <a:rPr lang="en-US" sz="2545" i="1" dirty="0" smtClean="0">
                <a:ea typeface="+mn-ea"/>
                <a:cs typeface="+mn-cs"/>
              </a:rPr>
              <a:t>a , b , c  in R </a:t>
            </a:r>
          </a:p>
          <a:p>
            <a:pPr fontAlgn="auto">
              <a:spcBef>
                <a:spcPts val="1200"/>
              </a:spcBef>
              <a:spcAft>
                <a:spcPts val="0"/>
              </a:spcAft>
              <a:buClr>
                <a:schemeClr val="accent1">
                  <a:lumMod val="60000"/>
                  <a:lumOff val="40000"/>
                </a:schemeClr>
              </a:buClr>
              <a:buFont typeface="Candara" pitchFamily="34" charset="0"/>
              <a:buNone/>
              <a:defRPr/>
            </a:pPr>
            <a:r>
              <a:rPr lang="en-US" sz="2727" dirty="0" smtClean="0">
                <a:ea typeface="+mn-ea"/>
                <a:cs typeface="+mn-cs"/>
              </a:rPr>
              <a:t>	</a:t>
            </a:r>
            <a:r>
              <a:rPr lang="en-US" sz="2727" b="1" dirty="0" smtClean="0">
                <a:ea typeface="+mn-ea"/>
                <a:cs typeface="+mn-cs"/>
              </a:rPr>
              <a:t>(M3) Distributive laws: </a:t>
            </a:r>
          </a:p>
          <a:p>
            <a:pPr fontAlgn="auto">
              <a:spcBef>
                <a:spcPts val="1200"/>
              </a:spcBef>
              <a:spcAft>
                <a:spcPts val="0"/>
              </a:spcAft>
              <a:buClr>
                <a:schemeClr val="accent1">
                  <a:lumMod val="60000"/>
                  <a:lumOff val="40000"/>
                </a:schemeClr>
              </a:buClr>
              <a:buFont typeface="Candara" pitchFamily="34" charset="0"/>
              <a:buNone/>
              <a:defRPr/>
            </a:pPr>
            <a:r>
              <a:rPr lang="en-US" sz="2727" dirty="0" smtClean="0">
                <a:ea typeface="+mn-ea"/>
                <a:cs typeface="+mn-cs"/>
              </a:rPr>
              <a:t>	       </a:t>
            </a:r>
            <a:r>
              <a:rPr lang="en-US" sz="2727" i="1" dirty="0" smtClean="0">
                <a:ea typeface="+mn-ea"/>
                <a:cs typeface="+mn-cs"/>
              </a:rPr>
              <a:t>a (b + c ) = ab + ac  </a:t>
            </a:r>
            <a:r>
              <a:rPr lang="en-US" sz="2727" dirty="0" smtClean="0">
                <a:ea typeface="+mn-ea"/>
                <a:cs typeface="+mn-cs"/>
              </a:rPr>
              <a:t>for all </a:t>
            </a:r>
            <a:r>
              <a:rPr lang="en-US" sz="2727" i="1" dirty="0" smtClean="0">
                <a:ea typeface="+mn-ea"/>
                <a:cs typeface="+mn-cs"/>
              </a:rPr>
              <a:t>a , b , c  </a:t>
            </a:r>
            <a:r>
              <a:rPr lang="en-US" sz="2727" dirty="0" smtClean="0">
                <a:ea typeface="+mn-ea"/>
                <a:cs typeface="+mn-cs"/>
              </a:rPr>
              <a:t>in </a:t>
            </a:r>
            <a:r>
              <a:rPr lang="en-US" sz="2727" i="1" dirty="0" smtClean="0">
                <a:ea typeface="+mn-ea"/>
                <a:cs typeface="+mn-cs"/>
              </a:rPr>
              <a:t>R</a:t>
            </a:r>
            <a:r>
              <a:rPr lang="en-US" sz="2727" dirty="0" smtClean="0">
                <a:ea typeface="+mn-ea"/>
                <a:cs typeface="+mn-cs"/>
              </a:rPr>
              <a:t> </a:t>
            </a:r>
          </a:p>
          <a:p>
            <a:pPr marL="342900" lvl="1" indent="-342900" fontAlgn="auto">
              <a:spcBef>
                <a:spcPts val="1200"/>
              </a:spcBef>
              <a:spcAft>
                <a:spcPts val="0"/>
              </a:spcAft>
              <a:buClr>
                <a:schemeClr val="accent1">
                  <a:lumMod val="60000"/>
                  <a:lumOff val="40000"/>
                </a:schemeClr>
              </a:buClr>
              <a:buFont typeface="Candara" pitchFamily="34" charset="0"/>
              <a:buNone/>
              <a:defRPr/>
            </a:pPr>
            <a:r>
              <a:rPr lang="en-US" sz="2545" dirty="0" smtClean="0">
                <a:ea typeface="+mn-ea"/>
              </a:rPr>
              <a:t>	       </a:t>
            </a:r>
            <a:r>
              <a:rPr lang="en-US" sz="2545" i="1" dirty="0" smtClean="0">
                <a:ea typeface="+mn-ea"/>
              </a:rPr>
              <a:t> (a + b )c = ac + bc  </a:t>
            </a:r>
            <a:r>
              <a:rPr lang="en-US" sz="2545" dirty="0" smtClean="0">
                <a:ea typeface="+mn-ea"/>
              </a:rPr>
              <a:t>for all </a:t>
            </a:r>
            <a:r>
              <a:rPr lang="en-US" sz="2545" i="1" dirty="0" smtClean="0">
                <a:ea typeface="+mn-ea"/>
              </a:rPr>
              <a:t>a , b , c  </a:t>
            </a:r>
            <a:r>
              <a:rPr lang="en-US" sz="2545" dirty="0" smtClean="0">
                <a:ea typeface="+mn-ea"/>
              </a:rPr>
              <a:t>in </a:t>
            </a:r>
            <a:r>
              <a:rPr lang="en-US" sz="2545" i="1" dirty="0" smtClean="0">
                <a:ea typeface="+mn-ea"/>
              </a:rPr>
              <a:t>R</a:t>
            </a:r>
            <a:r>
              <a:rPr lang="en-US" sz="2727" i="1" dirty="0" smtClean="0">
                <a:ea typeface="+mn-ea"/>
              </a:rPr>
              <a:t> </a:t>
            </a:r>
          </a:p>
          <a:p>
            <a:pPr fontAlgn="auto">
              <a:lnSpc>
                <a:spcPct val="150000"/>
              </a:lnSpc>
              <a:spcBef>
                <a:spcPts val="1200"/>
              </a:spcBef>
              <a:spcAft>
                <a:spcPts val="0"/>
              </a:spcAft>
              <a:buClr>
                <a:schemeClr val="accent1">
                  <a:lumMod val="60000"/>
                  <a:lumOff val="40000"/>
                </a:schemeClr>
              </a:buClr>
              <a:buFont typeface="Candara" pitchFamily="34" charset="0"/>
              <a:buChar char="•"/>
              <a:defRPr/>
            </a:pPr>
            <a:r>
              <a:rPr lang="en-US" dirty="0" smtClean="0">
                <a:ea typeface="+mn-ea"/>
                <a:cs typeface="+mn-cs"/>
              </a:rPr>
              <a:t>In essence, a ring is a set in which we can do addition, subtraction </a:t>
            </a:r>
            <a:r>
              <a:rPr lang="en-US" i="1" dirty="0" smtClean="0">
                <a:ea typeface="+mn-ea"/>
                <a:cs typeface="+mn-cs"/>
              </a:rPr>
              <a:t>[a - b = a +  (-b )]</a:t>
            </a:r>
            <a:r>
              <a:rPr lang="en-US" dirty="0" smtClean="0">
                <a:ea typeface="+mn-ea"/>
                <a:cs typeface="+mn-cs"/>
              </a:rPr>
              <a:t>, and multiplication without leaving the set</a:t>
            </a:r>
            <a:endParaRPr lang="en-US" dirty="0">
              <a:ea typeface="+mn-ea"/>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457200" y="274638"/>
            <a:ext cx="8229600" cy="778098"/>
          </a:xfrm>
        </p:spPr>
        <p:txBody>
          <a:bodyPr/>
          <a:lstStyle/>
          <a:p>
            <a:r>
              <a:rPr lang="en-US" dirty="0" smtClean="0"/>
              <a:t>Rings (cont.)</a:t>
            </a:r>
          </a:p>
        </p:txBody>
      </p:sp>
      <p:sp>
        <p:nvSpPr>
          <p:cNvPr id="3" name="Content Placeholder 2"/>
          <p:cNvSpPr>
            <a:spLocks noGrp="1"/>
          </p:cNvSpPr>
          <p:nvPr>
            <p:ph idx="1"/>
          </p:nvPr>
        </p:nvSpPr>
        <p:spPr>
          <a:xfrm>
            <a:off x="467544" y="1268760"/>
            <a:ext cx="8153400" cy="4867275"/>
          </a:xfrm>
        </p:spPr>
        <p:txBody>
          <a:bodyPr rtlCol="0">
            <a:normAutofit/>
          </a:bodyPr>
          <a:lstStyle/>
          <a:p>
            <a:pPr fontAlgn="auto">
              <a:spcAft>
                <a:spcPts val="0"/>
              </a:spcAft>
              <a:buClr>
                <a:schemeClr val="accent1">
                  <a:lumMod val="60000"/>
                  <a:lumOff val="40000"/>
                </a:schemeClr>
              </a:buClr>
              <a:buFont typeface="Candara" pitchFamily="34" charset="0"/>
              <a:buChar char="•"/>
              <a:defRPr/>
            </a:pPr>
            <a:r>
              <a:rPr lang="en-US" sz="2800" dirty="0" smtClean="0">
                <a:ea typeface="+mn-ea"/>
                <a:cs typeface="+mn-cs"/>
              </a:rPr>
              <a:t> A ring is said to be commutative if it satisfies the following additional condition:</a:t>
            </a:r>
          </a:p>
          <a:p>
            <a:pPr fontAlgn="auto">
              <a:spcBef>
                <a:spcPts val="800"/>
              </a:spcBef>
              <a:spcAft>
                <a:spcPts val="0"/>
              </a:spcAft>
              <a:buClr>
                <a:schemeClr val="accent1">
                  <a:lumMod val="60000"/>
                  <a:lumOff val="40000"/>
                </a:schemeClr>
              </a:buClr>
              <a:buFont typeface="Candara" pitchFamily="34" charset="0"/>
              <a:buNone/>
              <a:defRPr/>
            </a:pPr>
            <a:r>
              <a:rPr lang="en-US" sz="2800" dirty="0" smtClean="0">
                <a:ea typeface="+mn-ea"/>
                <a:cs typeface="+mn-cs"/>
              </a:rPr>
              <a:t>		</a:t>
            </a:r>
            <a:r>
              <a:rPr lang="en-US" sz="2000" b="1" dirty="0" smtClean="0">
                <a:ea typeface="+mn-ea"/>
                <a:cs typeface="+mn-cs"/>
              </a:rPr>
              <a:t>(M4) Commutativity of multiplication: </a:t>
            </a:r>
          </a:p>
          <a:p>
            <a:pPr fontAlgn="auto">
              <a:spcBef>
                <a:spcPts val="800"/>
              </a:spcBef>
              <a:spcAft>
                <a:spcPts val="0"/>
              </a:spcAft>
              <a:buClr>
                <a:schemeClr val="accent1">
                  <a:lumMod val="60000"/>
                  <a:lumOff val="40000"/>
                </a:schemeClr>
              </a:buClr>
              <a:buFont typeface="Candara" pitchFamily="34" charset="0"/>
              <a:buNone/>
              <a:defRPr/>
            </a:pPr>
            <a:r>
              <a:rPr lang="en-US" sz="2000" dirty="0" smtClean="0">
                <a:ea typeface="+mn-ea"/>
                <a:cs typeface="+mn-cs"/>
              </a:rPr>
              <a:t>		          ab = ba for all a, b in R</a:t>
            </a:r>
          </a:p>
          <a:p>
            <a:pPr fontAlgn="auto">
              <a:spcAft>
                <a:spcPts val="0"/>
              </a:spcAft>
              <a:buClr>
                <a:schemeClr val="accent1">
                  <a:lumMod val="60000"/>
                  <a:lumOff val="40000"/>
                </a:schemeClr>
              </a:buClr>
              <a:buFont typeface="Candara" pitchFamily="34" charset="0"/>
              <a:buChar char="•"/>
              <a:defRPr/>
            </a:pPr>
            <a:r>
              <a:rPr lang="en-US" sz="2800" dirty="0" smtClean="0">
                <a:ea typeface="+mn-ea"/>
                <a:cs typeface="+mn-cs"/>
              </a:rPr>
              <a:t> An </a:t>
            </a:r>
            <a:r>
              <a:rPr lang="en-US" sz="2800" i="1" dirty="0" smtClean="0">
                <a:ea typeface="+mn-ea"/>
                <a:cs typeface="+mn-cs"/>
              </a:rPr>
              <a:t>integral domain </a:t>
            </a:r>
            <a:r>
              <a:rPr lang="en-US" sz="2800" dirty="0" smtClean="0">
                <a:ea typeface="+mn-ea"/>
                <a:cs typeface="+mn-cs"/>
              </a:rPr>
              <a:t>is a commutative ring that obeys the following axioms.</a:t>
            </a:r>
          </a:p>
          <a:p>
            <a:pPr fontAlgn="auto">
              <a:spcBef>
                <a:spcPts val="800"/>
              </a:spcBef>
              <a:spcAft>
                <a:spcPts val="0"/>
              </a:spcAft>
              <a:buClr>
                <a:schemeClr val="accent1">
                  <a:lumMod val="60000"/>
                  <a:lumOff val="40000"/>
                </a:schemeClr>
              </a:buClr>
              <a:buFont typeface="Candara" pitchFamily="34" charset="0"/>
              <a:buNone/>
              <a:defRPr/>
            </a:pPr>
            <a:r>
              <a:rPr lang="en-US" sz="2000" dirty="0" smtClean="0">
                <a:ea typeface="+mn-ea"/>
                <a:cs typeface="+mn-cs"/>
              </a:rPr>
              <a:t>		</a:t>
            </a:r>
            <a:r>
              <a:rPr lang="en-US" sz="2000" b="1" dirty="0" smtClean="0">
                <a:ea typeface="+mn-ea"/>
                <a:cs typeface="+mn-cs"/>
              </a:rPr>
              <a:t>(M5) Multiplicative identity:  </a:t>
            </a:r>
          </a:p>
          <a:p>
            <a:pPr fontAlgn="auto">
              <a:spcBef>
                <a:spcPts val="800"/>
              </a:spcBef>
              <a:spcAft>
                <a:spcPts val="0"/>
              </a:spcAft>
              <a:buClr>
                <a:schemeClr val="accent1">
                  <a:lumMod val="60000"/>
                  <a:lumOff val="40000"/>
                </a:schemeClr>
              </a:buClr>
              <a:buFont typeface="Candara" pitchFamily="34" charset="0"/>
              <a:buNone/>
              <a:defRPr/>
            </a:pPr>
            <a:r>
              <a:rPr lang="en-US" sz="2000" dirty="0" smtClean="0">
                <a:ea typeface="+mn-ea"/>
                <a:cs typeface="+mn-cs"/>
              </a:rPr>
              <a:t>		        There is an element 1 in </a:t>
            </a:r>
            <a:r>
              <a:rPr lang="en-US" sz="2000" i="1" dirty="0" smtClean="0">
                <a:ea typeface="+mn-ea"/>
                <a:cs typeface="+mn-cs"/>
              </a:rPr>
              <a:t>R</a:t>
            </a:r>
            <a:r>
              <a:rPr lang="en-US" sz="2000" dirty="0" smtClean="0">
                <a:ea typeface="+mn-ea"/>
                <a:cs typeface="+mn-cs"/>
              </a:rPr>
              <a:t>  such that </a:t>
            </a:r>
            <a:r>
              <a:rPr lang="en-US" sz="2000" i="1" dirty="0" smtClean="0">
                <a:ea typeface="+mn-ea"/>
                <a:cs typeface="+mn-cs"/>
              </a:rPr>
              <a:t>a 1 =  1a = a           	         </a:t>
            </a:r>
            <a:r>
              <a:rPr lang="en-US" sz="2000" dirty="0" smtClean="0">
                <a:ea typeface="+mn-ea"/>
                <a:cs typeface="+mn-cs"/>
              </a:rPr>
              <a:t>for all </a:t>
            </a:r>
            <a:r>
              <a:rPr lang="en-US" sz="2000" i="1" dirty="0" smtClean="0">
                <a:ea typeface="+mn-ea"/>
                <a:cs typeface="+mn-cs"/>
              </a:rPr>
              <a:t>a</a:t>
            </a:r>
            <a:r>
              <a:rPr lang="en-US" sz="2000" dirty="0" smtClean="0">
                <a:ea typeface="+mn-ea"/>
                <a:cs typeface="+mn-cs"/>
              </a:rPr>
              <a:t>  in </a:t>
            </a:r>
            <a:r>
              <a:rPr lang="en-US" sz="2000" i="1" dirty="0" smtClean="0">
                <a:ea typeface="+mn-ea"/>
                <a:cs typeface="+mn-cs"/>
              </a:rPr>
              <a:t>R </a:t>
            </a:r>
          </a:p>
          <a:p>
            <a:pPr fontAlgn="auto">
              <a:spcBef>
                <a:spcPts val="800"/>
              </a:spcBef>
              <a:spcAft>
                <a:spcPts val="0"/>
              </a:spcAft>
              <a:buClr>
                <a:schemeClr val="accent1">
                  <a:lumMod val="60000"/>
                  <a:lumOff val="40000"/>
                </a:schemeClr>
              </a:buClr>
              <a:buFont typeface="Candara" pitchFamily="34" charset="0"/>
              <a:buNone/>
              <a:defRPr/>
            </a:pPr>
            <a:r>
              <a:rPr lang="en-US" sz="2000" dirty="0" smtClean="0">
                <a:ea typeface="+mn-ea"/>
                <a:cs typeface="+mn-cs"/>
              </a:rPr>
              <a:t>		</a:t>
            </a:r>
            <a:r>
              <a:rPr lang="en-US" sz="2000" b="1" dirty="0" smtClean="0">
                <a:ea typeface="+mn-ea"/>
                <a:cs typeface="+mn-cs"/>
              </a:rPr>
              <a:t>(M6) No zero divisors:  </a:t>
            </a:r>
          </a:p>
          <a:p>
            <a:pPr fontAlgn="auto">
              <a:spcBef>
                <a:spcPts val="800"/>
              </a:spcBef>
              <a:spcAft>
                <a:spcPts val="0"/>
              </a:spcAft>
              <a:buClr>
                <a:schemeClr val="accent1">
                  <a:lumMod val="60000"/>
                  <a:lumOff val="40000"/>
                </a:schemeClr>
              </a:buClr>
              <a:buFont typeface="Candara" pitchFamily="34" charset="0"/>
              <a:buNone/>
              <a:defRPr/>
            </a:pPr>
            <a:r>
              <a:rPr lang="en-US" sz="2000" dirty="0" smtClean="0">
                <a:ea typeface="+mn-ea"/>
                <a:cs typeface="+mn-cs"/>
              </a:rPr>
              <a:t>		         If </a:t>
            </a:r>
            <a:r>
              <a:rPr lang="en-US" sz="2000" i="1" dirty="0" smtClean="0">
                <a:ea typeface="+mn-ea"/>
                <a:cs typeface="+mn-cs"/>
              </a:rPr>
              <a:t>a , b  </a:t>
            </a:r>
            <a:r>
              <a:rPr lang="en-US" sz="2000" dirty="0" smtClean="0">
                <a:ea typeface="+mn-ea"/>
                <a:cs typeface="+mn-cs"/>
              </a:rPr>
              <a:t>in </a:t>
            </a:r>
            <a:r>
              <a:rPr lang="en-US" sz="2000" i="1" dirty="0" smtClean="0">
                <a:ea typeface="+mn-ea"/>
                <a:cs typeface="+mn-cs"/>
              </a:rPr>
              <a:t>R</a:t>
            </a:r>
            <a:r>
              <a:rPr lang="en-US" sz="2000" dirty="0" smtClean="0">
                <a:ea typeface="+mn-ea"/>
                <a:cs typeface="+mn-cs"/>
              </a:rPr>
              <a:t>  and </a:t>
            </a:r>
            <a:r>
              <a:rPr lang="en-US" sz="2000" i="1" dirty="0" smtClean="0">
                <a:ea typeface="+mn-ea"/>
                <a:cs typeface="+mn-cs"/>
              </a:rPr>
              <a:t>ab =  0, </a:t>
            </a:r>
            <a:r>
              <a:rPr lang="en-US" sz="2000" dirty="0" smtClean="0">
                <a:ea typeface="+mn-ea"/>
                <a:cs typeface="+mn-cs"/>
              </a:rPr>
              <a:t>then either </a:t>
            </a:r>
            <a:r>
              <a:rPr lang="en-US" sz="2000" i="1" dirty="0" smtClean="0">
                <a:ea typeface="+mn-ea"/>
                <a:cs typeface="+mn-cs"/>
              </a:rPr>
              <a:t>a = 0 </a:t>
            </a:r>
            <a:r>
              <a:rPr lang="en-US" sz="2000" dirty="0" smtClean="0">
                <a:ea typeface="+mn-ea"/>
                <a:cs typeface="+mn-cs"/>
              </a:rPr>
              <a:t> or </a:t>
            </a:r>
            <a:r>
              <a:rPr lang="en-US" sz="2000" i="1" dirty="0" smtClean="0">
                <a:ea typeface="+mn-ea"/>
                <a:cs typeface="+mn-cs"/>
              </a:rPr>
              <a:t>b =  0</a:t>
            </a:r>
            <a:endParaRPr lang="en-US" sz="2000" i="1" dirty="0">
              <a:ea typeface="+mn-ea"/>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200" y="274638"/>
            <a:ext cx="8229600" cy="706090"/>
          </a:xfrm>
        </p:spPr>
        <p:txBody>
          <a:bodyPr/>
          <a:lstStyle/>
          <a:p>
            <a:r>
              <a:rPr lang="en-US" dirty="0" smtClean="0"/>
              <a:t>Fields</a:t>
            </a:r>
            <a:endParaRPr lang="en-AU" dirty="0" smtClean="0"/>
          </a:p>
        </p:txBody>
      </p:sp>
      <p:sp>
        <p:nvSpPr>
          <p:cNvPr id="5" name="Content Placeholder 4"/>
          <p:cNvSpPr>
            <a:spLocks noGrp="1"/>
          </p:cNvSpPr>
          <p:nvPr>
            <p:ph idx="1"/>
          </p:nvPr>
        </p:nvSpPr>
        <p:spPr>
          <a:xfrm>
            <a:off x="611560" y="1066800"/>
            <a:ext cx="7924800" cy="4724400"/>
          </a:xfrm>
        </p:spPr>
        <p:txBody>
          <a:bodyPr rtlCol="0">
            <a:normAutofit fontScale="55000" lnSpcReduction="20000"/>
          </a:bodyPr>
          <a:lstStyle/>
          <a:p>
            <a:pPr fontAlgn="auto">
              <a:lnSpc>
                <a:spcPct val="120000"/>
              </a:lnSpc>
              <a:spcAft>
                <a:spcPts val="0"/>
              </a:spcAft>
              <a:buClr>
                <a:schemeClr val="accent1">
                  <a:lumMod val="60000"/>
                  <a:lumOff val="40000"/>
                </a:schemeClr>
              </a:buClr>
              <a:buFont typeface="Candara" pitchFamily="34" charset="0"/>
              <a:buChar char="•"/>
              <a:defRPr/>
            </a:pPr>
            <a:r>
              <a:rPr lang="en-US" sz="3636" dirty="0" smtClean="0">
                <a:solidFill>
                  <a:schemeClr val="tx1"/>
                </a:solidFill>
                <a:ea typeface="ＭＳ Ｐゴシック" pitchFamily="-107" charset="-128"/>
                <a:cs typeface="ＭＳ Ｐゴシック" pitchFamily="-107" charset="-128"/>
              </a:rPr>
              <a:t>A </a:t>
            </a:r>
            <a:r>
              <a:rPr lang="en-US" sz="3636" b="1" dirty="0" smtClean="0">
                <a:solidFill>
                  <a:schemeClr val="tx1"/>
                </a:solidFill>
                <a:ea typeface="ＭＳ Ｐゴシック" pitchFamily="-107" charset="-128"/>
                <a:cs typeface="ＭＳ Ｐゴシック" pitchFamily="-107" charset="-128"/>
              </a:rPr>
              <a:t>field</a:t>
            </a:r>
            <a:r>
              <a:rPr lang="en-US" sz="3636" dirty="0" smtClean="0">
                <a:solidFill>
                  <a:schemeClr val="tx1"/>
                </a:solidFill>
                <a:ea typeface="ＭＳ Ｐゴシック" pitchFamily="-107" charset="-128"/>
                <a:cs typeface="ＭＳ Ｐゴシック" pitchFamily="-107" charset="-128"/>
              </a:rPr>
              <a:t> </a:t>
            </a:r>
            <a:r>
              <a:rPr lang="en-US" sz="3636" i="1" dirty="0" smtClean="0">
                <a:solidFill>
                  <a:schemeClr val="tx1"/>
                </a:solidFill>
                <a:ea typeface="ＭＳ Ｐゴシック" pitchFamily="-107" charset="-128"/>
                <a:cs typeface="ＭＳ Ｐゴシック" pitchFamily="-107" charset="-128"/>
              </a:rPr>
              <a:t>F</a:t>
            </a:r>
            <a:r>
              <a:rPr lang="en-US" sz="3636" dirty="0" smtClean="0">
                <a:solidFill>
                  <a:schemeClr val="tx1"/>
                </a:solidFill>
                <a:ea typeface="ＭＳ Ｐゴシック" pitchFamily="-107" charset="-128"/>
                <a:cs typeface="ＭＳ Ｐゴシック" pitchFamily="-107" charset="-128"/>
              </a:rPr>
              <a:t> , sometimes denoted by {F, +,* }, is a set of elements with two binary operations, called </a:t>
            </a:r>
            <a:r>
              <a:rPr lang="en-US" sz="3636" i="1" dirty="0" smtClean="0">
                <a:solidFill>
                  <a:schemeClr val="tx1"/>
                </a:solidFill>
                <a:ea typeface="ＭＳ Ｐゴシック" pitchFamily="-107" charset="-128"/>
                <a:cs typeface="ＭＳ Ｐゴシック" pitchFamily="-107" charset="-128"/>
              </a:rPr>
              <a:t>addition</a:t>
            </a:r>
            <a:r>
              <a:rPr lang="en-US" sz="3636" dirty="0" smtClean="0">
                <a:solidFill>
                  <a:schemeClr val="tx1"/>
                </a:solidFill>
                <a:ea typeface="ＭＳ Ｐゴシック" pitchFamily="-107" charset="-128"/>
                <a:cs typeface="ＭＳ Ｐゴシック" pitchFamily="-107" charset="-128"/>
              </a:rPr>
              <a:t> and </a:t>
            </a:r>
            <a:r>
              <a:rPr lang="en-US" sz="3636" i="1" dirty="0" smtClean="0">
                <a:solidFill>
                  <a:schemeClr val="tx1"/>
                </a:solidFill>
                <a:ea typeface="ＭＳ Ｐゴシック" pitchFamily="-107" charset="-128"/>
                <a:cs typeface="ＭＳ Ｐゴシック" pitchFamily="-107" charset="-128"/>
              </a:rPr>
              <a:t>multiplication</a:t>
            </a:r>
            <a:r>
              <a:rPr lang="en-US" sz="3636" dirty="0" smtClean="0">
                <a:solidFill>
                  <a:schemeClr val="tx1"/>
                </a:solidFill>
                <a:ea typeface="ＭＳ Ｐゴシック" pitchFamily="-107" charset="-128"/>
                <a:cs typeface="ＭＳ Ｐゴシック" pitchFamily="-107" charset="-128"/>
              </a:rPr>
              <a:t>, such that for all </a:t>
            </a:r>
            <a:r>
              <a:rPr lang="en-US" sz="3636" i="1" dirty="0" smtClean="0">
                <a:solidFill>
                  <a:schemeClr val="tx1"/>
                </a:solidFill>
                <a:ea typeface="ＭＳ Ｐゴシック" pitchFamily="-107" charset="-128"/>
                <a:cs typeface="ＭＳ Ｐゴシック" pitchFamily="-107" charset="-128"/>
              </a:rPr>
              <a:t>a, b, c </a:t>
            </a:r>
            <a:r>
              <a:rPr lang="en-US" sz="3636" dirty="0" smtClean="0">
                <a:solidFill>
                  <a:schemeClr val="tx1"/>
                </a:solidFill>
                <a:ea typeface="ＭＳ Ｐゴシック" pitchFamily="-107" charset="-128"/>
                <a:cs typeface="ＭＳ Ｐゴシック" pitchFamily="-107" charset="-128"/>
              </a:rPr>
              <a:t>in </a:t>
            </a:r>
            <a:r>
              <a:rPr lang="en-US" sz="3636" i="1" dirty="0" smtClean="0">
                <a:solidFill>
                  <a:schemeClr val="tx1"/>
                </a:solidFill>
                <a:ea typeface="ＭＳ Ｐゴシック" pitchFamily="-107" charset="-128"/>
                <a:cs typeface="ＭＳ Ｐゴシック" pitchFamily="-107" charset="-128"/>
              </a:rPr>
              <a:t>F</a:t>
            </a:r>
            <a:r>
              <a:rPr lang="en-US" sz="3636" dirty="0" smtClean="0">
                <a:solidFill>
                  <a:schemeClr val="tx1"/>
                </a:solidFill>
                <a:ea typeface="ＭＳ Ｐゴシック" pitchFamily="-107" charset="-128"/>
                <a:cs typeface="ＭＳ Ｐゴシック" pitchFamily="-107" charset="-128"/>
              </a:rPr>
              <a:t> the following axioms are obeyed:</a:t>
            </a:r>
          </a:p>
          <a:p>
            <a:pPr fontAlgn="auto">
              <a:lnSpc>
                <a:spcPct val="120000"/>
              </a:lnSpc>
              <a:spcBef>
                <a:spcPts val="1200"/>
              </a:spcBef>
              <a:spcAft>
                <a:spcPts val="0"/>
              </a:spcAft>
              <a:buClr>
                <a:schemeClr val="accent1">
                  <a:lumMod val="60000"/>
                  <a:lumOff val="40000"/>
                </a:schemeClr>
              </a:buClr>
              <a:buFont typeface="Candara" pitchFamily="34" charset="0"/>
              <a:buNone/>
              <a:defRPr/>
            </a:pPr>
            <a:r>
              <a:rPr lang="en-US" sz="3000" dirty="0" smtClean="0">
                <a:solidFill>
                  <a:schemeClr val="tx1"/>
                </a:solidFill>
                <a:ea typeface="ＭＳ Ｐゴシック" pitchFamily="-107" charset="-128"/>
                <a:cs typeface="ＭＳ Ｐゴシック" pitchFamily="-107" charset="-128"/>
              </a:rPr>
              <a:t>	</a:t>
            </a:r>
            <a:r>
              <a:rPr lang="en-US" sz="3000" b="1" dirty="0" smtClean="0">
                <a:solidFill>
                  <a:schemeClr val="tx1"/>
                </a:solidFill>
                <a:ea typeface="ＭＳ Ｐゴシック" pitchFamily="-107" charset="-128"/>
                <a:cs typeface="ＭＳ Ｐゴシック" pitchFamily="-107" charset="-128"/>
              </a:rPr>
              <a:t>(A1–M6)</a:t>
            </a:r>
          </a:p>
          <a:p>
            <a:pPr fontAlgn="auto">
              <a:lnSpc>
                <a:spcPct val="120000"/>
              </a:lnSpc>
              <a:spcBef>
                <a:spcPts val="1200"/>
              </a:spcBef>
              <a:spcAft>
                <a:spcPts val="0"/>
              </a:spcAft>
              <a:buClr>
                <a:schemeClr val="accent1">
                  <a:lumMod val="60000"/>
                  <a:lumOff val="40000"/>
                </a:schemeClr>
              </a:buClr>
              <a:buFont typeface="Candara" pitchFamily="34" charset="0"/>
              <a:buNone/>
              <a:defRPr/>
            </a:pPr>
            <a:r>
              <a:rPr lang="en-US" sz="3000" dirty="0" smtClean="0">
                <a:solidFill>
                  <a:schemeClr val="tx1"/>
                </a:solidFill>
                <a:ea typeface="ＭＳ Ｐゴシック" pitchFamily="-107" charset="-128"/>
                <a:cs typeface="ＭＳ Ｐゴシック" pitchFamily="-107" charset="-128"/>
              </a:rPr>
              <a:t>	       </a:t>
            </a:r>
            <a:r>
              <a:rPr lang="en-US" sz="3000" i="1" dirty="0" smtClean="0">
                <a:solidFill>
                  <a:schemeClr val="tx1"/>
                </a:solidFill>
                <a:ea typeface="ＭＳ Ｐゴシック" pitchFamily="-107" charset="-128"/>
                <a:cs typeface="ＭＳ Ｐゴシック" pitchFamily="-107" charset="-128"/>
              </a:rPr>
              <a:t>F</a:t>
            </a:r>
            <a:r>
              <a:rPr lang="en-US" sz="3000" dirty="0" smtClean="0">
                <a:solidFill>
                  <a:schemeClr val="tx1"/>
                </a:solidFill>
                <a:ea typeface="ＭＳ Ｐゴシック" pitchFamily="-107" charset="-128"/>
                <a:cs typeface="ＭＳ Ｐゴシック" pitchFamily="-107" charset="-128"/>
              </a:rPr>
              <a:t> is an integral domain; that is, </a:t>
            </a:r>
            <a:r>
              <a:rPr lang="en-US" sz="3000" i="1" dirty="0" smtClean="0">
                <a:solidFill>
                  <a:schemeClr val="tx1"/>
                </a:solidFill>
                <a:ea typeface="ＭＳ Ｐゴシック" pitchFamily="-107" charset="-128"/>
                <a:cs typeface="ＭＳ Ｐゴシック" pitchFamily="-107" charset="-128"/>
              </a:rPr>
              <a:t>F</a:t>
            </a:r>
            <a:r>
              <a:rPr lang="en-US" sz="3000" dirty="0" smtClean="0">
                <a:solidFill>
                  <a:schemeClr val="tx1"/>
                </a:solidFill>
                <a:ea typeface="ＭＳ Ｐゴシック" pitchFamily="-107" charset="-128"/>
                <a:cs typeface="ＭＳ Ｐゴシック" pitchFamily="-107" charset="-128"/>
              </a:rPr>
              <a:t> satisfies axioms A1 through A5 and M1                        </a:t>
            </a:r>
          </a:p>
          <a:p>
            <a:pPr fontAlgn="auto">
              <a:lnSpc>
                <a:spcPct val="120000"/>
              </a:lnSpc>
              <a:spcBef>
                <a:spcPts val="0"/>
              </a:spcBef>
              <a:spcAft>
                <a:spcPts val="0"/>
              </a:spcAft>
              <a:buClr>
                <a:schemeClr val="accent1">
                  <a:lumMod val="60000"/>
                  <a:lumOff val="40000"/>
                </a:schemeClr>
              </a:buClr>
              <a:buFont typeface="Candara" pitchFamily="34" charset="0"/>
              <a:buNone/>
              <a:defRPr/>
            </a:pPr>
            <a:r>
              <a:rPr lang="en-US" sz="3000" dirty="0" smtClean="0">
                <a:solidFill>
                  <a:schemeClr val="tx1"/>
                </a:solidFill>
                <a:ea typeface="ＭＳ Ｐゴシック" pitchFamily="-107" charset="-128"/>
                <a:cs typeface="ＭＳ Ｐゴシック" pitchFamily="-107" charset="-128"/>
              </a:rPr>
              <a:t>              through M6</a:t>
            </a:r>
          </a:p>
          <a:p>
            <a:pPr fontAlgn="auto">
              <a:lnSpc>
                <a:spcPct val="120000"/>
              </a:lnSpc>
              <a:spcBef>
                <a:spcPts val="1200"/>
              </a:spcBef>
              <a:spcAft>
                <a:spcPts val="0"/>
              </a:spcAft>
              <a:buClr>
                <a:schemeClr val="accent1">
                  <a:lumMod val="60000"/>
                  <a:lumOff val="40000"/>
                </a:schemeClr>
              </a:buClr>
              <a:buFont typeface="Candara" pitchFamily="34" charset="0"/>
              <a:buNone/>
              <a:defRPr/>
            </a:pPr>
            <a:r>
              <a:rPr lang="en-US" sz="3000" dirty="0" smtClean="0">
                <a:solidFill>
                  <a:schemeClr val="tx1"/>
                </a:solidFill>
                <a:ea typeface="ＭＳ Ｐゴシック" pitchFamily="-107" charset="-128"/>
                <a:cs typeface="ＭＳ Ｐゴシック" pitchFamily="-107" charset="-128"/>
              </a:rPr>
              <a:t>	</a:t>
            </a:r>
            <a:r>
              <a:rPr lang="en-US" sz="3000" b="1" dirty="0" smtClean="0">
                <a:solidFill>
                  <a:schemeClr val="tx1"/>
                </a:solidFill>
                <a:ea typeface="ＭＳ Ｐゴシック" pitchFamily="-107" charset="-128"/>
                <a:cs typeface="ＭＳ Ｐゴシック" pitchFamily="-107" charset="-128"/>
              </a:rPr>
              <a:t>(M7) Multiplicative inverse:  </a:t>
            </a:r>
          </a:p>
          <a:p>
            <a:pPr fontAlgn="auto">
              <a:lnSpc>
                <a:spcPct val="120000"/>
              </a:lnSpc>
              <a:spcBef>
                <a:spcPts val="1200"/>
              </a:spcBef>
              <a:spcAft>
                <a:spcPts val="0"/>
              </a:spcAft>
              <a:buClr>
                <a:schemeClr val="accent1">
                  <a:lumMod val="60000"/>
                  <a:lumOff val="40000"/>
                </a:schemeClr>
              </a:buClr>
              <a:buFont typeface="Candara" pitchFamily="34" charset="0"/>
              <a:buNone/>
              <a:defRPr/>
            </a:pPr>
            <a:r>
              <a:rPr lang="en-US" sz="3000" dirty="0" smtClean="0">
                <a:solidFill>
                  <a:schemeClr val="tx1"/>
                </a:solidFill>
                <a:ea typeface="ＭＳ Ｐゴシック" pitchFamily="-107" charset="-128"/>
                <a:cs typeface="ＭＳ Ｐゴシック" pitchFamily="-107" charset="-128"/>
              </a:rPr>
              <a:t>	      For each </a:t>
            </a:r>
            <a:r>
              <a:rPr lang="en-US" sz="3000" i="1" dirty="0" smtClean="0">
                <a:solidFill>
                  <a:schemeClr val="tx1"/>
                </a:solidFill>
                <a:ea typeface="ＭＳ Ｐゴシック" pitchFamily="-107" charset="-128"/>
                <a:cs typeface="ＭＳ Ｐゴシック" pitchFamily="-107" charset="-128"/>
              </a:rPr>
              <a:t>a</a:t>
            </a:r>
            <a:r>
              <a:rPr lang="en-US" sz="3000" dirty="0" smtClean="0">
                <a:solidFill>
                  <a:schemeClr val="tx1"/>
                </a:solidFill>
                <a:ea typeface="ＭＳ Ｐゴシック" pitchFamily="-107" charset="-128"/>
                <a:cs typeface="ＭＳ Ｐゴシック" pitchFamily="-107" charset="-128"/>
              </a:rPr>
              <a:t> in </a:t>
            </a:r>
            <a:r>
              <a:rPr lang="en-US" sz="3000" i="1" dirty="0" smtClean="0">
                <a:solidFill>
                  <a:schemeClr val="tx1"/>
                </a:solidFill>
                <a:ea typeface="ＭＳ Ｐゴシック" pitchFamily="-107" charset="-128"/>
                <a:cs typeface="ＭＳ Ｐゴシック" pitchFamily="-107" charset="-128"/>
              </a:rPr>
              <a:t>F</a:t>
            </a:r>
            <a:r>
              <a:rPr lang="en-US" sz="3000" dirty="0" smtClean="0">
                <a:solidFill>
                  <a:schemeClr val="tx1"/>
                </a:solidFill>
                <a:ea typeface="ＭＳ Ｐゴシック" pitchFamily="-107" charset="-128"/>
                <a:cs typeface="ＭＳ Ｐゴシック" pitchFamily="-107" charset="-128"/>
              </a:rPr>
              <a:t>, except 0, there is an element </a:t>
            </a:r>
            <a:r>
              <a:rPr lang="en-US" sz="3000" i="1" dirty="0" smtClean="0">
                <a:solidFill>
                  <a:schemeClr val="tx1"/>
                </a:solidFill>
                <a:ea typeface="ＭＳ Ｐゴシック" pitchFamily="-107" charset="-128"/>
                <a:cs typeface="ＭＳ Ｐゴシック" pitchFamily="-107" charset="-128"/>
              </a:rPr>
              <a:t>a</a:t>
            </a:r>
            <a:r>
              <a:rPr lang="en-US" sz="3000" baseline="30000" dirty="0" smtClean="0">
                <a:solidFill>
                  <a:schemeClr val="tx1"/>
                </a:solidFill>
                <a:ea typeface="ＭＳ Ｐゴシック" pitchFamily="-107" charset="-128"/>
                <a:cs typeface="ＭＳ Ｐゴシック" pitchFamily="-107" charset="-128"/>
              </a:rPr>
              <a:t>-1</a:t>
            </a:r>
            <a:r>
              <a:rPr lang="en-US" sz="3000" dirty="0" smtClean="0">
                <a:solidFill>
                  <a:schemeClr val="tx1"/>
                </a:solidFill>
                <a:ea typeface="ＭＳ Ｐゴシック" pitchFamily="-107" charset="-128"/>
                <a:cs typeface="ＭＳ Ｐゴシック" pitchFamily="-107" charset="-128"/>
              </a:rPr>
              <a:t>  in </a:t>
            </a:r>
            <a:r>
              <a:rPr lang="en-US" sz="3000" i="1" dirty="0" smtClean="0">
                <a:solidFill>
                  <a:schemeClr val="tx1"/>
                </a:solidFill>
                <a:ea typeface="ＭＳ Ｐゴシック" pitchFamily="-107" charset="-128"/>
                <a:cs typeface="ＭＳ Ｐゴシック" pitchFamily="-107" charset="-128"/>
              </a:rPr>
              <a:t>F</a:t>
            </a:r>
            <a:r>
              <a:rPr lang="en-US" sz="3000" dirty="0" smtClean="0">
                <a:solidFill>
                  <a:schemeClr val="tx1"/>
                </a:solidFill>
                <a:ea typeface="ＭＳ Ｐゴシック" pitchFamily="-107" charset="-128"/>
                <a:cs typeface="ＭＳ Ｐゴシック" pitchFamily="-107" charset="-128"/>
              </a:rPr>
              <a:t> such that </a:t>
            </a:r>
            <a:r>
              <a:rPr lang="en-US" sz="3000" i="1" dirty="0" smtClean="0">
                <a:solidFill>
                  <a:schemeClr val="tx1"/>
                </a:solidFill>
                <a:ea typeface="ＭＳ Ｐゴシック" pitchFamily="-107" charset="-128"/>
                <a:cs typeface="ＭＳ Ｐゴシック" pitchFamily="-107" charset="-128"/>
              </a:rPr>
              <a:t>aa</a:t>
            </a:r>
            <a:r>
              <a:rPr lang="en-US" sz="3000" baseline="30000" dirty="0" smtClean="0">
                <a:solidFill>
                  <a:schemeClr val="tx1"/>
                </a:solidFill>
                <a:ea typeface="ＭＳ Ｐゴシック" pitchFamily="-107" charset="-128"/>
                <a:cs typeface="ＭＳ Ｐゴシック" pitchFamily="-107" charset="-128"/>
              </a:rPr>
              <a:t>-1</a:t>
            </a:r>
            <a:r>
              <a:rPr lang="en-US" sz="3000" dirty="0" smtClean="0">
                <a:solidFill>
                  <a:schemeClr val="tx1"/>
                </a:solidFill>
                <a:ea typeface="ＭＳ Ｐゴシック" pitchFamily="-107" charset="-128"/>
                <a:cs typeface="ＭＳ Ｐゴシック" pitchFamily="-107" charset="-128"/>
              </a:rPr>
              <a:t> =  (</a:t>
            </a:r>
            <a:r>
              <a:rPr lang="en-US" sz="3000" i="1" dirty="0" smtClean="0">
                <a:solidFill>
                  <a:schemeClr val="tx1"/>
                </a:solidFill>
                <a:ea typeface="ＭＳ Ｐゴシック" pitchFamily="-107" charset="-128"/>
                <a:cs typeface="ＭＳ Ｐゴシック" pitchFamily="-107" charset="-128"/>
              </a:rPr>
              <a:t>a</a:t>
            </a:r>
            <a:r>
              <a:rPr lang="en-US" sz="3000" baseline="30000" dirty="0" smtClean="0">
                <a:solidFill>
                  <a:schemeClr val="tx1"/>
                </a:solidFill>
                <a:ea typeface="ＭＳ Ｐゴシック" pitchFamily="-107" charset="-128"/>
                <a:cs typeface="ＭＳ Ｐゴシック" pitchFamily="-107" charset="-128"/>
              </a:rPr>
              <a:t>-1</a:t>
            </a:r>
            <a:r>
              <a:rPr lang="en-US" sz="3000" dirty="0" smtClean="0">
                <a:solidFill>
                  <a:schemeClr val="tx1"/>
                </a:solidFill>
                <a:ea typeface="ＭＳ Ｐゴシック" pitchFamily="-107" charset="-128"/>
                <a:cs typeface="ＭＳ Ｐゴシック" pitchFamily="-107" charset="-128"/>
              </a:rPr>
              <a:t> )</a:t>
            </a:r>
            <a:r>
              <a:rPr lang="en-US" sz="3000" i="1" dirty="0" smtClean="0">
                <a:solidFill>
                  <a:schemeClr val="tx1"/>
                </a:solidFill>
                <a:ea typeface="ＭＳ Ｐゴシック" pitchFamily="-107" charset="-128"/>
                <a:cs typeface="ＭＳ Ｐゴシック" pitchFamily="-107" charset="-128"/>
              </a:rPr>
              <a:t>a</a:t>
            </a:r>
            <a:r>
              <a:rPr lang="en-US" sz="3000" dirty="0" smtClean="0">
                <a:solidFill>
                  <a:schemeClr val="tx1"/>
                </a:solidFill>
                <a:ea typeface="ＭＳ Ｐゴシック" pitchFamily="-107" charset="-128"/>
                <a:cs typeface="ＭＳ Ｐゴシック" pitchFamily="-107" charset="-128"/>
              </a:rPr>
              <a:t> =  1</a:t>
            </a:r>
          </a:p>
          <a:p>
            <a:pPr fontAlgn="auto">
              <a:lnSpc>
                <a:spcPct val="120000"/>
              </a:lnSpc>
              <a:spcBef>
                <a:spcPts val="1200"/>
              </a:spcBef>
              <a:spcAft>
                <a:spcPts val="0"/>
              </a:spcAft>
              <a:buClr>
                <a:schemeClr val="accent1">
                  <a:lumMod val="60000"/>
                  <a:lumOff val="40000"/>
                </a:schemeClr>
              </a:buClr>
              <a:buFont typeface="Candara" pitchFamily="34" charset="0"/>
              <a:buChar char="•"/>
              <a:defRPr/>
            </a:pPr>
            <a:r>
              <a:rPr lang="en-US" sz="3636" dirty="0" smtClean="0">
                <a:solidFill>
                  <a:schemeClr val="tx1"/>
                </a:solidFill>
                <a:ea typeface="ＭＳ Ｐゴシック" pitchFamily="-107" charset="-128"/>
                <a:cs typeface="ＭＳ Ｐゴシック" pitchFamily="-107" charset="-128"/>
              </a:rPr>
              <a:t>In essence, a field is a set in which we can do addition, subtraction, multiplication, and division without leaving the set. Division is defined with the following rule:   </a:t>
            </a:r>
            <a:r>
              <a:rPr lang="en-US" sz="3636" i="1" dirty="0" smtClean="0">
                <a:solidFill>
                  <a:schemeClr val="tx1"/>
                </a:solidFill>
                <a:ea typeface="ＭＳ Ｐゴシック" pitchFamily="-107" charset="-128"/>
                <a:cs typeface="ＭＳ Ｐゴシック" pitchFamily="-107" charset="-128"/>
              </a:rPr>
              <a:t>a /b = a (b</a:t>
            </a:r>
            <a:r>
              <a:rPr lang="en-US" sz="3636" i="1" baseline="30000" dirty="0" smtClean="0">
                <a:solidFill>
                  <a:schemeClr val="tx1"/>
                </a:solidFill>
                <a:ea typeface="ＭＳ Ｐゴシック" pitchFamily="-107" charset="-128"/>
                <a:cs typeface="ＭＳ Ｐゴシック" pitchFamily="-107" charset="-128"/>
              </a:rPr>
              <a:t>-1</a:t>
            </a:r>
            <a:r>
              <a:rPr lang="en-US" sz="3636" i="1" dirty="0" smtClean="0">
                <a:solidFill>
                  <a:schemeClr val="tx1"/>
                </a:solidFill>
                <a:ea typeface="ＭＳ Ｐゴシック" pitchFamily="-107" charset="-128"/>
                <a:cs typeface="ＭＳ Ｐゴシック" pitchFamily="-107" charset="-128"/>
              </a:rPr>
              <a:t> )</a:t>
            </a:r>
            <a:endParaRPr lang="en-US" sz="3636" dirty="0" smtClean="0">
              <a:solidFill>
                <a:schemeClr val="tx1"/>
              </a:solidFill>
              <a:ea typeface="ＭＳ Ｐゴシック" pitchFamily="-107" charset="-128"/>
              <a:cs typeface="ＭＳ Ｐゴシック" pitchFamily="-107" charset="-128"/>
            </a:endParaRPr>
          </a:p>
          <a:p>
            <a:pPr fontAlgn="auto">
              <a:lnSpc>
                <a:spcPct val="120000"/>
              </a:lnSpc>
              <a:spcBef>
                <a:spcPts val="1200"/>
              </a:spcBef>
              <a:spcAft>
                <a:spcPts val="0"/>
              </a:spcAft>
              <a:buClr>
                <a:schemeClr val="accent1">
                  <a:lumMod val="60000"/>
                  <a:lumOff val="40000"/>
                </a:schemeClr>
              </a:buClr>
              <a:buFont typeface="Candara" pitchFamily="34" charset="0"/>
              <a:buNone/>
              <a:defRPr/>
            </a:pPr>
            <a:r>
              <a:rPr lang="en-US" sz="3000" dirty="0" smtClean="0">
                <a:solidFill>
                  <a:schemeClr val="tx1"/>
                </a:solidFill>
                <a:ea typeface="ＭＳ Ｐゴシック" pitchFamily="-107" charset="-128"/>
                <a:cs typeface="ＭＳ Ｐゴシック" pitchFamily="-107" charset="-128"/>
              </a:rPr>
              <a:t>		</a:t>
            </a:r>
            <a:endParaRPr lang="en-US" sz="3000" i="1" dirty="0" smtClean="0">
              <a:ea typeface="ＭＳ Ｐゴシック" pitchFamily="-1" charset="-128"/>
              <a:cs typeface="ＭＳ Ｐゴシック" pitchFamily="-1" charset="-128"/>
            </a:endParaRPr>
          </a:p>
          <a:p>
            <a:pPr fontAlgn="auto">
              <a:spcAft>
                <a:spcPts val="0"/>
              </a:spcAft>
              <a:buClr>
                <a:schemeClr val="accent1">
                  <a:lumMod val="60000"/>
                  <a:lumOff val="40000"/>
                </a:schemeClr>
              </a:buClr>
              <a:buFont typeface="Candara" pitchFamily="34" charset="0"/>
              <a:buChar char="•"/>
              <a:defRPr/>
            </a:pPr>
            <a:endParaRPr lang="en-US" dirty="0">
              <a:ea typeface="+mn-ea"/>
              <a:cs typeface="+mn-cs"/>
            </a:endParaRPr>
          </a:p>
        </p:txBody>
      </p:sp>
      <p:sp>
        <p:nvSpPr>
          <p:cNvPr id="6" name="TextBox 5"/>
          <p:cNvSpPr txBox="1"/>
          <p:nvPr/>
        </p:nvSpPr>
        <p:spPr>
          <a:xfrm>
            <a:off x="1219200" y="5376068"/>
            <a:ext cx="6934200" cy="830263"/>
          </a:xfrm>
          <a:prstGeom prst="rect">
            <a:avLst/>
          </a:prstGeom>
          <a:solidFill>
            <a:schemeClr val="accent4">
              <a:lumMod val="60000"/>
              <a:lumOff val="40000"/>
            </a:schemeClr>
          </a:solidFill>
          <a:ln w="25400">
            <a:solidFill>
              <a:schemeClr val="accent4">
                <a:lumMod val="75000"/>
              </a:schemeClr>
            </a:solidFill>
          </a:ln>
        </p:spPr>
        <p:txBody>
          <a:bodyPr>
            <a:spAutoFit/>
          </a:bodyPr>
          <a:lstStyle/>
          <a:p>
            <a:pPr>
              <a:defRPr/>
            </a:pPr>
            <a:r>
              <a:rPr lang="en-US" sz="1600" dirty="0">
                <a:latin typeface="+mn-lt"/>
              </a:rPr>
              <a:t>Familiar examples of fields are the rational numbers, the real numbers, and the complex numbers. Note that the set of all integers is not a field, because not every element of the set has a multiplicative inverse.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idx="4294967295"/>
          </p:nvPr>
        </p:nvSpPr>
        <p:spPr>
          <a:xfrm>
            <a:off x="29791" y="23664"/>
            <a:ext cx="2362200" cy="4684713"/>
          </a:xfrm>
        </p:spPr>
        <p:txBody>
          <a:bodyPr/>
          <a:lstStyle/>
          <a:p>
            <a:r>
              <a:rPr lang="en-US" dirty="0" smtClean="0"/>
              <a:t>Group, Ring,</a:t>
            </a:r>
            <a:br>
              <a:rPr lang="en-US" dirty="0" smtClean="0"/>
            </a:br>
            <a:r>
              <a:rPr lang="en-US" dirty="0" smtClean="0"/>
              <a:t>and Field</a:t>
            </a:r>
          </a:p>
        </p:txBody>
      </p:sp>
      <p:pic>
        <p:nvPicPr>
          <p:cNvPr id="84995" name="Picture 4" descr="f2.pdf"/>
          <p:cNvPicPr>
            <a:picLocks noChangeAspect="1"/>
          </p:cNvPicPr>
          <p:nvPr/>
        </p:nvPicPr>
        <p:blipFill>
          <a:blip r:embed="rId3"/>
          <a:srcRect t="6364" b="16364"/>
          <a:stretch>
            <a:fillRect/>
          </a:stretch>
        </p:blipFill>
        <p:spPr bwMode="auto">
          <a:xfrm>
            <a:off x="2267719" y="-34627"/>
            <a:ext cx="6858000" cy="6858000"/>
          </a:xfrm>
          <a:prstGeom prst="rect">
            <a:avLst/>
          </a:prstGeom>
          <a:noFill/>
          <a:ln w="9525">
            <a:noFill/>
            <a:miter lim="800000"/>
            <a:headEnd/>
            <a:tailEnd/>
          </a:ln>
        </p:spPr>
      </p:pic>
    </p:spTree>
  </p:cSld>
  <p:clrMapOvr>
    <a:masterClrMapping/>
  </p:clrMapOvr>
  <p:transition spd="med">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0" y="39689"/>
            <a:ext cx="9144000" cy="1013048"/>
          </a:xfrm>
        </p:spPr>
        <p:txBody>
          <a:bodyPr/>
          <a:lstStyle/>
          <a:p>
            <a:r>
              <a:rPr lang="en-US" dirty="0" smtClean="0"/>
              <a:t>Finite Fields of the Form GF</a:t>
            </a:r>
            <a:r>
              <a:rPr lang="en-US" i="1" dirty="0" smtClean="0"/>
              <a:t>(p)</a:t>
            </a:r>
            <a:endParaRPr lang="en-AU" dirty="0" smtClean="0"/>
          </a:p>
        </p:txBody>
      </p:sp>
      <p:sp>
        <p:nvSpPr>
          <p:cNvPr id="68611" name="Rectangle 3"/>
          <p:cNvSpPr>
            <a:spLocks noGrp="1" noChangeArrowheads="1"/>
          </p:cNvSpPr>
          <p:nvPr>
            <p:ph idx="1"/>
          </p:nvPr>
        </p:nvSpPr>
        <p:spPr>
          <a:xfrm>
            <a:off x="611560" y="1196752"/>
            <a:ext cx="8064896" cy="4638675"/>
          </a:xfrm>
        </p:spPr>
        <p:txBody>
          <a:bodyPr rtlCol="0">
            <a:noAutofit/>
          </a:bodyPr>
          <a:lstStyle/>
          <a:p>
            <a:pPr fontAlgn="auto">
              <a:spcAft>
                <a:spcPts val="0"/>
              </a:spcAft>
              <a:buClr>
                <a:schemeClr val="accent1">
                  <a:lumMod val="60000"/>
                  <a:lumOff val="40000"/>
                </a:schemeClr>
              </a:buClr>
              <a:buFont typeface="Candara" pitchFamily="34" charset="0"/>
              <a:buChar char="•"/>
              <a:defRPr/>
            </a:pPr>
            <a:r>
              <a:rPr lang="en-US" sz="2800" dirty="0" smtClean="0">
                <a:ea typeface="+mn-ea"/>
                <a:cs typeface="+mn-cs"/>
              </a:rPr>
              <a:t>Finite fields play a crucial role in many cryptographic algorithms</a:t>
            </a:r>
          </a:p>
          <a:p>
            <a:pPr fontAlgn="auto">
              <a:spcAft>
                <a:spcPts val="0"/>
              </a:spcAft>
              <a:buClr>
                <a:schemeClr val="accent1">
                  <a:lumMod val="60000"/>
                  <a:lumOff val="40000"/>
                </a:schemeClr>
              </a:buClr>
              <a:buFont typeface="Candara" pitchFamily="34" charset="0"/>
              <a:buChar char="•"/>
              <a:defRPr/>
            </a:pPr>
            <a:r>
              <a:rPr lang="en-US" sz="2800" dirty="0" smtClean="0">
                <a:ea typeface="+mn-ea"/>
                <a:cs typeface="+mn-cs"/>
              </a:rPr>
              <a:t>It can be shown that the order of a finite field must be a power of a prime </a:t>
            </a:r>
            <a:r>
              <a:rPr lang="en-US" sz="2800" i="1" dirty="0" smtClean="0">
                <a:ea typeface="+mn-ea"/>
                <a:cs typeface="+mn-cs"/>
              </a:rPr>
              <a:t>p</a:t>
            </a:r>
            <a:r>
              <a:rPr lang="en-US" sz="2800" i="1" baseline="30000" dirty="0" smtClean="0">
                <a:ea typeface="+mn-ea"/>
                <a:cs typeface="+mn-cs"/>
              </a:rPr>
              <a:t>n</a:t>
            </a:r>
            <a:r>
              <a:rPr lang="en-US" sz="2800" i="1" dirty="0" smtClean="0">
                <a:ea typeface="+mn-ea"/>
                <a:cs typeface="+mn-cs"/>
              </a:rPr>
              <a:t>, </a:t>
            </a:r>
            <a:r>
              <a:rPr lang="en-US" sz="2800" dirty="0" smtClean="0">
                <a:ea typeface="+mn-ea"/>
                <a:cs typeface="+mn-cs"/>
              </a:rPr>
              <a:t>where </a:t>
            </a:r>
            <a:r>
              <a:rPr lang="en-US" sz="2800" i="1" dirty="0" smtClean="0">
                <a:ea typeface="+mn-ea"/>
                <a:cs typeface="+mn-cs"/>
              </a:rPr>
              <a:t>n </a:t>
            </a:r>
            <a:r>
              <a:rPr lang="en-US" sz="2800" dirty="0" smtClean="0">
                <a:ea typeface="+mn-ea"/>
                <a:cs typeface="+mn-cs"/>
              </a:rPr>
              <a:t>is a positive integer</a:t>
            </a:r>
          </a:p>
          <a:p>
            <a:pPr lvl="1" fontAlgn="auto">
              <a:spcAft>
                <a:spcPts val="0"/>
              </a:spcAft>
              <a:buFont typeface="Candara" pitchFamily="34" charset="0"/>
              <a:buChar char="•"/>
              <a:defRPr/>
            </a:pPr>
            <a:r>
              <a:rPr lang="en-US" sz="2400" dirty="0" smtClean="0">
                <a:ea typeface="+mn-ea"/>
              </a:rPr>
              <a:t>The only positive integers that are divisors of </a:t>
            </a:r>
            <a:r>
              <a:rPr lang="en-US" sz="2400" i="1" dirty="0" smtClean="0">
                <a:ea typeface="+mn-ea"/>
              </a:rPr>
              <a:t>p </a:t>
            </a:r>
            <a:r>
              <a:rPr lang="en-US" sz="2400" dirty="0" smtClean="0">
                <a:ea typeface="+mn-ea"/>
              </a:rPr>
              <a:t>are </a:t>
            </a:r>
            <a:r>
              <a:rPr lang="en-US" sz="2400" i="1" dirty="0" smtClean="0">
                <a:ea typeface="+mn-ea"/>
              </a:rPr>
              <a:t> p </a:t>
            </a:r>
            <a:r>
              <a:rPr lang="en-US" sz="2400" dirty="0" smtClean="0">
                <a:ea typeface="+mn-ea"/>
              </a:rPr>
              <a:t>and 1</a:t>
            </a:r>
          </a:p>
          <a:p>
            <a:pPr fontAlgn="auto">
              <a:spcAft>
                <a:spcPts val="0"/>
              </a:spcAft>
              <a:buClr>
                <a:schemeClr val="accent1">
                  <a:lumMod val="60000"/>
                  <a:lumOff val="40000"/>
                </a:schemeClr>
              </a:buClr>
              <a:buFont typeface="Candara" pitchFamily="34" charset="0"/>
              <a:buChar char="•"/>
              <a:defRPr/>
            </a:pPr>
            <a:r>
              <a:rPr lang="en-US" sz="2800" dirty="0" smtClean="0">
                <a:ea typeface="+mn-ea"/>
                <a:cs typeface="+mn-cs"/>
              </a:rPr>
              <a:t>The finite field of order </a:t>
            </a:r>
            <a:r>
              <a:rPr lang="en-US" sz="2800" i="1" dirty="0" smtClean="0">
                <a:ea typeface="+mn-ea"/>
                <a:cs typeface="+mn-cs"/>
              </a:rPr>
              <a:t>p</a:t>
            </a:r>
            <a:r>
              <a:rPr lang="en-US" sz="2800" i="1" baseline="30000" dirty="0" smtClean="0">
                <a:ea typeface="+mn-ea"/>
                <a:cs typeface="+mn-cs"/>
              </a:rPr>
              <a:t>n</a:t>
            </a:r>
            <a:r>
              <a:rPr lang="en-US" sz="2800" dirty="0" smtClean="0">
                <a:ea typeface="+mn-ea"/>
                <a:cs typeface="+mn-cs"/>
              </a:rPr>
              <a:t>  is generally written GF</a:t>
            </a:r>
            <a:r>
              <a:rPr lang="en-US" sz="2800" i="1" dirty="0" smtClean="0">
                <a:ea typeface="+mn-ea"/>
                <a:cs typeface="+mn-cs"/>
              </a:rPr>
              <a:t>(p</a:t>
            </a:r>
            <a:r>
              <a:rPr lang="en-US" sz="2800" i="1" baseline="30000" dirty="0" smtClean="0">
                <a:ea typeface="+mn-ea"/>
                <a:cs typeface="+mn-cs"/>
              </a:rPr>
              <a:t>n</a:t>
            </a:r>
            <a:r>
              <a:rPr lang="en-US" sz="2800" i="1" dirty="0" smtClean="0">
                <a:ea typeface="+mn-ea"/>
                <a:cs typeface="+mn-cs"/>
              </a:rPr>
              <a:t> </a:t>
            </a:r>
            <a:r>
              <a:rPr lang="en-US" sz="2800" dirty="0" smtClean="0">
                <a:ea typeface="+mn-ea"/>
                <a:cs typeface="+mn-cs"/>
              </a:rPr>
              <a:t>) </a:t>
            </a:r>
          </a:p>
          <a:p>
            <a:pPr lvl="1" fontAlgn="auto">
              <a:spcAft>
                <a:spcPts val="0"/>
              </a:spcAft>
              <a:buFont typeface="Candara" pitchFamily="34" charset="0"/>
              <a:buChar char="•"/>
              <a:defRPr/>
            </a:pPr>
            <a:r>
              <a:rPr lang="en-US" sz="2400" dirty="0" smtClean="0">
                <a:ea typeface="+mn-ea"/>
              </a:rPr>
              <a:t>GF stands for Galois field, in honor of the mathematician who first studied finite fields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792163" y="1762125"/>
            <a:ext cx="7570787" cy="4791075"/>
          </a:xfrm>
        </p:spPr>
        <p:txBody>
          <a:bodyPr rtlCol="0">
            <a:normAutofit/>
          </a:bodyPr>
          <a:lstStyle/>
          <a:p>
            <a:pPr marL="347472" fontAlgn="auto">
              <a:lnSpc>
                <a:spcPct val="110000"/>
              </a:lnSpc>
              <a:spcAft>
                <a:spcPts val="0"/>
              </a:spcAft>
              <a:buClr>
                <a:schemeClr val="accent1">
                  <a:lumMod val="60000"/>
                  <a:lumOff val="40000"/>
                </a:schemeClr>
              </a:buClr>
              <a:buFont typeface="Candara" pitchFamily="34" charset="0"/>
              <a:buNone/>
              <a:defRPr/>
            </a:pPr>
            <a:r>
              <a:rPr lang="en-AU" sz="2600" i="1" dirty="0" smtClean="0">
                <a:ea typeface="+mn-ea"/>
                <a:cs typeface="+mn-cs"/>
              </a:rPr>
              <a:t>	</a:t>
            </a:r>
          </a:p>
          <a:p>
            <a:pPr marL="347472" fontAlgn="auto">
              <a:lnSpc>
                <a:spcPct val="110000"/>
              </a:lnSpc>
              <a:spcAft>
                <a:spcPts val="0"/>
              </a:spcAft>
              <a:buClr>
                <a:schemeClr val="accent1">
                  <a:lumMod val="60000"/>
                  <a:lumOff val="40000"/>
                </a:schemeClr>
              </a:buClr>
              <a:buFont typeface="Candara" pitchFamily="34" charset="0"/>
              <a:buNone/>
              <a:defRPr/>
            </a:pPr>
            <a:r>
              <a:rPr lang="en-AU" sz="2600" i="1" dirty="0" smtClean="0">
                <a:ea typeface="+mn-ea"/>
                <a:cs typeface="+mn-cs"/>
              </a:rPr>
              <a:t>“Mathematics has long been known in the printing trade as difficult, or penalty, copy because it is slower, more difficult, and more expensive to set in type than any other kind of copy.”</a:t>
            </a:r>
          </a:p>
          <a:p>
            <a:pPr marL="347472" fontAlgn="auto">
              <a:lnSpc>
                <a:spcPct val="110000"/>
              </a:lnSpc>
              <a:spcAft>
                <a:spcPts val="0"/>
              </a:spcAft>
              <a:buClr>
                <a:schemeClr val="accent1">
                  <a:lumMod val="60000"/>
                  <a:lumOff val="40000"/>
                </a:schemeClr>
              </a:buClr>
              <a:buFont typeface="Candara" pitchFamily="34" charset="0"/>
              <a:buNone/>
              <a:defRPr/>
            </a:pPr>
            <a:endParaRPr lang="en-AU" sz="2600" i="1" dirty="0" smtClean="0">
              <a:ea typeface="+mn-ea"/>
              <a:cs typeface="+mn-cs"/>
            </a:endParaRPr>
          </a:p>
          <a:p>
            <a:pPr algn="r" fontAlgn="auto">
              <a:lnSpc>
                <a:spcPct val="80000"/>
              </a:lnSpc>
              <a:spcAft>
                <a:spcPts val="0"/>
              </a:spcAft>
              <a:buClr>
                <a:schemeClr val="accent1">
                  <a:lumMod val="60000"/>
                  <a:lumOff val="40000"/>
                </a:schemeClr>
              </a:buClr>
              <a:buFont typeface="Wingdings" pitchFamily="-107" charset="2"/>
              <a:buNone/>
              <a:defRPr/>
            </a:pPr>
            <a:r>
              <a:rPr lang="en-AU" b="1" dirty="0" smtClean="0">
                <a:ea typeface="+mn-ea"/>
                <a:cs typeface="+mn-cs"/>
              </a:rPr>
              <a:t>	—</a:t>
            </a:r>
            <a:r>
              <a:rPr lang="en-AU" b="1" i="1" dirty="0" smtClean="0">
                <a:ea typeface="+mn-ea"/>
                <a:cs typeface="+mn-cs"/>
              </a:rPr>
              <a:t>Chicago Manual of Style, </a:t>
            </a:r>
          </a:p>
          <a:p>
            <a:pPr algn="r" fontAlgn="auto">
              <a:lnSpc>
                <a:spcPct val="80000"/>
              </a:lnSpc>
              <a:spcAft>
                <a:spcPts val="0"/>
              </a:spcAft>
              <a:buClr>
                <a:schemeClr val="accent1">
                  <a:lumMod val="60000"/>
                  <a:lumOff val="40000"/>
                </a:schemeClr>
              </a:buClr>
              <a:buFont typeface="Wingdings" pitchFamily="-107" charset="2"/>
              <a:buNone/>
              <a:defRPr/>
            </a:pPr>
            <a:r>
              <a:rPr lang="en-AU" b="1" dirty="0" smtClean="0">
                <a:ea typeface="+mn-ea"/>
                <a:cs typeface="+mn-cs"/>
              </a:rPr>
              <a:t>14</a:t>
            </a:r>
            <a:r>
              <a:rPr lang="en-AU" b="1" baseline="30000" dirty="0" smtClean="0">
                <a:ea typeface="+mn-ea"/>
                <a:cs typeface="+mn-cs"/>
              </a:rPr>
              <a:t>th</a:t>
            </a:r>
            <a:r>
              <a:rPr lang="en-AU" b="1" dirty="0" smtClean="0">
                <a:ea typeface="+mn-ea"/>
                <a:cs typeface="+mn-cs"/>
              </a:rPr>
              <a:t> Edition</a:t>
            </a:r>
            <a:endParaRPr lang="en-AU" dirty="0" smtClean="0">
              <a:ea typeface="+mn-ea"/>
              <a:cs typeface="+mn-cs"/>
            </a:endParaRPr>
          </a:p>
          <a:p>
            <a:pPr fontAlgn="auto">
              <a:lnSpc>
                <a:spcPct val="80000"/>
              </a:lnSpc>
              <a:spcAft>
                <a:spcPts val="0"/>
              </a:spcAft>
              <a:buClr>
                <a:schemeClr val="accent1">
                  <a:lumMod val="60000"/>
                  <a:lumOff val="40000"/>
                </a:schemeClr>
              </a:buClr>
              <a:buFont typeface="Wingdings" pitchFamily="-107" charset="2"/>
              <a:buNone/>
              <a:defRPr/>
            </a:pPr>
            <a:endParaRPr lang="en-AU" dirty="0">
              <a:ea typeface="+mn-ea"/>
              <a:cs typeface="+mn-cs"/>
            </a:endParaRPr>
          </a:p>
          <a:p>
            <a:pPr fontAlgn="auto">
              <a:lnSpc>
                <a:spcPct val="80000"/>
              </a:lnSpc>
              <a:spcAft>
                <a:spcPts val="0"/>
              </a:spcAft>
              <a:buClr>
                <a:schemeClr val="accent1">
                  <a:lumMod val="60000"/>
                  <a:lumOff val="40000"/>
                </a:schemeClr>
              </a:buClr>
              <a:buFont typeface="Wingdings" pitchFamily="-107" charset="2"/>
              <a:buChar char="Ø"/>
              <a:defRPr/>
            </a:pPr>
            <a:endParaRPr lang="en-AU" dirty="0">
              <a:ea typeface="+mn-ea"/>
              <a:cs typeface="+mn-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274638"/>
            <a:ext cx="8229600" cy="778098"/>
          </a:xfrm>
        </p:spPr>
        <p:txBody>
          <a:bodyPr/>
          <a:lstStyle/>
          <a:p>
            <a:r>
              <a:rPr lang="en-US" sz="3600" dirty="0" smtClean="0"/>
              <a:t>Table 4.5(a) </a:t>
            </a:r>
            <a:r>
              <a:rPr lang="en-US" sz="3200" dirty="0" smtClean="0"/>
              <a:t>Arithmetic in GF(7)</a:t>
            </a:r>
            <a:endParaRPr lang="en-AU" sz="3200" dirty="0" smtClean="0"/>
          </a:p>
        </p:txBody>
      </p:sp>
      <p:pic>
        <p:nvPicPr>
          <p:cNvPr id="89091" name="Picture 8"/>
          <p:cNvPicPr>
            <a:picLocks noChangeAspect="1"/>
          </p:cNvPicPr>
          <p:nvPr/>
        </p:nvPicPr>
        <p:blipFill>
          <a:blip r:embed="rId3"/>
          <a:srcRect r="43500"/>
          <a:stretch>
            <a:fillRect/>
          </a:stretch>
        </p:blipFill>
        <p:spPr bwMode="auto">
          <a:xfrm>
            <a:off x="685800" y="980728"/>
            <a:ext cx="7772400" cy="5072063"/>
          </a:xfrm>
          <a:prstGeom prst="rect">
            <a:avLst/>
          </a:prstGeom>
          <a:noFill/>
          <a:ln w="9525">
            <a:noFill/>
            <a:miter lim="800000"/>
            <a:headEnd/>
            <a:tailEnd/>
          </a:ln>
        </p:spPr>
      </p:pic>
      <p:sp>
        <p:nvSpPr>
          <p:cNvPr id="10" name="TextBox 9"/>
          <p:cNvSpPr txBox="1"/>
          <p:nvPr/>
        </p:nvSpPr>
        <p:spPr>
          <a:xfrm>
            <a:off x="3707904" y="5721003"/>
            <a:ext cx="2365375" cy="369888"/>
          </a:xfrm>
          <a:prstGeom prst="rect">
            <a:avLst/>
          </a:prstGeom>
          <a:noFill/>
        </p:spPr>
        <p:txBody>
          <a:bodyPr wrap="none">
            <a:spAutoFit/>
          </a:bodyPr>
          <a:lstStyle/>
          <a:p>
            <a:pPr>
              <a:defRPr/>
            </a:pPr>
            <a:r>
              <a:rPr lang="en-US" dirty="0">
                <a:latin typeface="+mn-lt"/>
              </a:rPr>
              <a:t>(a) Addition modulo 7 </a:t>
            </a:r>
          </a:p>
        </p:txBody>
      </p:sp>
    </p:spTree>
  </p:cSld>
  <p:clrMapOvr>
    <a:masterClrMapping/>
  </p:clrMapOvr>
  <p:transition spd="med">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57200" y="274638"/>
            <a:ext cx="8229600" cy="634082"/>
          </a:xfrm>
        </p:spPr>
        <p:txBody>
          <a:bodyPr/>
          <a:lstStyle/>
          <a:p>
            <a:r>
              <a:rPr lang="en-US" sz="3600" dirty="0" smtClean="0"/>
              <a:t>Table 4.5(b) </a:t>
            </a:r>
            <a:r>
              <a:rPr lang="en-US" sz="3200" dirty="0" smtClean="0"/>
              <a:t>Arithmetic in GF(7)</a:t>
            </a:r>
            <a:endParaRPr lang="en-AU" sz="3200" dirty="0" smtClean="0"/>
          </a:p>
        </p:txBody>
      </p:sp>
      <p:sp>
        <p:nvSpPr>
          <p:cNvPr id="10" name="TextBox 9"/>
          <p:cNvSpPr txBox="1"/>
          <p:nvPr/>
        </p:nvSpPr>
        <p:spPr>
          <a:xfrm>
            <a:off x="3419872" y="5568826"/>
            <a:ext cx="2828925" cy="369888"/>
          </a:xfrm>
          <a:prstGeom prst="rect">
            <a:avLst/>
          </a:prstGeom>
          <a:noFill/>
        </p:spPr>
        <p:txBody>
          <a:bodyPr wrap="none">
            <a:spAutoFit/>
          </a:bodyPr>
          <a:lstStyle/>
          <a:p>
            <a:pPr>
              <a:defRPr/>
            </a:pPr>
            <a:r>
              <a:rPr lang="en-US" dirty="0">
                <a:latin typeface="+mn-lt"/>
              </a:rPr>
              <a:t>(b) Multiplication modulo 7 </a:t>
            </a:r>
          </a:p>
        </p:txBody>
      </p:sp>
      <p:pic>
        <p:nvPicPr>
          <p:cNvPr id="91140" name="Picture 4"/>
          <p:cNvPicPr>
            <a:picLocks noChangeAspect="1"/>
          </p:cNvPicPr>
          <p:nvPr/>
        </p:nvPicPr>
        <p:blipFill>
          <a:blip r:embed="rId3"/>
          <a:srcRect l="-1506" r="40669"/>
          <a:stretch>
            <a:fillRect/>
          </a:stretch>
        </p:blipFill>
        <p:spPr bwMode="auto">
          <a:xfrm>
            <a:off x="762000" y="908720"/>
            <a:ext cx="7872413" cy="484505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251520" y="0"/>
            <a:ext cx="3361630" cy="3048000"/>
          </a:xfrm>
        </p:spPr>
        <p:txBody>
          <a:bodyPr/>
          <a:lstStyle/>
          <a:p>
            <a:r>
              <a:rPr lang="en-US" sz="3600" dirty="0" smtClean="0"/>
              <a:t>Table 4.5(c)</a:t>
            </a:r>
            <a:r>
              <a:rPr lang="en-US" sz="3200" dirty="0" smtClean="0"/>
              <a:t/>
            </a:r>
            <a:br>
              <a:rPr lang="en-US" sz="3200" dirty="0" smtClean="0"/>
            </a:br>
            <a:r>
              <a:rPr lang="en-US" sz="3200" dirty="0" smtClean="0"/>
              <a:t/>
            </a:r>
            <a:br>
              <a:rPr lang="en-US" sz="3200" dirty="0" smtClean="0"/>
            </a:br>
            <a:r>
              <a:rPr lang="en-US" sz="3200" dirty="0" smtClean="0"/>
              <a:t>Arithmetic </a:t>
            </a:r>
            <a:br>
              <a:rPr lang="en-US" sz="3200" dirty="0" smtClean="0"/>
            </a:br>
            <a:r>
              <a:rPr lang="en-US" sz="3200" dirty="0" smtClean="0"/>
              <a:t>in GF(7)</a:t>
            </a:r>
            <a:endParaRPr lang="en-AU" sz="3200" dirty="0" smtClean="0"/>
          </a:p>
        </p:txBody>
      </p:sp>
      <p:sp>
        <p:nvSpPr>
          <p:cNvPr id="10" name="TextBox 9"/>
          <p:cNvSpPr txBox="1"/>
          <p:nvPr/>
        </p:nvSpPr>
        <p:spPr>
          <a:xfrm>
            <a:off x="752921" y="4653136"/>
            <a:ext cx="3675063" cy="646113"/>
          </a:xfrm>
          <a:prstGeom prst="rect">
            <a:avLst/>
          </a:prstGeom>
          <a:noFill/>
        </p:spPr>
        <p:txBody>
          <a:bodyPr>
            <a:spAutoFit/>
          </a:bodyPr>
          <a:lstStyle/>
          <a:p>
            <a:pPr>
              <a:defRPr/>
            </a:pPr>
            <a:r>
              <a:rPr lang="en-US" dirty="0">
                <a:latin typeface="+mn-lt"/>
              </a:rPr>
              <a:t>(c) Additive and multiplicative inverses modulo 7 </a:t>
            </a:r>
          </a:p>
        </p:txBody>
      </p:sp>
      <p:pic>
        <p:nvPicPr>
          <p:cNvPr id="93188" name="Picture 4"/>
          <p:cNvPicPr>
            <a:picLocks noChangeAspect="1"/>
          </p:cNvPicPr>
          <p:nvPr/>
        </p:nvPicPr>
        <p:blipFill>
          <a:blip r:embed="rId3"/>
          <a:srcRect l="-3014" r="76820"/>
          <a:stretch>
            <a:fillRect/>
          </a:stretch>
        </p:blipFill>
        <p:spPr bwMode="auto">
          <a:xfrm>
            <a:off x="4427984" y="2679"/>
            <a:ext cx="4495800" cy="6427788"/>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381000" y="476672"/>
            <a:ext cx="3613150" cy="2376264"/>
          </a:xfrm>
        </p:spPr>
        <p:txBody>
          <a:bodyPr/>
          <a:lstStyle/>
          <a:p>
            <a:r>
              <a:rPr lang="en-US" dirty="0" smtClean="0"/>
              <a:t>In this section, we have shown how to construct a finite field of order </a:t>
            </a:r>
            <a:r>
              <a:rPr lang="en-US" i="1" dirty="0" smtClean="0"/>
              <a:t>p</a:t>
            </a:r>
            <a:r>
              <a:rPr lang="en-US" dirty="0" smtClean="0"/>
              <a:t>, where </a:t>
            </a:r>
            <a:r>
              <a:rPr lang="en-US" i="1" dirty="0" smtClean="0"/>
              <a:t>p</a:t>
            </a:r>
            <a:r>
              <a:rPr lang="en-US" dirty="0" smtClean="0"/>
              <a:t>  is prime. </a:t>
            </a:r>
            <a:br>
              <a:rPr lang="en-US" dirty="0" smtClean="0"/>
            </a:br>
            <a:r>
              <a:rPr lang="en-US" dirty="0" smtClean="0"/>
              <a:t/>
            </a:r>
            <a:br>
              <a:rPr lang="en-US" dirty="0" smtClean="0"/>
            </a:br>
            <a:r>
              <a:rPr lang="en-US" dirty="0" smtClean="0"/>
              <a:t>GF(</a:t>
            </a:r>
            <a:r>
              <a:rPr lang="en-US" i="1" dirty="0" smtClean="0"/>
              <a:t>p</a:t>
            </a:r>
            <a:r>
              <a:rPr lang="en-US" dirty="0" smtClean="0"/>
              <a:t>) is defined with the following properties:</a:t>
            </a:r>
          </a:p>
        </p:txBody>
      </p:sp>
      <p:sp>
        <p:nvSpPr>
          <p:cNvPr id="3" name="Content Placeholder 2"/>
          <p:cNvSpPr>
            <a:spLocks noGrp="1"/>
          </p:cNvSpPr>
          <p:nvPr>
            <p:ph idx="1"/>
          </p:nvPr>
        </p:nvSpPr>
        <p:spPr>
          <a:xfrm>
            <a:off x="4283968" y="548680"/>
            <a:ext cx="4464496" cy="5424264"/>
          </a:xfrm>
        </p:spPr>
        <p:txBody>
          <a:bodyPr rtlCol="0">
            <a:normAutofit fontScale="70000" lnSpcReduction="20000"/>
          </a:bodyPr>
          <a:lstStyle/>
          <a:p>
            <a:pPr fontAlgn="auto">
              <a:spcAft>
                <a:spcPts val="0"/>
              </a:spcAft>
              <a:buClr>
                <a:schemeClr val="accent1">
                  <a:lumMod val="60000"/>
                  <a:lumOff val="40000"/>
                </a:schemeClr>
              </a:buClr>
              <a:buFont typeface="Candara" pitchFamily="34" charset="0"/>
              <a:buChar char="•"/>
              <a:defRPr/>
            </a:pPr>
            <a:r>
              <a:rPr lang="en-US" dirty="0" smtClean="0">
                <a:ea typeface="+mn-ea"/>
                <a:cs typeface="+mn-cs"/>
              </a:rPr>
              <a:t>1. GF(</a:t>
            </a:r>
            <a:r>
              <a:rPr lang="en-US" i="1" dirty="0" smtClean="0">
                <a:ea typeface="+mn-ea"/>
                <a:cs typeface="+mn-cs"/>
              </a:rPr>
              <a:t>p</a:t>
            </a:r>
            <a:r>
              <a:rPr lang="en-US" dirty="0" smtClean="0">
                <a:ea typeface="+mn-ea"/>
                <a:cs typeface="+mn-cs"/>
              </a:rPr>
              <a:t>) consists of </a:t>
            </a:r>
            <a:r>
              <a:rPr lang="en-US" i="1" dirty="0" smtClean="0">
                <a:ea typeface="+mn-ea"/>
                <a:cs typeface="+mn-cs"/>
              </a:rPr>
              <a:t>p</a:t>
            </a:r>
            <a:r>
              <a:rPr lang="en-US" dirty="0" smtClean="0">
                <a:ea typeface="+mn-ea"/>
                <a:cs typeface="+mn-cs"/>
              </a:rPr>
              <a:t> elements</a:t>
            </a:r>
          </a:p>
          <a:p>
            <a:pPr fontAlgn="auto">
              <a:spcAft>
                <a:spcPts val="0"/>
              </a:spcAft>
              <a:buClr>
                <a:schemeClr val="accent1">
                  <a:lumMod val="60000"/>
                  <a:lumOff val="40000"/>
                </a:schemeClr>
              </a:buClr>
              <a:buFont typeface="Candara" pitchFamily="34" charset="0"/>
              <a:buChar char="•"/>
              <a:defRPr/>
            </a:pPr>
            <a:endParaRPr lang="en-US" dirty="0" smtClean="0">
              <a:ea typeface="+mn-ea"/>
              <a:cs typeface="+mn-cs"/>
            </a:endParaRPr>
          </a:p>
          <a:p>
            <a:pPr fontAlgn="auto">
              <a:spcAft>
                <a:spcPts val="0"/>
              </a:spcAft>
              <a:buClr>
                <a:schemeClr val="accent1">
                  <a:lumMod val="60000"/>
                  <a:lumOff val="40000"/>
                </a:schemeClr>
              </a:buClr>
              <a:buFont typeface="Candara" pitchFamily="34" charset="0"/>
              <a:buChar char="•"/>
              <a:defRPr/>
            </a:pPr>
            <a:r>
              <a:rPr lang="en-US" dirty="0" smtClean="0">
                <a:ea typeface="+mn-ea"/>
                <a:cs typeface="+mn-cs"/>
              </a:rPr>
              <a:t>2. The binary operations + and * are defined over the set. The operations of addition, subtraction, multiplication, and division can be performed without leaving the set. Each element of the set other than 0 has a multiplicative inverse</a:t>
            </a:r>
          </a:p>
          <a:p>
            <a:pPr fontAlgn="auto">
              <a:spcAft>
                <a:spcPts val="0"/>
              </a:spcAft>
              <a:buClr>
                <a:schemeClr val="accent1">
                  <a:lumMod val="60000"/>
                  <a:lumOff val="40000"/>
                </a:schemeClr>
              </a:buClr>
              <a:buFont typeface="Candara" pitchFamily="34" charset="0"/>
              <a:buChar char="•"/>
              <a:defRPr/>
            </a:pPr>
            <a:endParaRPr lang="en-US" dirty="0" smtClean="0">
              <a:ea typeface="+mn-ea"/>
              <a:cs typeface="+mn-cs"/>
            </a:endParaRPr>
          </a:p>
          <a:p>
            <a:pPr fontAlgn="auto">
              <a:spcAft>
                <a:spcPts val="0"/>
              </a:spcAft>
              <a:buClr>
                <a:schemeClr val="accent1">
                  <a:lumMod val="60000"/>
                  <a:lumOff val="40000"/>
                </a:schemeClr>
              </a:buClr>
              <a:buFont typeface="Candara" pitchFamily="34" charset="0"/>
              <a:buChar char="•"/>
              <a:defRPr/>
            </a:pPr>
            <a:r>
              <a:rPr lang="en-US" dirty="0" smtClean="0">
                <a:ea typeface="+mn-ea"/>
                <a:cs typeface="+mn-cs"/>
              </a:rPr>
              <a:t>We have shown that the elements of GF(</a:t>
            </a:r>
            <a:r>
              <a:rPr lang="en-US" i="1" dirty="0" smtClean="0">
                <a:ea typeface="+mn-ea"/>
                <a:cs typeface="+mn-cs"/>
              </a:rPr>
              <a:t>p</a:t>
            </a:r>
            <a:r>
              <a:rPr lang="en-US" dirty="0" smtClean="0">
                <a:ea typeface="+mn-ea"/>
                <a:cs typeface="+mn-cs"/>
              </a:rPr>
              <a:t>) are the integers {0, 1, . . . , </a:t>
            </a:r>
            <a:r>
              <a:rPr lang="en-US" i="1" dirty="0" smtClean="0">
                <a:ea typeface="+mn-ea"/>
                <a:cs typeface="+mn-cs"/>
              </a:rPr>
              <a:t>p</a:t>
            </a:r>
            <a:r>
              <a:rPr lang="en-US" dirty="0" smtClean="0">
                <a:ea typeface="+mn-ea"/>
                <a:cs typeface="+mn-cs"/>
              </a:rPr>
              <a:t> – 1} and that the arithmetic operations are addition and multiplication mod </a:t>
            </a:r>
            <a:r>
              <a:rPr lang="en-US" i="1" dirty="0" smtClean="0">
                <a:ea typeface="+mn-ea"/>
                <a:cs typeface="+mn-cs"/>
              </a:rPr>
              <a:t>p</a:t>
            </a:r>
            <a:endParaRPr lang="en-US" dirty="0">
              <a:ea typeface="+mn-ea"/>
              <a:cs typeface="+mn-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274638"/>
            <a:ext cx="8229600" cy="706090"/>
          </a:xfrm>
        </p:spPr>
        <p:txBody>
          <a:bodyPr/>
          <a:lstStyle/>
          <a:p>
            <a:r>
              <a:rPr lang="en-US" sz="4000" dirty="0" smtClean="0"/>
              <a:t>Polynomial Arithmetic</a:t>
            </a:r>
            <a:endParaRPr lang="en-AU" sz="4000" dirty="0" smtClean="0"/>
          </a:p>
        </p:txBody>
      </p:sp>
      <p:sp>
        <p:nvSpPr>
          <p:cNvPr id="74755" name="Rectangle 3"/>
          <p:cNvSpPr>
            <a:spLocks noGrp="1" noChangeArrowheads="1"/>
          </p:cNvSpPr>
          <p:nvPr>
            <p:ph idx="1"/>
          </p:nvPr>
        </p:nvSpPr>
        <p:spPr>
          <a:xfrm>
            <a:off x="395536" y="1124744"/>
            <a:ext cx="7570787" cy="1209675"/>
          </a:xfrm>
        </p:spPr>
        <p:txBody>
          <a:bodyPr rtlCol="0">
            <a:normAutofit/>
          </a:bodyPr>
          <a:lstStyle/>
          <a:p>
            <a:pPr fontAlgn="auto">
              <a:spcAft>
                <a:spcPts val="0"/>
              </a:spcAft>
              <a:buClr>
                <a:schemeClr val="accent1">
                  <a:lumMod val="60000"/>
                  <a:lumOff val="40000"/>
                </a:schemeClr>
              </a:buClr>
              <a:buFont typeface="Candara" pitchFamily="34" charset="0"/>
              <a:buChar char="•"/>
              <a:defRPr/>
            </a:pPr>
            <a:r>
              <a:rPr lang="en-US" sz="2400" dirty="0" smtClean="0">
                <a:ea typeface="+mn-ea"/>
                <a:cs typeface="+mn-cs"/>
              </a:rPr>
              <a:t>We can distinguish three classes of polynomial   arithmetic:</a:t>
            </a:r>
          </a:p>
        </p:txBody>
      </p:sp>
      <p:graphicFrame>
        <p:nvGraphicFramePr>
          <p:cNvPr id="5" name="Diagram 4"/>
          <p:cNvGraphicFramePr/>
          <p:nvPr>
            <p:extLst>
              <p:ext uri="{D42A27DB-BD31-4B8C-83A1-F6EECF244321}">
                <p14:modId xmlns:p14="http://schemas.microsoft.com/office/powerpoint/2010/main" val="2712880422"/>
              </p:ext>
            </p:extLst>
          </p:nvPr>
        </p:nvGraphicFramePr>
        <p:xfrm>
          <a:off x="1115616" y="2060848"/>
          <a:ext cx="7239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323528" y="274638"/>
            <a:ext cx="8640960" cy="1143000"/>
          </a:xfrm>
        </p:spPr>
        <p:txBody>
          <a:bodyPr/>
          <a:lstStyle/>
          <a:p>
            <a:r>
              <a:rPr lang="en-US" sz="3600" dirty="0" smtClean="0"/>
              <a:t>Ordinary Polynomial Arithmetic Example</a:t>
            </a:r>
            <a:endParaRPr lang="en-AU" sz="3600" dirty="0" smtClean="0"/>
          </a:p>
        </p:txBody>
      </p:sp>
      <p:sp>
        <p:nvSpPr>
          <p:cNvPr id="15" name="TextBox 14"/>
          <p:cNvSpPr txBox="1"/>
          <p:nvPr/>
        </p:nvSpPr>
        <p:spPr>
          <a:xfrm>
            <a:off x="457200" y="1340768"/>
            <a:ext cx="8305800" cy="3724096"/>
          </a:xfrm>
          <a:prstGeom prst="rect">
            <a:avLst/>
          </a:prstGeom>
          <a:noFill/>
        </p:spPr>
        <p:txBody>
          <a:bodyPr>
            <a:spAutoFit/>
          </a:bodyPr>
          <a:lstStyle/>
          <a:p>
            <a:pPr>
              <a:defRPr/>
            </a:pPr>
            <a:r>
              <a:rPr lang="en-US" sz="2400" dirty="0">
                <a:latin typeface="+mn-lt"/>
              </a:rPr>
              <a:t> As an example: </a:t>
            </a:r>
          </a:p>
          <a:p>
            <a:pPr>
              <a:spcBef>
                <a:spcPts val="0"/>
              </a:spcBef>
              <a:defRPr/>
            </a:pPr>
            <a:r>
              <a:rPr lang="en-US" sz="2400" dirty="0">
                <a:latin typeface="+mn-lt"/>
              </a:rPr>
              <a:t>	let </a:t>
            </a:r>
            <a:r>
              <a:rPr lang="en-US" sz="2400" i="1" dirty="0">
                <a:latin typeface="+mn-lt"/>
              </a:rPr>
              <a:t>f(x)</a:t>
            </a:r>
            <a:r>
              <a:rPr lang="en-US" sz="2400" dirty="0">
                <a:latin typeface="+mn-lt"/>
              </a:rPr>
              <a:t> = </a:t>
            </a:r>
            <a:r>
              <a:rPr lang="en-US" sz="2400" i="1" dirty="0">
                <a:latin typeface="+mn-lt"/>
              </a:rPr>
              <a:t>x</a:t>
            </a:r>
            <a:r>
              <a:rPr lang="en-US" sz="2400" i="1" baseline="30000" dirty="0">
                <a:latin typeface="+mn-lt"/>
              </a:rPr>
              <a:t>3</a:t>
            </a:r>
            <a:r>
              <a:rPr lang="en-US" sz="2400" i="1" dirty="0">
                <a:latin typeface="+mn-lt"/>
              </a:rPr>
              <a:t> + x</a:t>
            </a:r>
            <a:r>
              <a:rPr lang="en-US" sz="2400" i="1" baseline="30000" dirty="0">
                <a:latin typeface="+mn-lt"/>
              </a:rPr>
              <a:t>2</a:t>
            </a:r>
            <a:r>
              <a:rPr lang="en-US" sz="2400" i="1" dirty="0">
                <a:latin typeface="+mn-lt"/>
              </a:rPr>
              <a:t> </a:t>
            </a:r>
            <a:r>
              <a:rPr lang="en-US" sz="2400" dirty="0">
                <a:latin typeface="+mn-lt"/>
              </a:rPr>
              <a:t>+  2 and </a:t>
            </a:r>
            <a:r>
              <a:rPr lang="en-US" sz="2400" i="1" dirty="0">
                <a:latin typeface="+mn-lt"/>
              </a:rPr>
              <a:t>g(x)</a:t>
            </a:r>
            <a:r>
              <a:rPr lang="en-US" sz="2400" dirty="0">
                <a:latin typeface="+mn-lt"/>
              </a:rPr>
              <a:t> = </a:t>
            </a:r>
            <a:r>
              <a:rPr lang="en-US" sz="2400" i="1" dirty="0">
                <a:latin typeface="+mn-lt"/>
              </a:rPr>
              <a:t>x</a:t>
            </a:r>
            <a:r>
              <a:rPr lang="en-US" sz="2400" i="1" baseline="30000" dirty="0">
                <a:latin typeface="+mn-lt"/>
              </a:rPr>
              <a:t>2</a:t>
            </a:r>
            <a:r>
              <a:rPr lang="en-US" sz="2400" i="1" dirty="0">
                <a:latin typeface="+mn-lt"/>
              </a:rPr>
              <a:t> - x</a:t>
            </a:r>
            <a:r>
              <a:rPr lang="en-US" sz="2400" dirty="0">
                <a:latin typeface="+mn-lt"/>
              </a:rPr>
              <a:t> +  1, 	where S is the set of integers</a:t>
            </a:r>
          </a:p>
          <a:p>
            <a:pPr>
              <a:spcBef>
                <a:spcPts val="0"/>
              </a:spcBef>
              <a:defRPr/>
            </a:pPr>
            <a:endParaRPr lang="en-US" sz="2400" dirty="0">
              <a:latin typeface="+mn-lt"/>
            </a:endParaRPr>
          </a:p>
          <a:p>
            <a:pPr>
              <a:spcBef>
                <a:spcPts val="0"/>
              </a:spcBef>
              <a:defRPr/>
            </a:pPr>
            <a:r>
              <a:rPr lang="en-US" sz="2400" dirty="0">
                <a:latin typeface="+mn-lt"/>
              </a:rPr>
              <a:t>Then:</a:t>
            </a:r>
          </a:p>
          <a:p>
            <a:pPr>
              <a:defRPr/>
            </a:pPr>
            <a:r>
              <a:rPr lang="en-US" sz="2400" dirty="0">
                <a:latin typeface="+mn-lt"/>
              </a:rPr>
              <a:t>	</a:t>
            </a:r>
            <a:r>
              <a:rPr lang="en-US" sz="2400" i="1" dirty="0">
                <a:latin typeface="+mn-lt"/>
              </a:rPr>
              <a:t>f(x) + g(x) = x</a:t>
            </a:r>
            <a:r>
              <a:rPr lang="en-US" sz="2400" i="1" baseline="30000" dirty="0">
                <a:latin typeface="+mn-lt"/>
              </a:rPr>
              <a:t>3</a:t>
            </a:r>
            <a:r>
              <a:rPr lang="en-US" sz="2400" i="1" dirty="0">
                <a:latin typeface="+mn-lt"/>
              </a:rPr>
              <a:t> + 2x</a:t>
            </a:r>
            <a:r>
              <a:rPr lang="en-US" sz="2400" i="1" baseline="30000" dirty="0">
                <a:latin typeface="+mn-lt"/>
              </a:rPr>
              <a:t>2</a:t>
            </a:r>
            <a:r>
              <a:rPr lang="en-US" sz="2400" i="1" dirty="0">
                <a:latin typeface="+mn-lt"/>
              </a:rPr>
              <a:t> - x + 3</a:t>
            </a:r>
          </a:p>
          <a:p>
            <a:pPr>
              <a:defRPr/>
            </a:pPr>
            <a:r>
              <a:rPr lang="en-US" sz="2400" i="1" dirty="0">
                <a:latin typeface="+mn-lt"/>
              </a:rPr>
              <a:t>	f(x) - g(x) = x</a:t>
            </a:r>
            <a:r>
              <a:rPr lang="en-US" sz="2400" i="1" baseline="30000" dirty="0">
                <a:latin typeface="+mn-lt"/>
              </a:rPr>
              <a:t>3</a:t>
            </a:r>
            <a:r>
              <a:rPr lang="en-US" sz="2400" i="1" dirty="0">
                <a:latin typeface="+mn-lt"/>
              </a:rPr>
              <a:t> + x +  1</a:t>
            </a:r>
          </a:p>
          <a:p>
            <a:pPr>
              <a:defRPr/>
            </a:pPr>
            <a:r>
              <a:rPr lang="en-US" sz="2400" i="1" dirty="0">
                <a:latin typeface="+mn-lt"/>
              </a:rPr>
              <a:t>	f(x) * g(x) = x</a:t>
            </a:r>
            <a:r>
              <a:rPr lang="en-US" sz="2400" i="1" baseline="30000" dirty="0">
                <a:latin typeface="+mn-lt"/>
              </a:rPr>
              <a:t>5</a:t>
            </a:r>
            <a:r>
              <a:rPr lang="en-US" sz="2400" i="1" dirty="0">
                <a:latin typeface="+mn-lt"/>
              </a:rPr>
              <a:t> + 3x</a:t>
            </a:r>
            <a:r>
              <a:rPr lang="en-US" sz="2400" i="1" baseline="30000" dirty="0">
                <a:latin typeface="+mn-lt"/>
              </a:rPr>
              <a:t>2</a:t>
            </a:r>
            <a:r>
              <a:rPr lang="en-US" sz="2400" i="1" dirty="0">
                <a:latin typeface="+mn-lt"/>
              </a:rPr>
              <a:t> - 2x + 2</a:t>
            </a:r>
          </a:p>
          <a:p>
            <a:pPr>
              <a:defRPr/>
            </a:pPr>
            <a:endParaRPr lang="en-US" sz="2400" dirty="0">
              <a:latin typeface="+mn-lt"/>
            </a:endParaRPr>
          </a:p>
          <a:p>
            <a:pPr>
              <a:defRPr/>
            </a:pPr>
            <a:r>
              <a:rPr lang="en-US" dirty="0">
                <a:latin typeface="+mn-lt"/>
              </a:rPr>
              <a:t>Figures 4.3a through 4.3c show the manual calculations</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3.pdf"/>
          <p:cNvPicPr>
            <a:picLocks noChangeAspect="1"/>
          </p:cNvPicPr>
          <p:nvPr/>
        </p:nvPicPr>
        <p:blipFill>
          <a:blip r:embed="rId3"/>
          <a:srcRect l="-3529" t="16364" r="-1176" b="22726"/>
          <a:stretch>
            <a:fillRect/>
          </a:stretch>
        </p:blipFill>
        <p:spPr bwMode="auto">
          <a:xfrm>
            <a:off x="-3175" y="-4763"/>
            <a:ext cx="9117013" cy="6862763"/>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sz="4000" dirty="0" smtClean="0"/>
              <a:t>Polynomial Arithmetic With Coefficients in </a:t>
            </a:r>
            <a:r>
              <a:rPr lang="en-US" sz="4000" dirty="0" err="1" smtClean="0"/>
              <a:t>Z</a:t>
            </a:r>
            <a:r>
              <a:rPr lang="en-US" sz="4000" baseline="-25000" dirty="0" err="1" smtClean="0"/>
              <a:t>p</a:t>
            </a:r>
            <a:endParaRPr lang="en-AU" sz="4000" baseline="-25000" dirty="0" smtClean="0"/>
          </a:p>
        </p:txBody>
      </p:sp>
      <p:sp>
        <p:nvSpPr>
          <p:cNvPr id="76803" name="Rectangle 3"/>
          <p:cNvSpPr>
            <a:spLocks noGrp="1" noChangeArrowheads="1"/>
          </p:cNvSpPr>
          <p:nvPr>
            <p:ph idx="1"/>
          </p:nvPr>
        </p:nvSpPr>
        <p:spPr>
          <a:xfrm>
            <a:off x="467544" y="1762125"/>
            <a:ext cx="8208911" cy="4791075"/>
          </a:xfrm>
        </p:spPr>
        <p:txBody>
          <a:bodyPr rtlCol="0">
            <a:normAutofit/>
          </a:bodyPr>
          <a:lstStyle/>
          <a:p>
            <a:pPr fontAlgn="auto">
              <a:spcAft>
                <a:spcPts val="0"/>
              </a:spcAft>
              <a:buClr>
                <a:schemeClr val="accent1">
                  <a:lumMod val="60000"/>
                  <a:lumOff val="40000"/>
                </a:schemeClr>
              </a:buClr>
              <a:buFont typeface="Candara" pitchFamily="34" charset="0"/>
              <a:buChar char="•"/>
              <a:defRPr/>
            </a:pPr>
            <a:r>
              <a:rPr lang="en-US" sz="2400" dirty="0" smtClean="0">
                <a:ea typeface="+mn-ea"/>
                <a:cs typeface="+mn-cs"/>
              </a:rPr>
              <a:t>If each distinct polynomial is considered to be an element of the set, then that set is a ring</a:t>
            </a:r>
          </a:p>
          <a:p>
            <a:pPr fontAlgn="auto">
              <a:spcAft>
                <a:spcPts val="0"/>
              </a:spcAft>
              <a:buClr>
                <a:schemeClr val="accent1">
                  <a:lumMod val="60000"/>
                  <a:lumOff val="40000"/>
                </a:schemeClr>
              </a:buClr>
              <a:buFont typeface="Candara" pitchFamily="34" charset="0"/>
              <a:buChar char="•"/>
              <a:defRPr/>
            </a:pPr>
            <a:r>
              <a:rPr lang="en-US" sz="2400" dirty="0" smtClean="0">
                <a:ea typeface="+mn-ea"/>
                <a:cs typeface="+mn-cs"/>
              </a:rPr>
              <a:t>When polynomial arithmetic is performed on polynomials over a field, then division is possible</a:t>
            </a:r>
          </a:p>
          <a:p>
            <a:pPr lvl="2" fontAlgn="auto">
              <a:spcAft>
                <a:spcPts val="0"/>
              </a:spcAft>
              <a:buClr>
                <a:schemeClr val="accent1">
                  <a:lumMod val="60000"/>
                  <a:lumOff val="40000"/>
                </a:schemeClr>
              </a:buClr>
              <a:buFont typeface="Candara" pitchFamily="34" charset="0"/>
              <a:buChar char="•"/>
              <a:defRPr/>
            </a:pPr>
            <a:r>
              <a:rPr lang="en-US" sz="1800" dirty="0" smtClean="0">
                <a:ea typeface="+mn-ea"/>
              </a:rPr>
              <a:t>Note:  this does not mean that </a:t>
            </a:r>
            <a:r>
              <a:rPr lang="en-US" sz="1800" i="1" dirty="0" smtClean="0">
                <a:ea typeface="+mn-ea"/>
              </a:rPr>
              <a:t>exact division </a:t>
            </a:r>
            <a:r>
              <a:rPr lang="en-US" sz="1800" dirty="0" smtClean="0">
                <a:ea typeface="+mn-ea"/>
              </a:rPr>
              <a:t>is possible</a:t>
            </a:r>
          </a:p>
          <a:p>
            <a:pPr marL="342900" lvl="2" indent="-342900" fontAlgn="auto">
              <a:spcBef>
                <a:spcPts val="2400"/>
              </a:spcBef>
              <a:spcAft>
                <a:spcPts val="0"/>
              </a:spcAft>
              <a:buClr>
                <a:schemeClr val="accent1">
                  <a:lumMod val="60000"/>
                  <a:lumOff val="40000"/>
                </a:schemeClr>
              </a:buClr>
              <a:buFont typeface="Candara" pitchFamily="34" charset="0"/>
              <a:buChar char="•"/>
              <a:defRPr/>
            </a:pPr>
            <a:r>
              <a:rPr lang="en-US" sz="2000" dirty="0" smtClean="0">
                <a:ea typeface="+mn-ea"/>
              </a:rPr>
              <a:t>If we attempt to perform polynomial division over a coefficient set that is not a field, we find that division is not always defined</a:t>
            </a:r>
          </a:p>
          <a:p>
            <a:pPr lvl="2" fontAlgn="auto">
              <a:spcAft>
                <a:spcPts val="0"/>
              </a:spcAft>
              <a:buClr>
                <a:schemeClr val="accent1">
                  <a:lumMod val="60000"/>
                  <a:lumOff val="40000"/>
                </a:schemeClr>
              </a:buClr>
              <a:buFont typeface="Candara" pitchFamily="34" charset="0"/>
              <a:buChar char="•"/>
              <a:defRPr/>
            </a:pPr>
            <a:r>
              <a:rPr lang="en-US" sz="1800" dirty="0" smtClean="0">
                <a:ea typeface="+mn-ea"/>
              </a:rPr>
              <a:t>Even if the coefficient set is a field, polynomial division is not necessarily exact</a:t>
            </a:r>
          </a:p>
          <a:p>
            <a:pPr lvl="2" fontAlgn="auto">
              <a:spcAft>
                <a:spcPts val="0"/>
              </a:spcAft>
              <a:buClr>
                <a:schemeClr val="accent1">
                  <a:lumMod val="60000"/>
                  <a:lumOff val="40000"/>
                </a:schemeClr>
              </a:buClr>
              <a:buFont typeface="Candara" pitchFamily="34" charset="0"/>
              <a:buChar char="•"/>
              <a:defRPr/>
            </a:pPr>
            <a:r>
              <a:rPr lang="en-US" sz="1800" dirty="0" smtClean="0">
                <a:ea typeface="+mn-ea"/>
              </a:rPr>
              <a:t>With the understanding that remainders are allowed, we can say that polynomial division is possible if the coefficient set is a field</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274638"/>
            <a:ext cx="8229600" cy="778098"/>
          </a:xfrm>
        </p:spPr>
        <p:txBody>
          <a:bodyPr/>
          <a:lstStyle/>
          <a:p>
            <a:r>
              <a:rPr lang="en-US" dirty="0" smtClean="0"/>
              <a:t>Polynomial Division</a:t>
            </a:r>
            <a:endParaRPr lang="en-AU" dirty="0" smtClean="0"/>
          </a:p>
        </p:txBody>
      </p:sp>
      <p:sp>
        <p:nvSpPr>
          <p:cNvPr id="77827" name="Rectangle 3"/>
          <p:cNvSpPr>
            <a:spLocks noGrp="1" noChangeArrowheads="1"/>
          </p:cNvSpPr>
          <p:nvPr>
            <p:ph idx="1"/>
          </p:nvPr>
        </p:nvSpPr>
        <p:spPr>
          <a:xfrm>
            <a:off x="467544" y="1196752"/>
            <a:ext cx="8064895" cy="4714875"/>
          </a:xfrm>
        </p:spPr>
        <p:txBody>
          <a:bodyPr rtlCol="0">
            <a:normAutofit fontScale="70000" lnSpcReduction="20000"/>
          </a:bodyPr>
          <a:lstStyle/>
          <a:p>
            <a:pPr fontAlgn="auto">
              <a:spcAft>
                <a:spcPts val="0"/>
              </a:spcAft>
              <a:buClr>
                <a:schemeClr val="accent1">
                  <a:lumMod val="60000"/>
                  <a:lumOff val="40000"/>
                </a:schemeClr>
              </a:buClr>
              <a:buFont typeface="Candara" pitchFamily="34" charset="0"/>
              <a:buChar char="•"/>
              <a:defRPr/>
            </a:pPr>
            <a:r>
              <a:rPr lang="en-US" dirty="0" smtClean="0">
                <a:ea typeface="+mn-ea"/>
                <a:cs typeface="+mn-cs"/>
              </a:rPr>
              <a:t>We can write any polynomial in the form:</a:t>
            </a:r>
          </a:p>
          <a:p>
            <a:pPr lvl="1" fontAlgn="auto">
              <a:spcAft>
                <a:spcPts val="0"/>
              </a:spcAft>
              <a:buFont typeface="Candara" pitchFamily="34" charset="0"/>
              <a:buNone/>
              <a:defRPr/>
            </a:pPr>
            <a:r>
              <a:rPr lang="en-AU" dirty="0" smtClean="0">
                <a:ea typeface="+mn-ea"/>
              </a:rPr>
              <a:t>			</a:t>
            </a:r>
            <a:r>
              <a:rPr lang="en-AU" i="1" dirty="0" smtClean="0">
                <a:ea typeface="+mn-ea"/>
              </a:rPr>
              <a:t>f(x) = q(x) g(x) + r(x)</a:t>
            </a:r>
          </a:p>
          <a:p>
            <a:pPr lvl="1" fontAlgn="auto">
              <a:spcAft>
                <a:spcPts val="0"/>
              </a:spcAft>
              <a:buFont typeface="Candara" pitchFamily="34" charset="0"/>
              <a:buChar char="•"/>
              <a:defRPr/>
            </a:pPr>
            <a:r>
              <a:rPr lang="en-AU" i="1" dirty="0" smtClean="0">
                <a:ea typeface="+mn-ea"/>
              </a:rPr>
              <a:t>r(x)</a:t>
            </a:r>
            <a:r>
              <a:rPr lang="en-AU" dirty="0" smtClean="0">
                <a:ea typeface="+mn-ea"/>
              </a:rPr>
              <a:t> can be interpreted </a:t>
            </a:r>
            <a:r>
              <a:rPr lang="en-US" dirty="0" smtClean="0">
                <a:ea typeface="+mn-ea"/>
              </a:rPr>
              <a:t>as being a remainder</a:t>
            </a:r>
          </a:p>
          <a:p>
            <a:pPr lvl="1" fontAlgn="auto">
              <a:spcAft>
                <a:spcPts val="0"/>
              </a:spcAft>
              <a:buFont typeface="Candara" pitchFamily="34" charset="0"/>
              <a:buChar char="•"/>
              <a:defRPr/>
            </a:pPr>
            <a:r>
              <a:rPr lang="en-AU" i="1" dirty="0" smtClean="0">
                <a:ea typeface="+mn-ea"/>
              </a:rPr>
              <a:t>So r(x) = f(x) </a:t>
            </a:r>
            <a:r>
              <a:rPr lang="en-AU" dirty="0" smtClean="0">
                <a:ea typeface="+mn-ea"/>
              </a:rPr>
              <a:t>mod </a:t>
            </a:r>
            <a:r>
              <a:rPr lang="en-AU" i="1" dirty="0" smtClean="0">
                <a:ea typeface="+mn-ea"/>
              </a:rPr>
              <a:t>g(x)</a:t>
            </a:r>
          </a:p>
          <a:p>
            <a:pPr lvl="1" fontAlgn="auto">
              <a:spcAft>
                <a:spcPts val="0"/>
              </a:spcAft>
              <a:buFont typeface="Candara" pitchFamily="34" charset="0"/>
              <a:buChar char="•"/>
              <a:defRPr/>
            </a:pPr>
            <a:endParaRPr lang="en-AU" i="1" dirty="0" smtClean="0">
              <a:ea typeface="+mn-ea"/>
            </a:endParaRPr>
          </a:p>
          <a:p>
            <a:pPr fontAlgn="auto">
              <a:spcAft>
                <a:spcPts val="0"/>
              </a:spcAft>
              <a:buClr>
                <a:schemeClr val="accent1">
                  <a:lumMod val="60000"/>
                  <a:lumOff val="40000"/>
                </a:schemeClr>
              </a:buClr>
              <a:buFont typeface="Candara" pitchFamily="34" charset="0"/>
              <a:buChar char="•"/>
              <a:defRPr/>
            </a:pPr>
            <a:r>
              <a:rPr lang="en-US" dirty="0" smtClean="0">
                <a:ea typeface="+mn-ea"/>
                <a:cs typeface="+mn-cs"/>
              </a:rPr>
              <a:t>If there is no remainder we can say </a:t>
            </a:r>
            <a:r>
              <a:rPr lang="en-AU" i="1" dirty="0" smtClean="0">
                <a:ea typeface="+mn-ea"/>
                <a:cs typeface="+mn-cs"/>
              </a:rPr>
              <a:t>g(x)</a:t>
            </a:r>
            <a:r>
              <a:rPr lang="en-AU" dirty="0" smtClean="0">
                <a:ea typeface="+mn-ea"/>
                <a:cs typeface="+mn-cs"/>
              </a:rPr>
              <a:t> </a:t>
            </a:r>
            <a:r>
              <a:rPr lang="en-AU" b="1" dirty="0" smtClean="0">
                <a:ea typeface="+mn-ea"/>
                <a:cs typeface="+mn-cs"/>
              </a:rPr>
              <a:t>divides </a:t>
            </a:r>
            <a:r>
              <a:rPr lang="en-AU" i="1" dirty="0" smtClean="0">
                <a:ea typeface="+mn-ea"/>
                <a:cs typeface="+mn-cs"/>
              </a:rPr>
              <a:t>f(x)</a:t>
            </a:r>
          </a:p>
          <a:p>
            <a:pPr lvl="1" fontAlgn="auto">
              <a:spcAft>
                <a:spcPts val="0"/>
              </a:spcAft>
              <a:buFont typeface="Candara" pitchFamily="34" charset="0"/>
              <a:buChar char="•"/>
              <a:defRPr/>
            </a:pPr>
            <a:r>
              <a:rPr lang="en-AU" dirty="0" smtClean="0">
                <a:ea typeface="+mn-ea"/>
              </a:rPr>
              <a:t>Written as </a:t>
            </a:r>
            <a:r>
              <a:rPr lang="en-AU" i="1" dirty="0" smtClean="0">
                <a:ea typeface="+mn-ea"/>
              </a:rPr>
              <a:t>g(x) | f(x)</a:t>
            </a:r>
          </a:p>
          <a:p>
            <a:pPr lvl="1" fontAlgn="auto">
              <a:spcAft>
                <a:spcPts val="0"/>
              </a:spcAft>
              <a:buFont typeface="Candara" pitchFamily="34" charset="0"/>
              <a:buChar char="•"/>
              <a:defRPr/>
            </a:pPr>
            <a:r>
              <a:rPr lang="en-AU" dirty="0" smtClean="0">
                <a:ea typeface="+mn-ea"/>
              </a:rPr>
              <a:t>We can say that </a:t>
            </a:r>
            <a:r>
              <a:rPr lang="en-AU" i="1" dirty="0" smtClean="0">
                <a:ea typeface="+mn-ea"/>
              </a:rPr>
              <a:t>g(x) </a:t>
            </a:r>
            <a:r>
              <a:rPr lang="en-AU" dirty="0" smtClean="0">
                <a:ea typeface="+mn-ea"/>
              </a:rPr>
              <a:t>is a </a:t>
            </a:r>
            <a:r>
              <a:rPr lang="en-AU" b="1" dirty="0" smtClean="0">
                <a:ea typeface="+mn-ea"/>
              </a:rPr>
              <a:t>factor </a:t>
            </a:r>
            <a:r>
              <a:rPr lang="en-AU" dirty="0" smtClean="0">
                <a:ea typeface="+mn-ea"/>
              </a:rPr>
              <a:t>of </a:t>
            </a:r>
            <a:r>
              <a:rPr lang="en-AU" i="1" dirty="0" smtClean="0">
                <a:ea typeface="+mn-ea"/>
              </a:rPr>
              <a:t>f(x)</a:t>
            </a:r>
          </a:p>
          <a:p>
            <a:pPr lvl="1" fontAlgn="auto">
              <a:spcAft>
                <a:spcPts val="0"/>
              </a:spcAft>
              <a:buFont typeface="Candara" pitchFamily="34" charset="0"/>
              <a:buChar char="•"/>
              <a:defRPr/>
            </a:pPr>
            <a:r>
              <a:rPr lang="en-AU" i="1" dirty="0" smtClean="0">
                <a:ea typeface="+mn-ea"/>
              </a:rPr>
              <a:t>Or </a:t>
            </a:r>
            <a:r>
              <a:rPr lang="en-AU" dirty="0" smtClean="0">
                <a:ea typeface="+mn-ea"/>
              </a:rPr>
              <a:t>g(</a:t>
            </a:r>
            <a:r>
              <a:rPr lang="en-AU" i="1" dirty="0" smtClean="0">
                <a:ea typeface="+mn-ea"/>
              </a:rPr>
              <a:t>x)</a:t>
            </a:r>
            <a:r>
              <a:rPr lang="en-AU" dirty="0" smtClean="0">
                <a:ea typeface="+mn-ea"/>
              </a:rPr>
              <a:t> is a </a:t>
            </a:r>
            <a:r>
              <a:rPr lang="en-AU" b="1" dirty="0" smtClean="0">
                <a:ea typeface="+mn-ea"/>
              </a:rPr>
              <a:t>divisor </a:t>
            </a:r>
            <a:r>
              <a:rPr lang="en-AU" dirty="0" smtClean="0">
                <a:ea typeface="+mn-ea"/>
              </a:rPr>
              <a:t>of </a:t>
            </a:r>
            <a:r>
              <a:rPr lang="en-AU" i="1" dirty="0" smtClean="0">
                <a:ea typeface="+mn-ea"/>
              </a:rPr>
              <a:t>f(x)</a:t>
            </a:r>
          </a:p>
          <a:p>
            <a:pPr lvl="1" fontAlgn="auto">
              <a:spcAft>
                <a:spcPts val="0"/>
              </a:spcAft>
              <a:buFont typeface="Candara" pitchFamily="34" charset="0"/>
              <a:buChar char="•"/>
              <a:defRPr/>
            </a:pPr>
            <a:endParaRPr lang="en-AU" dirty="0" smtClean="0">
              <a:ea typeface="+mn-ea"/>
            </a:endParaRPr>
          </a:p>
          <a:p>
            <a:pPr fontAlgn="auto">
              <a:spcAft>
                <a:spcPts val="0"/>
              </a:spcAft>
              <a:buClr>
                <a:schemeClr val="accent1">
                  <a:lumMod val="60000"/>
                  <a:lumOff val="40000"/>
                </a:schemeClr>
              </a:buClr>
              <a:buFont typeface="Candara" pitchFamily="34" charset="0"/>
              <a:buChar char="•"/>
              <a:defRPr/>
            </a:pPr>
            <a:r>
              <a:rPr lang="en-US" dirty="0" smtClean="0">
                <a:ea typeface="+mn-ea"/>
                <a:cs typeface="+mn-cs"/>
              </a:rPr>
              <a:t>A polynomial </a:t>
            </a:r>
            <a:r>
              <a:rPr lang="en-US" i="1" dirty="0" smtClean="0">
                <a:ea typeface="+mn-ea"/>
                <a:cs typeface="+mn-cs"/>
              </a:rPr>
              <a:t>f(x) </a:t>
            </a:r>
            <a:r>
              <a:rPr lang="en-US" dirty="0" smtClean="0">
                <a:ea typeface="+mn-ea"/>
                <a:cs typeface="+mn-cs"/>
              </a:rPr>
              <a:t>over a field </a:t>
            </a:r>
            <a:r>
              <a:rPr lang="en-US" i="1" dirty="0" smtClean="0">
                <a:ea typeface="+mn-ea"/>
                <a:cs typeface="+mn-cs"/>
              </a:rPr>
              <a:t>F </a:t>
            </a:r>
            <a:r>
              <a:rPr lang="en-US" dirty="0" smtClean="0">
                <a:ea typeface="+mn-ea"/>
                <a:cs typeface="+mn-cs"/>
              </a:rPr>
              <a:t>is called </a:t>
            </a:r>
            <a:r>
              <a:rPr lang="en-US" b="1" dirty="0" smtClean="0">
                <a:ea typeface="+mn-ea"/>
                <a:cs typeface="+mn-cs"/>
              </a:rPr>
              <a:t>irreducible </a:t>
            </a:r>
            <a:r>
              <a:rPr lang="en-US" dirty="0" smtClean="0">
                <a:ea typeface="+mn-ea"/>
                <a:cs typeface="+mn-cs"/>
              </a:rPr>
              <a:t>if and only if </a:t>
            </a:r>
            <a:r>
              <a:rPr lang="en-US" i="1" dirty="0" smtClean="0">
                <a:ea typeface="+mn-ea"/>
                <a:cs typeface="+mn-cs"/>
              </a:rPr>
              <a:t>f(x) </a:t>
            </a:r>
            <a:r>
              <a:rPr lang="en-US" dirty="0" smtClean="0">
                <a:ea typeface="+mn-ea"/>
                <a:cs typeface="+mn-cs"/>
              </a:rPr>
              <a:t>cannot be expressed as a product of two polynomials, both over </a:t>
            </a:r>
            <a:r>
              <a:rPr lang="en-US" i="1" dirty="0" smtClean="0">
                <a:ea typeface="+mn-ea"/>
                <a:cs typeface="+mn-cs"/>
              </a:rPr>
              <a:t>F, </a:t>
            </a:r>
            <a:r>
              <a:rPr lang="en-US" dirty="0" smtClean="0">
                <a:ea typeface="+mn-ea"/>
                <a:cs typeface="+mn-cs"/>
              </a:rPr>
              <a:t>and both of degree lower than that of </a:t>
            </a:r>
            <a:r>
              <a:rPr lang="en-US" i="1" dirty="0" smtClean="0">
                <a:ea typeface="+mn-ea"/>
                <a:cs typeface="+mn-cs"/>
              </a:rPr>
              <a:t>f(x)</a:t>
            </a:r>
          </a:p>
          <a:p>
            <a:pPr lvl="1" fontAlgn="auto">
              <a:spcAft>
                <a:spcPts val="0"/>
              </a:spcAft>
              <a:buFont typeface="Candara" pitchFamily="34" charset="0"/>
              <a:buChar char="•"/>
              <a:defRPr/>
            </a:pPr>
            <a:r>
              <a:rPr lang="en-US" dirty="0" smtClean="0">
                <a:ea typeface="+mn-ea"/>
              </a:rPr>
              <a:t>An irreducible polynomial is also called a </a:t>
            </a:r>
            <a:r>
              <a:rPr lang="en-US" b="1" dirty="0" smtClean="0">
                <a:ea typeface="+mn-ea"/>
              </a:rPr>
              <a:t>prime polynomial</a:t>
            </a:r>
            <a:endParaRPr lang="en-AU" b="1" dirty="0">
              <a:ea typeface="+mn-ea"/>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3"/>
          <p:cNvSpPr>
            <a:spLocks noGrp="1"/>
          </p:cNvSpPr>
          <p:nvPr>
            <p:ph type="title"/>
          </p:nvPr>
        </p:nvSpPr>
        <p:spPr>
          <a:xfrm>
            <a:off x="381000" y="609600"/>
            <a:ext cx="3613150" cy="2819400"/>
          </a:xfrm>
        </p:spPr>
        <p:txBody>
          <a:bodyPr/>
          <a:lstStyle/>
          <a:p>
            <a:r>
              <a:rPr lang="en-US" dirty="0" smtClean="0"/>
              <a:t>Example of Polynomial Arithmetic </a:t>
            </a:r>
            <a:br>
              <a:rPr lang="en-US" dirty="0" smtClean="0"/>
            </a:br>
            <a:r>
              <a:rPr lang="en-US" dirty="0" smtClean="0"/>
              <a:t>Over GF(2)</a:t>
            </a:r>
          </a:p>
        </p:txBody>
      </p:sp>
      <p:sp>
        <p:nvSpPr>
          <p:cNvPr id="107523" name="Text Placeholder 9"/>
          <p:cNvSpPr>
            <a:spLocks noGrp="1"/>
          </p:cNvSpPr>
          <p:nvPr>
            <p:ph type="body" sz="half" idx="2"/>
          </p:nvPr>
        </p:nvSpPr>
        <p:spPr>
          <a:xfrm>
            <a:off x="381000" y="5410200"/>
            <a:ext cx="3613150" cy="1447800"/>
          </a:xfrm>
        </p:spPr>
        <p:txBody>
          <a:bodyPr/>
          <a:lstStyle/>
          <a:p>
            <a:pPr algn="l"/>
            <a:r>
              <a:rPr lang="en-US" dirty="0" smtClean="0"/>
              <a:t>(Figure 4.4 can be found on page 110 in the textbook)</a:t>
            </a:r>
          </a:p>
        </p:txBody>
      </p:sp>
      <p:pic>
        <p:nvPicPr>
          <p:cNvPr id="107524" name="Picture 7" descr="f4.pdf"/>
          <p:cNvPicPr>
            <a:picLocks noChangeAspect="1"/>
          </p:cNvPicPr>
          <p:nvPr/>
        </p:nvPicPr>
        <p:blipFill>
          <a:blip r:embed="rId3"/>
          <a:srcRect/>
          <a:stretch>
            <a:fillRect/>
          </a:stretch>
        </p:blipFill>
        <p:spPr bwMode="auto">
          <a:xfrm>
            <a:off x="4114800" y="0"/>
            <a:ext cx="5299075" cy="68580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AU" smtClean="0"/>
              <a:t>Divisibility</a:t>
            </a:r>
          </a:p>
        </p:txBody>
      </p:sp>
      <p:sp>
        <p:nvSpPr>
          <p:cNvPr id="35843" name="Content Placeholder 5"/>
          <p:cNvSpPr>
            <a:spLocks noGrp="1"/>
          </p:cNvSpPr>
          <p:nvPr>
            <p:ph idx="1"/>
          </p:nvPr>
        </p:nvSpPr>
        <p:spPr/>
        <p:txBody>
          <a:bodyPr/>
          <a:lstStyle/>
          <a:p>
            <a:r>
              <a:rPr lang="en-US" sz="2800" dirty="0" smtClean="0"/>
              <a:t>We say that a nonzero </a:t>
            </a:r>
            <a:r>
              <a:rPr lang="en-US" sz="2800" i="1" dirty="0" smtClean="0"/>
              <a:t>b </a:t>
            </a:r>
            <a:r>
              <a:rPr lang="en-US" sz="2800" b="1" dirty="0" smtClean="0"/>
              <a:t>divides </a:t>
            </a:r>
            <a:r>
              <a:rPr lang="en-US" sz="2800" i="1" dirty="0" smtClean="0"/>
              <a:t>a </a:t>
            </a:r>
            <a:r>
              <a:rPr lang="en-US" sz="2800" dirty="0" smtClean="0"/>
              <a:t>if </a:t>
            </a:r>
            <a:r>
              <a:rPr lang="en-US" sz="2800" i="1" dirty="0" smtClean="0"/>
              <a:t>a = </a:t>
            </a:r>
            <a:r>
              <a:rPr lang="en-US" sz="2800" i="1" dirty="0" err="1" smtClean="0"/>
              <a:t>mb</a:t>
            </a:r>
            <a:r>
              <a:rPr lang="en-US" sz="2800" i="1" dirty="0" smtClean="0"/>
              <a:t> </a:t>
            </a:r>
            <a:r>
              <a:rPr lang="en-US" sz="2800" dirty="0" smtClean="0"/>
              <a:t>for some </a:t>
            </a:r>
            <a:r>
              <a:rPr lang="en-US" sz="2800" i="1" dirty="0" smtClean="0"/>
              <a:t>m,</a:t>
            </a:r>
            <a:r>
              <a:rPr lang="en-US" sz="2800" dirty="0" smtClean="0"/>
              <a:t> where </a:t>
            </a:r>
            <a:r>
              <a:rPr lang="en-US" sz="2800" i="1" dirty="0" smtClean="0"/>
              <a:t>a, b, </a:t>
            </a:r>
            <a:r>
              <a:rPr lang="en-US" sz="2800" dirty="0" smtClean="0"/>
              <a:t>and </a:t>
            </a:r>
            <a:r>
              <a:rPr lang="en-US" sz="2800" i="1" dirty="0" smtClean="0"/>
              <a:t>m </a:t>
            </a:r>
            <a:r>
              <a:rPr lang="en-US" sz="2800" dirty="0" smtClean="0"/>
              <a:t>are </a:t>
            </a:r>
            <a:r>
              <a:rPr lang="en-US" sz="2800" u="sng" dirty="0" smtClean="0"/>
              <a:t>integers</a:t>
            </a:r>
          </a:p>
          <a:p>
            <a:r>
              <a:rPr lang="en-US" sz="2800" i="1" dirty="0" smtClean="0"/>
              <a:t>b </a:t>
            </a:r>
            <a:r>
              <a:rPr lang="en-US" sz="2800" dirty="0" smtClean="0"/>
              <a:t>divides </a:t>
            </a:r>
            <a:r>
              <a:rPr lang="en-US" sz="2800" i="1" dirty="0" smtClean="0"/>
              <a:t>a </a:t>
            </a:r>
            <a:r>
              <a:rPr lang="en-US" sz="2800" dirty="0" smtClean="0"/>
              <a:t>if there is no remainder on division</a:t>
            </a:r>
          </a:p>
          <a:p>
            <a:r>
              <a:rPr lang="en-US" sz="2800" dirty="0" smtClean="0"/>
              <a:t>The notation </a:t>
            </a:r>
            <a:r>
              <a:rPr lang="en-US" sz="2800" i="1" dirty="0" smtClean="0"/>
              <a:t>b | a </a:t>
            </a:r>
            <a:r>
              <a:rPr lang="en-US" sz="2800" dirty="0" smtClean="0"/>
              <a:t>is commonly used to mean </a:t>
            </a:r>
            <a:r>
              <a:rPr lang="en-US" sz="2800" i="1" dirty="0" smtClean="0"/>
              <a:t>b </a:t>
            </a:r>
            <a:r>
              <a:rPr lang="en-US" sz="2800" dirty="0" smtClean="0"/>
              <a:t>divides </a:t>
            </a:r>
            <a:r>
              <a:rPr lang="en-US" sz="2800" i="1" dirty="0" smtClean="0"/>
              <a:t>a</a:t>
            </a:r>
          </a:p>
          <a:p>
            <a:r>
              <a:rPr lang="en-US" sz="2800" dirty="0" smtClean="0"/>
              <a:t>If </a:t>
            </a:r>
            <a:r>
              <a:rPr lang="en-US" sz="2800" i="1" dirty="0" smtClean="0"/>
              <a:t>b | a </a:t>
            </a:r>
            <a:r>
              <a:rPr lang="en-US" sz="2800" dirty="0" smtClean="0"/>
              <a:t>we say that </a:t>
            </a:r>
            <a:r>
              <a:rPr lang="en-US" sz="2800" i="1" dirty="0" smtClean="0"/>
              <a:t>b </a:t>
            </a:r>
            <a:r>
              <a:rPr lang="en-US" sz="2800" dirty="0" smtClean="0"/>
              <a:t>is a </a:t>
            </a:r>
            <a:r>
              <a:rPr lang="en-US" sz="2800" b="1" dirty="0" smtClean="0"/>
              <a:t>divisor </a:t>
            </a:r>
            <a:r>
              <a:rPr lang="en-US" sz="2800" dirty="0" smtClean="0"/>
              <a:t>of </a:t>
            </a:r>
            <a:r>
              <a:rPr lang="en-US" sz="2800" i="1" dirty="0" smtClean="0"/>
              <a:t>a</a:t>
            </a:r>
            <a:endParaRPr lang="en-US" sz="2800" dirty="0" smtClean="0"/>
          </a:p>
        </p:txBody>
      </p:sp>
      <p:sp>
        <p:nvSpPr>
          <p:cNvPr id="7" name="TextBox 6"/>
          <p:cNvSpPr txBox="1"/>
          <p:nvPr/>
        </p:nvSpPr>
        <p:spPr>
          <a:xfrm>
            <a:off x="1217290" y="4869160"/>
            <a:ext cx="6705600" cy="984250"/>
          </a:xfrm>
          <a:prstGeom prst="rect">
            <a:avLst/>
          </a:prstGeom>
          <a:solidFill>
            <a:schemeClr val="accent4">
              <a:lumMod val="40000"/>
              <a:lumOff val="60000"/>
            </a:schemeClr>
          </a:solidFill>
          <a:ln w="31750">
            <a:solidFill>
              <a:schemeClr val="accent4">
                <a:lumMod val="75000"/>
              </a:schemeClr>
            </a:solidFill>
          </a:ln>
        </p:spPr>
        <p:txBody>
          <a:bodyPr>
            <a:spAutoFit/>
          </a:bodyPr>
          <a:lstStyle/>
          <a:p>
            <a:pPr algn="ctr">
              <a:defRPr/>
            </a:pPr>
            <a:r>
              <a:rPr lang="en-US" dirty="0">
                <a:latin typeface="Arial" pitchFamily="-1" charset="0"/>
              </a:rPr>
              <a:t> </a:t>
            </a:r>
            <a:r>
              <a:rPr lang="en-US" sz="2000" dirty="0">
                <a:latin typeface="+mn-lt"/>
              </a:rPr>
              <a:t>The positive divisors of 24 are 1, 2, 3, 4, 6, 8, 12, and 24</a:t>
            </a:r>
          </a:p>
          <a:p>
            <a:pPr algn="ctr">
              <a:defRPr/>
            </a:pPr>
            <a:r>
              <a:rPr lang="en-US" sz="2000" dirty="0">
                <a:latin typeface="+mn-lt"/>
              </a:rPr>
              <a:t>13 | 182; - 5 | 30; 17 | 289; - 3 | 33; 17 | 0</a:t>
            </a:r>
          </a:p>
          <a:p>
            <a:pPr algn="ctr">
              <a:defRPr/>
            </a:pPr>
            <a:endParaRPr lang="en-US" dirty="0">
              <a:latin typeface="Arial" pitchFamily="-1"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274638"/>
            <a:ext cx="8229600" cy="778098"/>
          </a:xfrm>
        </p:spPr>
        <p:txBody>
          <a:bodyPr/>
          <a:lstStyle/>
          <a:p>
            <a:r>
              <a:rPr lang="en-US" dirty="0" smtClean="0"/>
              <a:t>Polynomial GCD</a:t>
            </a:r>
            <a:endParaRPr lang="en-AU" dirty="0" smtClean="0"/>
          </a:p>
        </p:txBody>
      </p:sp>
      <p:sp>
        <p:nvSpPr>
          <p:cNvPr id="78851" name="Rectangle 3"/>
          <p:cNvSpPr>
            <a:spLocks noGrp="1" noChangeArrowheads="1"/>
          </p:cNvSpPr>
          <p:nvPr>
            <p:ph idx="1"/>
          </p:nvPr>
        </p:nvSpPr>
        <p:spPr>
          <a:xfrm>
            <a:off x="467544" y="1196752"/>
            <a:ext cx="8208912" cy="4714875"/>
          </a:xfrm>
        </p:spPr>
        <p:txBody>
          <a:bodyPr rtlCol="0">
            <a:noAutofit/>
          </a:bodyPr>
          <a:lstStyle/>
          <a:p>
            <a:pPr fontAlgn="auto">
              <a:spcAft>
                <a:spcPts val="0"/>
              </a:spcAft>
              <a:buClr>
                <a:schemeClr val="accent1">
                  <a:lumMod val="60000"/>
                  <a:lumOff val="40000"/>
                </a:schemeClr>
              </a:buClr>
              <a:buFont typeface="Candara" pitchFamily="34" charset="0"/>
              <a:buChar char="•"/>
              <a:defRPr/>
            </a:pPr>
            <a:r>
              <a:rPr lang="en-US" sz="2400" dirty="0" smtClean="0">
                <a:ea typeface="+mn-ea"/>
                <a:cs typeface="+mn-cs"/>
              </a:rPr>
              <a:t>The polynomial </a:t>
            </a:r>
            <a:r>
              <a:rPr lang="en-US" sz="2400" i="1" dirty="0" smtClean="0">
                <a:ea typeface="+mn-ea"/>
                <a:cs typeface="+mn-cs"/>
              </a:rPr>
              <a:t>c(x)</a:t>
            </a:r>
            <a:r>
              <a:rPr lang="en-US" sz="2400" b="1" i="1" dirty="0" smtClean="0">
                <a:ea typeface="+mn-ea"/>
                <a:cs typeface="+mn-cs"/>
              </a:rPr>
              <a:t> </a:t>
            </a:r>
            <a:r>
              <a:rPr lang="en-US" sz="2400" dirty="0" smtClean="0">
                <a:ea typeface="+mn-ea"/>
                <a:cs typeface="+mn-cs"/>
              </a:rPr>
              <a:t>is said to be the greatest common divisor of </a:t>
            </a:r>
            <a:r>
              <a:rPr lang="en-US" sz="2400" i="1" dirty="0" smtClean="0">
                <a:ea typeface="+mn-ea"/>
                <a:cs typeface="+mn-cs"/>
              </a:rPr>
              <a:t>a(x) </a:t>
            </a:r>
            <a:r>
              <a:rPr lang="en-US" sz="2400" dirty="0" smtClean="0">
                <a:ea typeface="+mn-ea"/>
                <a:cs typeface="+mn-cs"/>
              </a:rPr>
              <a:t>and </a:t>
            </a:r>
            <a:r>
              <a:rPr lang="en-US" sz="2400" i="1" dirty="0" smtClean="0">
                <a:ea typeface="+mn-ea"/>
                <a:cs typeface="+mn-cs"/>
              </a:rPr>
              <a:t>b(x) </a:t>
            </a:r>
            <a:r>
              <a:rPr lang="en-US" sz="2400" dirty="0" smtClean="0">
                <a:ea typeface="+mn-ea"/>
                <a:cs typeface="+mn-cs"/>
              </a:rPr>
              <a:t>if the following are true:</a:t>
            </a:r>
          </a:p>
          <a:p>
            <a:pPr lvl="1" fontAlgn="auto">
              <a:spcAft>
                <a:spcPts val="0"/>
              </a:spcAft>
              <a:buFont typeface="Candara" pitchFamily="34" charset="0"/>
              <a:buChar char="•"/>
              <a:defRPr/>
            </a:pPr>
            <a:r>
              <a:rPr lang="en-US" sz="2000" i="1" dirty="0" smtClean="0">
                <a:ea typeface="+mn-ea"/>
              </a:rPr>
              <a:t>c(x) </a:t>
            </a:r>
            <a:r>
              <a:rPr lang="en-US" sz="2000" dirty="0" smtClean="0">
                <a:ea typeface="+mn-ea"/>
              </a:rPr>
              <a:t>divides both </a:t>
            </a:r>
            <a:r>
              <a:rPr lang="en-US" sz="2000" i="1" dirty="0" smtClean="0">
                <a:ea typeface="+mn-ea"/>
              </a:rPr>
              <a:t>a(x)</a:t>
            </a:r>
            <a:r>
              <a:rPr lang="en-US" sz="2000" dirty="0" smtClean="0">
                <a:ea typeface="+mn-ea"/>
              </a:rPr>
              <a:t> and </a:t>
            </a:r>
            <a:r>
              <a:rPr lang="en-US" sz="2000" i="1" dirty="0" smtClean="0">
                <a:ea typeface="+mn-ea"/>
              </a:rPr>
              <a:t>b(x)</a:t>
            </a:r>
          </a:p>
          <a:p>
            <a:pPr lvl="1" fontAlgn="auto">
              <a:spcAft>
                <a:spcPts val="0"/>
              </a:spcAft>
              <a:buFont typeface="Candara" pitchFamily="34" charset="0"/>
              <a:buChar char="•"/>
              <a:defRPr/>
            </a:pPr>
            <a:r>
              <a:rPr lang="en-US" sz="2000" dirty="0" smtClean="0">
                <a:ea typeface="+mn-ea"/>
              </a:rPr>
              <a:t>Any divisor of </a:t>
            </a:r>
            <a:r>
              <a:rPr lang="en-US" sz="2000" i="1" dirty="0" smtClean="0">
                <a:ea typeface="+mn-ea"/>
              </a:rPr>
              <a:t>a(x)</a:t>
            </a:r>
            <a:r>
              <a:rPr lang="en-US" sz="2000" dirty="0" smtClean="0">
                <a:ea typeface="+mn-ea"/>
              </a:rPr>
              <a:t> and </a:t>
            </a:r>
            <a:r>
              <a:rPr lang="en-US" sz="2000" i="1" dirty="0" smtClean="0">
                <a:ea typeface="+mn-ea"/>
              </a:rPr>
              <a:t>b(x)</a:t>
            </a:r>
            <a:r>
              <a:rPr lang="en-US" sz="2000" dirty="0" smtClean="0">
                <a:ea typeface="+mn-ea"/>
              </a:rPr>
              <a:t> is a divisor of </a:t>
            </a:r>
            <a:r>
              <a:rPr lang="en-US" sz="2000" i="1" dirty="0" smtClean="0">
                <a:ea typeface="+mn-ea"/>
              </a:rPr>
              <a:t>c(x)</a:t>
            </a:r>
          </a:p>
          <a:p>
            <a:pPr lvl="1" fontAlgn="auto">
              <a:spcAft>
                <a:spcPts val="0"/>
              </a:spcAft>
              <a:buFont typeface="Candara" pitchFamily="34" charset="0"/>
              <a:buChar char="•"/>
              <a:defRPr/>
            </a:pPr>
            <a:endParaRPr lang="en-US" sz="2000" i="1" dirty="0" smtClean="0">
              <a:ea typeface="+mn-ea"/>
            </a:endParaRPr>
          </a:p>
          <a:p>
            <a:pPr fontAlgn="auto">
              <a:spcAft>
                <a:spcPts val="0"/>
              </a:spcAft>
              <a:buClr>
                <a:schemeClr val="accent1">
                  <a:lumMod val="60000"/>
                  <a:lumOff val="40000"/>
                </a:schemeClr>
              </a:buClr>
              <a:buFont typeface="Candara" pitchFamily="34" charset="0"/>
              <a:buChar char="•"/>
              <a:defRPr/>
            </a:pPr>
            <a:r>
              <a:rPr lang="en-US" sz="2400" dirty="0" smtClean="0">
                <a:ea typeface="+mn-ea"/>
                <a:cs typeface="+mn-cs"/>
              </a:rPr>
              <a:t>An equivalent definition is: </a:t>
            </a:r>
          </a:p>
          <a:p>
            <a:pPr lvl="1" fontAlgn="auto">
              <a:spcAft>
                <a:spcPts val="0"/>
              </a:spcAft>
              <a:buFont typeface="Candara" pitchFamily="34" charset="0"/>
              <a:buChar char="•"/>
              <a:defRPr/>
            </a:pPr>
            <a:r>
              <a:rPr lang="en-US" sz="2000" dirty="0" smtClean="0">
                <a:ea typeface="+mn-ea"/>
              </a:rPr>
              <a:t>gcd</a:t>
            </a:r>
            <a:r>
              <a:rPr lang="en-US" sz="2000" i="1" dirty="0" smtClean="0">
                <a:ea typeface="+mn-ea"/>
              </a:rPr>
              <a:t>[a(x), b(x)] </a:t>
            </a:r>
            <a:r>
              <a:rPr lang="en-US" sz="2000" dirty="0" smtClean="0">
                <a:ea typeface="+mn-ea"/>
              </a:rPr>
              <a:t>is the polynomial of maximum degree that divides both </a:t>
            </a:r>
            <a:r>
              <a:rPr lang="en-US" sz="2000" i="1" dirty="0" smtClean="0">
                <a:ea typeface="+mn-ea"/>
              </a:rPr>
              <a:t>a(x)</a:t>
            </a:r>
            <a:r>
              <a:rPr lang="en-US" sz="2000" dirty="0" smtClean="0">
                <a:ea typeface="+mn-ea"/>
              </a:rPr>
              <a:t> and </a:t>
            </a:r>
            <a:r>
              <a:rPr lang="en-US" sz="2000" i="1" dirty="0" smtClean="0">
                <a:ea typeface="+mn-ea"/>
              </a:rPr>
              <a:t>b(x)</a:t>
            </a:r>
          </a:p>
          <a:p>
            <a:pPr lvl="1" fontAlgn="auto">
              <a:spcAft>
                <a:spcPts val="0"/>
              </a:spcAft>
              <a:buFont typeface="Candara" pitchFamily="34" charset="0"/>
              <a:buChar char="•"/>
              <a:defRPr/>
            </a:pPr>
            <a:endParaRPr lang="en-US" sz="2000" i="1" dirty="0" smtClean="0">
              <a:ea typeface="+mn-ea"/>
            </a:endParaRPr>
          </a:p>
          <a:p>
            <a:pPr fontAlgn="auto">
              <a:spcAft>
                <a:spcPts val="0"/>
              </a:spcAft>
              <a:buClr>
                <a:schemeClr val="accent1">
                  <a:lumMod val="60000"/>
                  <a:lumOff val="40000"/>
                </a:schemeClr>
              </a:buClr>
              <a:buFont typeface="Candara" pitchFamily="34" charset="0"/>
              <a:buChar char="•"/>
              <a:defRPr/>
            </a:pPr>
            <a:r>
              <a:rPr lang="en-US" sz="2400" dirty="0" smtClean="0">
                <a:ea typeface="+mn-ea"/>
                <a:cs typeface="+mn-cs"/>
              </a:rPr>
              <a:t>The Euclidean algorithm can be extended to find the greatest common divisor of two polynomials whose coefficients are elements of a field</a:t>
            </a:r>
            <a:endParaRPr lang="en-AU" sz="2400" dirty="0">
              <a:ea typeface="+mn-ea"/>
              <a:cs typeface="+mn-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4"/>
          <p:cNvSpPr>
            <a:spLocks noGrp="1"/>
          </p:cNvSpPr>
          <p:nvPr>
            <p:ph type="title"/>
          </p:nvPr>
        </p:nvSpPr>
        <p:spPr>
          <a:xfrm>
            <a:off x="457200" y="274638"/>
            <a:ext cx="8229600" cy="634082"/>
          </a:xfrm>
        </p:spPr>
        <p:txBody>
          <a:bodyPr/>
          <a:lstStyle/>
          <a:p>
            <a:r>
              <a:rPr lang="en-US" sz="3600" dirty="0" smtClean="0"/>
              <a:t>Table 4.6(a) Arithmetic in GF(2</a:t>
            </a:r>
            <a:r>
              <a:rPr lang="en-US" sz="3600" baseline="30000" dirty="0" smtClean="0"/>
              <a:t>3</a:t>
            </a:r>
            <a:r>
              <a:rPr lang="en-US" sz="3600" dirty="0" smtClean="0"/>
              <a:t>)</a:t>
            </a:r>
          </a:p>
        </p:txBody>
      </p:sp>
      <p:pic>
        <p:nvPicPr>
          <p:cNvPr id="111619" name="Picture 7"/>
          <p:cNvPicPr>
            <a:picLocks noChangeAspect="1"/>
          </p:cNvPicPr>
          <p:nvPr/>
        </p:nvPicPr>
        <p:blipFill>
          <a:blip r:embed="rId3"/>
          <a:srcRect r="30000"/>
          <a:stretch>
            <a:fillRect/>
          </a:stretch>
        </p:blipFill>
        <p:spPr bwMode="auto">
          <a:xfrm>
            <a:off x="762000" y="1196752"/>
            <a:ext cx="7543800" cy="4872038"/>
          </a:xfrm>
          <a:prstGeom prst="rect">
            <a:avLst/>
          </a:prstGeom>
          <a:noFill/>
          <a:ln w="9525">
            <a:noFill/>
            <a:miter lim="800000"/>
            <a:headEnd/>
            <a:tailEnd/>
          </a:ln>
        </p:spPr>
      </p:pic>
      <p:sp>
        <p:nvSpPr>
          <p:cNvPr id="111620" name="TextBox 8"/>
          <p:cNvSpPr txBox="1">
            <a:spLocks noChangeArrowheads="1"/>
          </p:cNvSpPr>
          <p:nvPr/>
        </p:nvSpPr>
        <p:spPr bwMode="auto">
          <a:xfrm>
            <a:off x="4211960" y="5883846"/>
            <a:ext cx="1352550" cy="369888"/>
          </a:xfrm>
          <a:prstGeom prst="rect">
            <a:avLst/>
          </a:prstGeom>
          <a:noFill/>
          <a:ln w="9525">
            <a:noFill/>
            <a:miter lim="800000"/>
            <a:headEnd/>
            <a:tailEnd/>
          </a:ln>
        </p:spPr>
        <p:txBody>
          <a:bodyPr wrap="none">
            <a:prstTxWarp prst="textNoShape">
              <a:avLst/>
            </a:prstTxWarp>
            <a:spAutoFit/>
          </a:bodyPr>
          <a:lstStyle/>
          <a:p>
            <a:r>
              <a:rPr lang="en-US" dirty="0"/>
              <a:t>(a) Addition </a:t>
            </a:r>
          </a:p>
        </p:txBody>
      </p:sp>
    </p:spTree>
  </p:cSld>
  <p:clrMapOvr>
    <a:masterClrMapping/>
  </p:clrMapOvr>
  <p:transition spd="med">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4"/>
          <p:cNvSpPr>
            <a:spLocks noGrp="1"/>
          </p:cNvSpPr>
          <p:nvPr>
            <p:ph type="title"/>
          </p:nvPr>
        </p:nvSpPr>
        <p:spPr>
          <a:xfrm>
            <a:off x="457200" y="274638"/>
            <a:ext cx="8229600" cy="778098"/>
          </a:xfrm>
        </p:spPr>
        <p:txBody>
          <a:bodyPr/>
          <a:lstStyle/>
          <a:p>
            <a:r>
              <a:rPr lang="en-US" sz="3600" dirty="0" smtClean="0"/>
              <a:t>Table 4.6(b) Arithmetic in GF(2</a:t>
            </a:r>
            <a:r>
              <a:rPr lang="en-US" sz="3600" baseline="30000" dirty="0" smtClean="0"/>
              <a:t>3</a:t>
            </a:r>
            <a:r>
              <a:rPr lang="en-US" sz="3600" dirty="0" smtClean="0"/>
              <a:t>)</a:t>
            </a:r>
          </a:p>
        </p:txBody>
      </p:sp>
      <p:pic>
        <p:nvPicPr>
          <p:cNvPr id="113667" name="Picture 6"/>
          <p:cNvPicPr>
            <a:picLocks noChangeAspect="1"/>
          </p:cNvPicPr>
          <p:nvPr/>
        </p:nvPicPr>
        <p:blipFill>
          <a:blip r:embed="rId3"/>
          <a:srcRect r="28619"/>
          <a:stretch>
            <a:fillRect/>
          </a:stretch>
        </p:blipFill>
        <p:spPr bwMode="auto">
          <a:xfrm>
            <a:off x="914400" y="1052736"/>
            <a:ext cx="7543800" cy="4841875"/>
          </a:xfrm>
          <a:prstGeom prst="rect">
            <a:avLst/>
          </a:prstGeom>
          <a:noFill/>
          <a:ln w="9525">
            <a:noFill/>
            <a:miter lim="800000"/>
            <a:headEnd/>
            <a:tailEnd/>
          </a:ln>
        </p:spPr>
      </p:pic>
      <p:sp>
        <p:nvSpPr>
          <p:cNvPr id="113668" name="Rectangle 9"/>
          <p:cNvSpPr>
            <a:spLocks noChangeArrowheads="1"/>
          </p:cNvSpPr>
          <p:nvPr/>
        </p:nvSpPr>
        <p:spPr bwMode="auto">
          <a:xfrm>
            <a:off x="4211960" y="5894611"/>
            <a:ext cx="1865313" cy="369888"/>
          </a:xfrm>
          <a:prstGeom prst="rect">
            <a:avLst/>
          </a:prstGeom>
          <a:noFill/>
          <a:ln w="9525">
            <a:noFill/>
            <a:miter lim="800000"/>
            <a:headEnd/>
            <a:tailEnd/>
          </a:ln>
        </p:spPr>
        <p:txBody>
          <a:bodyPr wrap="none">
            <a:prstTxWarp prst="textNoShape">
              <a:avLst/>
            </a:prstTxWarp>
            <a:spAutoFit/>
          </a:bodyPr>
          <a:lstStyle/>
          <a:p>
            <a:r>
              <a:rPr lang="en-US" dirty="0"/>
              <a:t>(b) Multiplication </a:t>
            </a:r>
          </a:p>
        </p:txBody>
      </p:sp>
    </p:spTree>
  </p:cSld>
  <p:clrMapOvr>
    <a:masterClrMapping/>
  </p:clrMapOvr>
  <p:transition spd="med">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4"/>
          <p:cNvSpPr>
            <a:spLocks noGrp="1"/>
          </p:cNvSpPr>
          <p:nvPr>
            <p:ph type="title"/>
          </p:nvPr>
        </p:nvSpPr>
        <p:spPr>
          <a:xfrm>
            <a:off x="381000" y="990600"/>
            <a:ext cx="3613150" cy="2819400"/>
          </a:xfrm>
        </p:spPr>
        <p:txBody>
          <a:bodyPr/>
          <a:lstStyle/>
          <a:p>
            <a:r>
              <a:rPr lang="en-US" sz="4000" dirty="0" smtClean="0"/>
              <a:t>Table 4.6(c)</a:t>
            </a:r>
            <a:br>
              <a:rPr lang="en-US" sz="4000" dirty="0" smtClean="0"/>
            </a:br>
            <a:r>
              <a:rPr lang="en-US" sz="4000" dirty="0" smtClean="0"/>
              <a:t/>
            </a:r>
            <a:br>
              <a:rPr lang="en-US" sz="4000" dirty="0" smtClean="0"/>
            </a:br>
            <a:r>
              <a:rPr lang="en-US" sz="4000" dirty="0" smtClean="0"/>
              <a:t>Arithmetic </a:t>
            </a:r>
            <a:br>
              <a:rPr lang="en-US" sz="4000" dirty="0" smtClean="0"/>
            </a:br>
            <a:r>
              <a:rPr lang="en-US" sz="4000" dirty="0" smtClean="0"/>
              <a:t>in GF(2</a:t>
            </a:r>
            <a:r>
              <a:rPr lang="en-US" sz="4000" baseline="30000" dirty="0" smtClean="0"/>
              <a:t>3</a:t>
            </a:r>
            <a:r>
              <a:rPr lang="en-US" sz="4000" dirty="0" smtClean="0"/>
              <a:t>)</a:t>
            </a:r>
          </a:p>
        </p:txBody>
      </p:sp>
      <p:pic>
        <p:nvPicPr>
          <p:cNvPr id="115715" name="Picture 5"/>
          <p:cNvPicPr>
            <a:picLocks noChangeAspect="1"/>
          </p:cNvPicPr>
          <p:nvPr/>
        </p:nvPicPr>
        <p:blipFill>
          <a:blip r:embed="rId3"/>
          <a:srcRect l="-3014" r="76820"/>
          <a:stretch>
            <a:fillRect/>
          </a:stretch>
        </p:blipFill>
        <p:spPr bwMode="auto">
          <a:xfrm>
            <a:off x="4648200" y="-685800"/>
            <a:ext cx="4191000" cy="7331075"/>
          </a:xfrm>
          <a:prstGeom prst="rect">
            <a:avLst/>
          </a:prstGeom>
          <a:noFill/>
          <a:ln w="9525">
            <a:noFill/>
            <a:miter lim="800000"/>
            <a:headEnd/>
            <a:tailEnd/>
          </a:ln>
        </p:spPr>
      </p:pic>
      <p:sp>
        <p:nvSpPr>
          <p:cNvPr id="115716" name="Rectangle 10"/>
          <p:cNvSpPr>
            <a:spLocks noChangeArrowheads="1"/>
          </p:cNvSpPr>
          <p:nvPr/>
        </p:nvSpPr>
        <p:spPr bwMode="auto">
          <a:xfrm>
            <a:off x="4648200" y="6353175"/>
            <a:ext cx="4191000" cy="369888"/>
          </a:xfrm>
          <a:prstGeom prst="rect">
            <a:avLst/>
          </a:prstGeom>
          <a:noFill/>
          <a:ln w="9525">
            <a:noFill/>
            <a:miter lim="800000"/>
            <a:headEnd/>
            <a:tailEnd/>
          </a:ln>
        </p:spPr>
        <p:txBody>
          <a:bodyPr>
            <a:prstTxWarp prst="textNoShape">
              <a:avLst/>
            </a:prstTxWarp>
            <a:spAutoFit/>
          </a:bodyPr>
          <a:lstStyle/>
          <a:p>
            <a:r>
              <a:rPr lang="en-US" dirty="0">
                <a:solidFill>
                  <a:srgbClr val="FFFF00"/>
                </a:solidFill>
              </a:rPr>
              <a:t>(c) Additive and multiplicative inverses</a:t>
            </a:r>
          </a:p>
        </p:txBody>
      </p:sp>
    </p:spTree>
  </p:cSld>
  <p:clrMapOvr>
    <a:masterClrMapping/>
  </p:clrMapOvr>
  <p:transition>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3"/>
          <p:cNvPicPr>
            <a:picLocks noChangeAspect="1"/>
          </p:cNvPicPr>
          <p:nvPr/>
        </p:nvPicPr>
        <p:blipFill>
          <a:blip r:embed="rId3"/>
          <a:srcRect/>
          <a:stretch>
            <a:fillRect/>
          </a:stretch>
        </p:blipFill>
        <p:spPr bwMode="auto">
          <a:xfrm>
            <a:off x="292892" y="692696"/>
            <a:ext cx="8558213" cy="2373313"/>
          </a:xfrm>
          <a:prstGeom prst="rect">
            <a:avLst/>
          </a:prstGeom>
          <a:noFill/>
          <a:ln w="9525">
            <a:noFill/>
            <a:miter lim="800000"/>
            <a:headEnd/>
            <a:tailEnd/>
          </a:ln>
        </p:spPr>
      </p:pic>
      <p:sp>
        <p:nvSpPr>
          <p:cNvPr id="7" name="Rectangle 6"/>
          <p:cNvSpPr/>
          <p:nvPr/>
        </p:nvSpPr>
        <p:spPr>
          <a:xfrm>
            <a:off x="0" y="0"/>
            <a:ext cx="9144000" cy="523220"/>
          </a:xfrm>
          <a:prstGeom prst="rect">
            <a:avLst/>
          </a:prstGeom>
        </p:spPr>
        <p:txBody>
          <a:bodyPr>
            <a:spAutoFit/>
          </a:bodyPr>
          <a:lstStyle/>
          <a:p>
            <a:pPr algn="ctr">
              <a:defRPr/>
            </a:pPr>
            <a:r>
              <a:rPr lang="en-US" sz="2800" b="1" dirty="0" smtClean="0">
                <a:latin typeface="+mn-lt"/>
              </a:rPr>
              <a:t>Table 4.7 Polynomial </a:t>
            </a:r>
            <a:r>
              <a:rPr lang="en-US" sz="2800" b="1" dirty="0">
                <a:latin typeface="+mn-lt"/>
              </a:rPr>
              <a:t>Arithmetic Modulo (</a:t>
            </a:r>
            <a:r>
              <a:rPr lang="en-US" sz="2800" b="1" i="1" dirty="0">
                <a:latin typeface="+mn-lt"/>
              </a:rPr>
              <a:t>x</a:t>
            </a:r>
            <a:r>
              <a:rPr lang="en-US" sz="2800" b="1" baseline="30000" dirty="0">
                <a:latin typeface="+mn-lt"/>
              </a:rPr>
              <a:t>3</a:t>
            </a:r>
            <a:r>
              <a:rPr lang="en-US" sz="2800" b="1" dirty="0">
                <a:latin typeface="+mn-lt"/>
              </a:rPr>
              <a:t> + </a:t>
            </a:r>
            <a:r>
              <a:rPr lang="en-US" sz="2800" b="1" i="1" dirty="0">
                <a:latin typeface="+mn-lt"/>
              </a:rPr>
              <a:t>x</a:t>
            </a:r>
            <a:r>
              <a:rPr lang="en-US" sz="2800" b="1" dirty="0">
                <a:latin typeface="+mn-lt"/>
              </a:rPr>
              <a:t> + 1)</a:t>
            </a:r>
            <a:endParaRPr lang="en-US" sz="2800" dirty="0">
              <a:latin typeface="Arial" pitchFamily="-1" charset="0"/>
            </a:endParaRPr>
          </a:p>
        </p:txBody>
      </p:sp>
      <p:sp>
        <p:nvSpPr>
          <p:cNvPr id="117764" name="TextBox 10"/>
          <p:cNvSpPr txBox="1">
            <a:spLocks noChangeArrowheads="1"/>
          </p:cNvSpPr>
          <p:nvPr/>
        </p:nvSpPr>
        <p:spPr bwMode="auto">
          <a:xfrm>
            <a:off x="3639343" y="2982912"/>
            <a:ext cx="1352550" cy="369888"/>
          </a:xfrm>
          <a:prstGeom prst="rect">
            <a:avLst/>
          </a:prstGeom>
          <a:noFill/>
          <a:ln w="9525">
            <a:noFill/>
            <a:miter lim="800000"/>
            <a:headEnd/>
            <a:tailEnd/>
          </a:ln>
        </p:spPr>
        <p:txBody>
          <a:bodyPr wrap="none">
            <a:prstTxWarp prst="textNoShape">
              <a:avLst/>
            </a:prstTxWarp>
            <a:spAutoFit/>
          </a:bodyPr>
          <a:lstStyle/>
          <a:p>
            <a:r>
              <a:rPr lang="en-US" dirty="0"/>
              <a:t>(a) Addition </a:t>
            </a:r>
          </a:p>
        </p:txBody>
      </p:sp>
      <p:pic>
        <p:nvPicPr>
          <p:cNvPr id="117765" name="Picture 11"/>
          <p:cNvPicPr>
            <a:picLocks noChangeAspect="1"/>
          </p:cNvPicPr>
          <p:nvPr/>
        </p:nvPicPr>
        <p:blipFill>
          <a:blip r:embed="rId4"/>
          <a:srcRect/>
          <a:stretch>
            <a:fillRect/>
          </a:stretch>
        </p:blipFill>
        <p:spPr bwMode="auto">
          <a:xfrm>
            <a:off x="304800" y="3592512"/>
            <a:ext cx="8566150" cy="2362200"/>
          </a:xfrm>
          <a:prstGeom prst="rect">
            <a:avLst/>
          </a:prstGeom>
          <a:noFill/>
          <a:ln w="9525">
            <a:noFill/>
            <a:miter lim="800000"/>
            <a:headEnd/>
            <a:tailEnd/>
          </a:ln>
        </p:spPr>
      </p:pic>
      <p:sp>
        <p:nvSpPr>
          <p:cNvPr id="117766" name="TextBox 12"/>
          <p:cNvSpPr txBox="1">
            <a:spLocks noChangeArrowheads="1"/>
          </p:cNvSpPr>
          <p:nvPr/>
        </p:nvSpPr>
        <p:spPr bwMode="auto">
          <a:xfrm>
            <a:off x="3655218" y="5769768"/>
            <a:ext cx="1865313" cy="369888"/>
          </a:xfrm>
          <a:prstGeom prst="rect">
            <a:avLst/>
          </a:prstGeom>
          <a:noFill/>
          <a:ln w="9525">
            <a:noFill/>
            <a:miter lim="800000"/>
            <a:headEnd/>
            <a:tailEnd/>
          </a:ln>
        </p:spPr>
        <p:txBody>
          <a:bodyPr wrap="none">
            <a:prstTxWarp prst="textNoShape">
              <a:avLst/>
            </a:prstTxWarp>
            <a:spAutoFit/>
          </a:bodyPr>
          <a:lstStyle/>
          <a:p>
            <a:r>
              <a:rPr lang="en-US" dirty="0"/>
              <a:t>(b) Multiplication </a:t>
            </a:r>
          </a:p>
        </p:txBody>
      </p:sp>
      <p:sp>
        <p:nvSpPr>
          <p:cNvPr id="2" name="Rectangle 1"/>
          <p:cNvSpPr/>
          <p:nvPr/>
        </p:nvSpPr>
        <p:spPr>
          <a:xfrm>
            <a:off x="6444208" y="6381328"/>
            <a:ext cx="2608471" cy="369332"/>
          </a:xfrm>
          <a:prstGeom prst="rect">
            <a:avLst/>
          </a:prstGeom>
        </p:spPr>
        <p:txBody>
          <a:bodyPr wrap="none">
            <a:spAutoFit/>
          </a:bodyPr>
          <a:lstStyle/>
          <a:p>
            <a:r>
              <a:rPr lang="en-US" b="1" dirty="0">
                <a:solidFill>
                  <a:srgbClr val="FFFF00"/>
                </a:solidFill>
              </a:rPr>
              <a:t>(page 117 in textbook)</a:t>
            </a:r>
            <a:endParaRPr lang="en-CA" dirty="0">
              <a:solidFill>
                <a:srgbClr val="FFFF00"/>
              </a:solidFill>
            </a:endParaRPr>
          </a:p>
        </p:txBody>
      </p:sp>
    </p:spTree>
  </p:cSld>
  <p:clrMapOvr>
    <a:masterClrMapping/>
  </p:clrMapOvr>
  <p:transition spd="med">
    <p:wipe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81000"/>
            <a:ext cx="9144000" cy="1077913"/>
          </a:xfrm>
          <a:prstGeom prst="rect">
            <a:avLst/>
          </a:prstGeom>
        </p:spPr>
        <p:txBody>
          <a:bodyPr>
            <a:spAutoFit/>
          </a:bodyPr>
          <a:lstStyle/>
          <a:p>
            <a:pPr algn="ctr">
              <a:defRPr/>
            </a:pPr>
            <a:r>
              <a:rPr lang="en-US" sz="3600" dirty="0">
                <a:latin typeface="+mn-lt"/>
              </a:rPr>
              <a:t>Table 4.8</a:t>
            </a:r>
            <a:endParaRPr lang="en-US" dirty="0">
              <a:latin typeface="+mn-lt"/>
            </a:endParaRPr>
          </a:p>
          <a:p>
            <a:pPr algn="ctr">
              <a:defRPr/>
            </a:pPr>
            <a:r>
              <a:rPr lang="en-US" sz="2800" dirty="0">
                <a:latin typeface="Arial" pitchFamily="-1" charset="0"/>
              </a:rPr>
              <a:t>Extended Euclid [(</a:t>
            </a:r>
            <a:r>
              <a:rPr lang="en-US" sz="2800" i="1" dirty="0">
                <a:latin typeface="Arial" pitchFamily="-1" charset="0"/>
              </a:rPr>
              <a:t>x</a:t>
            </a:r>
            <a:r>
              <a:rPr lang="en-US" sz="2800" baseline="30000" dirty="0">
                <a:latin typeface="Arial" pitchFamily="-1" charset="0"/>
              </a:rPr>
              <a:t>8</a:t>
            </a:r>
            <a:r>
              <a:rPr lang="en-US" sz="2800" dirty="0">
                <a:latin typeface="Arial" pitchFamily="-1" charset="0"/>
              </a:rPr>
              <a:t> + </a:t>
            </a:r>
            <a:r>
              <a:rPr lang="en-US" sz="2800" i="1" dirty="0">
                <a:latin typeface="Arial" pitchFamily="-1" charset="0"/>
              </a:rPr>
              <a:t>x</a:t>
            </a:r>
            <a:r>
              <a:rPr lang="en-US" sz="2800" baseline="30000" dirty="0">
                <a:latin typeface="Arial" pitchFamily="-1" charset="0"/>
              </a:rPr>
              <a:t>4</a:t>
            </a:r>
            <a:r>
              <a:rPr lang="en-US" sz="2800" dirty="0">
                <a:latin typeface="Arial" pitchFamily="-1" charset="0"/>
              </a:rPr>
              <a:t> + </a:t>
            </a:r>
            <a:r>
              <a:rPr lang="en-US" sz="2800" i="1" dirty="0">
                <a:latin typeface="Arial" pitchFamily="-1" charset="0"/>
              </a:rPr>
              <a:t>x</a:t>
            </a:r>
            <a:r>
              <a:rPr lang="en-US" sz="2800" baseline="30000" dirty="0">
                <a:latin typeface="Arial" pitchFamily="-1" charset="0"/>
              </a:rPr>
              <a:t>3</a:t>
            </a:r>
            <a:r>
              <a:rPr lang="en-US" sz="2800" dirty="0">
                <a:latin typeface="Arial" pitchFamily="-1" charset="0"/>
              </a:rPr>
              <a:t> + </a:t>
            </a:r>
            <a:r>
              <a:rPr lang="en-US" sz="2800" i="1" dirty="0">
                <a:latin typeface="Arial" pitchFamily="-1" charset="0"/>
              </a:rPr>
              <a:t>x</a:t>
            </a:r>
            <a:r>
              <a:rPr lang="en-US" sz="2800" dirty="0">
                <a:latin typeface="Arial" pitchFamily="-1" charset="0"/>
              </a:rPr>
              <a:t> + 1), (</a:t>
            </a:r>
            <a:r>
              <a:rPr lang="en-US" sz="2800" i="1" dirty="0">
                <a:latin typeface="Arial" pitchFamily="-1" charset="0"/>
              </a:rPr>
              <a:t>x</a:t>
            </a:r>
            <a:r>
              <a:rPr lang="en-US" sz="2800" baseline="30000" dirty="0">
                <a:latin typeface="Arial" pitchFamily="-1" charset="0"/>
              </a:rPr>
              <a:t>7</a:t>
            </a:r>
            <a:r>
              <a:rPr lang="en-US" sz="2800" dirty="0">
                <a:latin typeface="Arial" pitchFamily="-1" charset="0"/>
              </a:rPr>
              <a:t> + </a:t>
            </a:r>
            <a:r>
              <a:rPr lang="en-US" sz="2800" i="1" dirty="0">
                <a:latin typeface="Arial" pitchFamily="-1" charset="0"/>
              </a:rPr>
              <a:t>x</a:t>
            </a:r>
            <a:r>
              <a:rPr lang="en-US" sz="2800" dirty="0">
                <a:latin typeface="Arial" pitchFamily="-1" charset="0"/>
              </a:rPr>
              <a:t> + 1)] </a:t>
            </a:r>
            <a:endParaRPr lang="en-US" sz="2800" dirty="0">
              <a:latin typeface="+mn-lt"/>
            </a:endParaRPr>
          </a:p>
        </p:txBody>
      </p:sp>
      <p:pic>
        <p:nvPicPr>
          <p:cNvPr id="119811" name="Picture 7"/>
          <p:cNvPicPr>
            <a:picLocks noChangeAspect="1"/>
          </p:cNvPicPr>
          <p:nvPr/>
        </p:nvPicPr>
        <p:blipFill>
          <a:blip r:embed="rId3"/>
          <a:srcRect/>
          <a:stretch>
            <a:fillRect/>
          </a:stretch>
        </p:blipFill>
        <p:spPr bwMode="auto">
          <a:xfrm>
            <a:off x="228600" y="2209800"/>
            <a:ext cx="8628063" cy="3836988"/>
          </a:xfrm>
          <a:prstGeom prst="rect">
            <a:avLst/>
          </a:prstGeom>
          <a:noFill/>
          <a:ln w="9525">
            <a:noFill/>
            <a:miter lim="800000"/>
            <a:headEnd/>
            <a:tailEnd/>
          </a:ln>
        </p:spPr>
      </p:pic>
      <p:sp>
        <p:nvSpPr>
          <p:cNvPr id="119812" name="Rectangle 8"/>
          <p:cNvSpPr>
            <a:spLocks noChangeArrowheads="1"/>
          </p:cNvSpPr>
          <p:nvPr/>
        </p:nvSpPr>
        <p:spPr bwMode="auto">
          <a:xfrm>
            <a:off x="3995936" y="6334125"/>
            <a:ext cx="4687950" cy="338554"/>
          </a:xfrm>
          <a:prstGeom prst="rect">
            <a:avLst/>
          </a:prstGeom>
          <a:noFill/>
          <a:ln w="9525">
            <a:noFill/>
            <a:miter lim="800000"/>
            <a:headEnd/>
            <a:tailEnd/>
          </a:ln>
        </p:spPr>
        <p:txBody>
          <a:bodyPr wrap="none">
            <a:prstTxWarp prst="textNoShape">
              <a:avLst/>
            </a:prstTxWarp>
            <a:spAutoFit/>
          </a:bodyPr>
          <a:lstStyle/>
          <a:p>
            <a:r>
              <a:rPr lang="en-US" sz="1600" dirty="0">
                <a:solidFill>
                  <a:srgbClr val="FFFF00"/>
                </a:solidFill>
              </a:rPr>
              <a:t>(Table 4.8 can be found on page 118 in textbook) </a:t>
            </a:r>
          </a:p>
        </p:txBody>
      </p:sp>
    </p:spTree>
  </p:cSld>
  <p:clrMapOvr>
    <a:masterClrMapping/>
  </p:clrMapOvr>
  <p:transition spd="med">
    <p:wipe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0" y="39689"/>
            <a:ext cx="9144000" cy="797024"/>
          </a:xfrm>
        </p:spPr>
        <p:txBody>
          <a:bodyPr/>
          <a:lstStyle/>
          <a:p>
            <a:r>
              <a:rPr lang="en-US" sz="3600" dirty="0" smtClean="0"/>
              <a:t>Computational Considerations</a:t>
            </a:r>
            <a:endParaRPr lang="en-AU" sz="3600" dirty="0" smtClean="0"/>
          </a:p>
        </p:txBody>
      </p:sp>
      <p:sp>
        <p:nvSpPr>
          <p:cNvPr id="121859" name="Rectangle 3"/>
          <p:cNvSpPr>
            <a:spLocks noGrp="1" noChangeArrowheads="1"/>
          </p:cNvSpPr>
          <p:nvPr>
            <p:ph idx="1"/>
          </p:nvPr>
        </p:nvSpPr>
        <p:spPr>
          <a:xfrm>
            <a:off x="683568" y="1052736"/>
            <a:ext cx="7570787" cy="4562475"/>
          </a:xfrm>
        </p:spPr>
        <p:txBody>
          <a:bodyPr/>
          <a:lstStyle/>
          <a:p>
            <a:r>
              <a:rPr lang="en-US" sz="2800" dirty="0" smtClean="0"/>
              <a:t>Since coefficients are 0 or 1, they can represent any such polynomial as a bit string</a:t>
            </a:r>
          </a:p>
          <a:p>
            <a:r>
              <a:rPr lang="en-US" sz="2800" dirty="0" smtClean="0"/>
              <a:t>Addition becomes XOR of these bit strings</a:t>
            </a:r>
          </a:p>
          <a:p>
            <a:r>
              <a:rPr lang="en-US" sz="2800" dirty="0" smtClean="0"/>
              <a:t>Multiplication is shift and XOR</a:t>
            </a:r>
          </a:p>
          <a:p>
            <a:pPr lvl="1"/>
            <a:r>
              <a:rPr lang="en-US" sz="2400" dirty="0" err="1" smtClean="0"/>
              <a:t>cf</a:t>
            </a:r>
            <a:r>
              <a:rPr lang="en-US" sz="2400" dirty="0" smtClean="0"/>
              <a:t> long-hand multiplication</a:t>
            </a:r>
          </a:p>
          <a:p>
            <a:r>
              <a:rPr lang="en-US" sz="2800" dirty="0" smtClean="0"/>
              <a:t>Modulo reduction is done by repeatedly substituting highest power with remainder of irreducible polynomial (also shift and XOR)</a:t>
            </a:r>
          </a:p>
          <a:p>
            <a:endParaRPr lang="en-AU" sz="2800"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274638"/>
            <a:ext cx="8229600" cy="634082"/>
          </a:xfrm>
        </p:spPr>
        <p:txBody>
          <a:bodyPr/>
          <a:lstStyle/>
          <a:p>
            <a:r>
              <a:rPr lang="en-US" sz="4000" dirty="0" smtClean="0"/>
              <a:t>Using a Generator</a:t>
            </a:r>
            <a:endParaRPr lang="en-AU" sz="4000" dirty="0" smtClean="0"/>
          </a:p>
        </p:txBody>
      </p:sp>
      <p:sp>
        <p:nvSpPr>
          <p:cNvPr id="107523" name="Rectangle 3"/>
          <p:cNvSpPr>
            <a:spLocks noGrp="1" noChangeArrowheads="1"/>
          </p:cNvSpPr>
          <p:nvPr>
            <p:ph idx="1"/>
          </p:nvPr>
        </p:nvSpPr>
        <p:spPr>
          <a:xfrm>
            <a:off x="539552" y="1052736"/>
            <a:ext cx="7570787" cy="4791075"/>
          </a:xfrm>
        </p:spPr>
        <p:txBody>
          <a:bodyPr rtlCol="0">
            <a:normAutofit/>
          </a:bodyPr>
          <a:lstStyle/>
          <a:p>
            <a:pPr fontAlgn="auto">
              <a:spcAft>
                <a:spcPts val="0"/>
              </a:spcAft>
              <a:buClr>
                <a:schemeClr val="accent1">
                  <a:lumMod val="60000"/>
                  <a:lumOff val="40000"/>
                </a:schemeClr>
              </a:buClr>
              <a:buFont typeface="Candara" pitchFamily="34" charset="0"/>
              <a:buChar char="•"/>
              <a:defRPr/>
            </a:pPr>
            <a:r>
              <a:rPr lang="en-AU" sz="2400" dirty="0" smtClean="0">
                <a:ea typeface="+mn-ea"/>
                <a:cs typeface="+mn-cs"/>
              </a:rPr>
              <a:t>A </a:t>
            </a:r>
            <a:r>
              <a:rPr lang="en-AU" sz="2400" b="1" dirty="0" smtClean="0">
                <a:ea typeface="+mn-ea"/>
                <a:cs typeface="+mn-cs"/>
              </a:rPr>
              <a:t>generator </a:t>
            </a:r>
            <a:r>
              <a:rPr lang="en-AU" sz="2400" i="1" dirty="0" smtClean="0">
                <a:ea typeface="+mn-ea"/>
                <a:cs typeface="+mn-cs"/>
              </a:rPr>
              <a:t>g </a:t>
            </a:r>
            <a:r>
              <a:rPr lang="en-AU" sz="2400" dirty="0" smtClean="0">
                <a:ea typeface="+mn-ea"/>
                <a:cs typeface="+mn-cs"/>
              </a:rPr>
              <a:t>of a finite field F of order </a:t>
            </a:r>
            <a:r>
              <a:rPr lang="en-AU" sz="2400" i="1" dirty="0" smtClean="0">
                <a:ea typeface="+mn-ea"/>
                <a:cs typeface="+mn-cs"/>
              </a:rPr>
              <a:t>q </a:t>
            </a:r>
            <a:r>
              <a:rPr lang="en-AU" sz="2400" dirty="0" smtClean="0">
                <a:ea typeface="+mn-ea"/>
                <a:cs typeface="+mn-cs"/>
              </a:rPr>
              <a:t>(contains </a:t>
            </a:r>
            <a:r>
              <a:rPr lang="en-AU" sz="2400" i="1" dirty="0" smtClean="0">
                <a:ea typeface="+mn-ea"/>
                <a:cs typeface="+mn-cs"/>
              </a:rPr>
              <a:t>q </a:t>
            </a:r>
            <a:r>
              <a:rPr lang="en-AU" sz="2400" dirty="0" smtClean="0">
                <a:ea typeface="+mn-ea"/>
                <a:cs typeface="+mn-cs"/>
              </a:rPr>
              <a:t>elements) is an element whose first </a:t>
            </a:r>
            <a:r>
              <a:rPr lang="en-AU" sz="2400" i="1" dirty="0" smtClean="0">
                <a:ea typeface="+mn-ea"/>
                <a:cs typeface="+mn-cs"/>
              </a:rPr>
              <a:t>q</a:t>
            </a:r>
            <a:r>
              <a:rPr lang="en-AU" sz="2400" dirty="0" smtClean="0">
                <a:ea typeface="+mn-ea"/>
                <a:cs typeface="+mn-cs"/>
              </a:rPr>
              <a:t>-1 powers generate all the nonzero elements of F</a:t>
            </a:r>
          </a:p>
          <a:p>
            <a:pPr lvl="1" fontAlgn="auto">
              <a:spcAft>
                <a:spcPts val="0"/>
              </a:spcAft>
              <a:buFont typeface="Candara" pitchFamily="34" charset="0"/>
              <a:buChar char="•"/>
              <a:defRPr/>
            </a:pPr>
            <a:r>
              <a:rPr lang="en-AU" sz="2000" dirty="0" smtClean="0">
                <a:ea typeface="+mn-ea"/>
              </a:rPr>
              <a:t>The elements of F consist of 0, g</a:t>
            </a:r>
            <a:r>
              <a:rPr lang="en-AU" sz="2000" baseline="30000" dirty="0" smtClean="0">
                <a:ea typeface="+mn-ea"/>
              </a:rPr>
              <a:t>0</a:t>
            </a:r>
            <a:r>
              <a:rPr lang="en-AU" sz="2000" dirty="0" smtClean="0">
                <a:ea typeface="+mn-ea"/>
              </a:rPr>
              <a:t>, g</a:t>
            </a:r>
            <a:r>
              <a:rPr lang="en-AU" sz="2000" baseline="30000" dirty="0" smtClean="0">
                <a:ea typeface="+mn-ea"/>
              </a:rPr>
              <a:t>1</a:t>
            </a:r>
            <a:r>
              <a:rPr lang="en-AU" sz="2000" dirty="0" smtClean="0">
                <a:ea typeface="+mn-ea"/>
              </a:rPr>
              <a:t>, . . . ., g</a:t>
            </a:r>
            <a:r>
              <a:rPr lang="en-AU" sz="2000" baseline="30000" dirty="0" smtClean="0">
                <a:ea typeface="+mn-ea"/>
              </a:rPr>
              <a:t>q-2</a:t>
            </a:r>
          </a:p>
          <a:p>
            <a:pPr marL="342900" lvl="1" indent="-342900" fontAlgn="auto">
              <a:spcBef>
                <a:spcPts val="2400"/>
              </a:spcBef>
              <a:spcAft>
                <a:spcPts val="0"/>
              </a:spcAft>
              <a:buClr>
                <a:schemeClr val="accent1">
                  <a:lumMod val="60000"/>
                  <a:lumOff val="40000"/>
                </a:schemeClr>
              </a:buClr>
              <a:buFont typeface="Candara" pitchFamily="34" charset="0"/>
              <a:buChar char="•"/>
              <a:defRPr/>
            </a:pPr>
            <a:r>
              <a:rPr lang="en-AU" sz="2000" dirty="0" smtClean="0">
                <a:ea typeface="+mn-ea"/>
              </a:rPr>
              <a:t>Consider a field F defined by a </a:t>
            </a:r>
            <a:r>
              <a:rPr lang="en-AU" sz="2000" smtClean="0">
                <a:ea typeface="+mn-ea"/>
              </a:rPr>
              <a:t>polynomial </a:t>
            </a:r>
            <a:r>
              <a:rPr lang="en-AU" sz="2000" i="1" smtClean="0">
                <a:ea typeface="+mn-ea"/>
              </a:rPr>
              <a:t>f(x)</a:t>
            </a:r>
            <a:endParaRPr lang="en-AU" sz="2000" i="1" dirty="0" smtClean="0">
              <a:ea typeface="+mn-ea"/>
            </a:endParaRPr>
          </a:p>
          <a:p>
            <a:pPr lvl="1" fontAlgn="auto">
              <a:spcAft>
                <a:spcPts val="0"/>
              </a:spcAft>
              <a:buFont typeface="Candara" pitchFamily="34" charset="0"/>
              <a:buChar char="•"/>
              <a:defRPr/>
            </a:pPr>
            <a:r>
              <a:rPr lang="en-AU" sz="2000" dirty="0" smtClean="0">
                <a:ea typeface="+mn-ea"/>
              </a:rPr>
              <a:t>An element b contained in F is called a </a:t>
            </a:r>
            <a:r>
              <a:rPr lang="en-AU" sz="2000" b="1" dirty="0" smtClean="0">
                <a:ea typeface="+mn-ea"/>
              </a:rPr>
              <a:t>root</a:t>
            </a:r>
            <a:r>
              <a:rPr lang="en-AU" sz="2000" dirty="0" smtClean="0">
                <a:ea typeface="+mn-ea"/>
              </a:rPr>
              <a:t> of the polynomial if </a:t>
            </a:r>
            <a:r>
              <a:rPr lang="en-AU" sz="2000" i="1" dirty="0" smtClean="0">
                <a:ea typeface="+mn-ea"/>
              </a:rPr>
              <a:t>f(b) = 0</a:t>
            </a:r>
          </a:p>
          <a:p>
            <a:pPr marL="342900" lvl="1" indent="-342900" fontAlgn="auto">
              <a:spcBef>
                <a:spcPts val="2400"/>
              </a:spcBef>
              <a:spcAft>
                <a:spcPts val="0"/>
              </a:spcAft>
              <a:buClr>
                <a:schemeClr val="accent1">
                  <a:lumMod val="60000"/>
                  <a:lumOff val="40000"/>
                </a:schemeClr>
              </a:buClr>
              <a:buFont typeface="Candara" pitchFamily="34" charset="0"/>
              <a:buChar char="•"/>
              <a:defRPr/>
            </a:pPr>
            <a:r>
              <a:rPr lang="en-AU" sz="2000" dirty="0" smtClean="0">
                <a:ea typeface="+mn-ea"/>
              </a:rPr>
              <a:t>Finally, it can be shown that a root </a:t>
            </a:r>
            <a:r>
              <a:rPr lang="en-AU" sz="2000" i="1" dirty="0" smtClean="0">
                <a:ea typeface="+mn-ea"/>
              </a:rPr>
              <a:t>g </a:t>
            </a:r>
            <a:r>
              <a:rPr lang="en-AU" sz="2000" dirty="0" smtClean="0">
                <a:ea typeface="+mn-ea"/>
              </a:rPr>
              <a:t>of an irreducible polynomial is a generator of the finite field defined on that polynomial</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a:xfrm>
            <a:off x="0" y="39689"/>
            <a:ext cx="9144000" cy="1229072"/>
          </a:xfrm>
        </p:spPr>
        <p:txBody>
          <a:bodyPr/>
          <a:lstStyle/>
          <a:p>
            <a:r>
              <a:rPr lang="en-US" sz="3200" b="1" dirty="0" smtClean="0"/>
              <a:t>Table 4.9   </a:t>
            </a:r>
            <a:br>
              <a:rPr lang="en-US" sz="3200" b="1" dirty="0" smtClean="0"/>
            </a:br>
            <a:r>
              <a:rPr lang="en-US" sz="2800" b="1" dirty="0" smtClean="0"/>
              <a:t>Generator for GF(2</a:t>
            </a:r>
            <a:r>
              <a:rPr lang="en-US" sz="2800" b="1" baseline="30000" dirty="0" smtClean="0"/>
              <a:t>3</a:t>
            </a:r>
            <a:r>
              <a:rPr lang="en-US" sz="2800" b="1" dirty="0" smtClean="0"/>
              <a:t>) using x</a:t>
            </a:r>
            <a:r>
              <a:rPr lang="en-US" sz="2800" b="1" baseline="30000" dirty="0" smtClean="0"/>
              <a:t>3</a:t>
            </a:r>
            <a:r>
              <a:rPr lang="en-US" sz="2800" b="1" dirty="0" smtClean="0"/>
              <a:t> + x + 1</a:t>
            </a:r>
            <a:r>
              <a:rPr lang="en-US" sz="2800" dirty="0" smtClean="0"/>
              <a:t> </a:t>
            </a:r>
          </a:p>
        </p:txBody>
      </p:sp>
      <p:pic>
        <p:nvPicPr>
          <p:cNvPr id="125955" name="Picture 3"/>
          <p:cNvPicPr>
            <a:picLocks noChangeAspect="1"/>
          </p:cNvPicPr>
          <p:nvPr/>
        </p:nvPicPr>
        <p:blipFill>
          <a:blip r:embed="rId3"/>
          <a:srcRect/>
          <a:stretch>
            <a:fillRect/>
          </a:stretch>
        </p:blipFill>
        <p:spPr bwMode="auto">
          <a:xfrm>
            <a:off x="-568325" y="1340768"/>
            <a:ext cx="10245725" cy="4556125"/>
          </a:xfrm>
          <a:prstGeom prst="rect">
            <a:avLst/>
          </a:prstGeom>
          <a:noFill/>
          <a:ln w="9525">
            <a:noFill/>
            <a:miter lim="800000"/>
            <a:headEnd/>
            <a:tailEnd/>
          </a:ln>
        </p:spPr>
      </p:pic>
    </p:spTree>
  </p:cSld>
  <p:clrMapOvr>
    <a:masterClrMapping/>
  </p:clrMapOvr>
  <p:transition spd="med">
    <p:pull dir="l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769441"/>
          </a:xfrm>
          <a:prstGeom prst="rect">
            <a:avLst/>
          </a:prstGeom>
        </p:spPr>
        <p:txBody>
          <a:bodyPr>
            <a:spAutoFit/>
          </a:bodyPr>
          <a:lstStyle/>
          <a:p>
            <a:pPr algn="ctr">
              <a:defRPr/>
            </a:pPr>
            <a:r>
              <a:rPr lang="en-US" sz="2400" b="1" dirty="0" smtClean="0">
                <a:latin typeface="+mn-lt"/>
              </a:rPr>
              <a:t>Table 4.10</a:t>
            </a:r>
            <a:endParaRPr lang="en-US" sz="2400" b="1" dirty="0">
              <a:latin typeface="+mn-lt"/>
            </a:endParaRPr>
          </a:p>
          <a:p>
            <a:pPr algn="ctr">
              <a:defRPr/>
            </a:pPr>
            <a:r>
              <a:rPr lang="en-US" sz="2000" b="1" dirty="0">
                <a:latin typeface="+mn-lt"/>
              </a:rPr>
              <a:t>GF(2</a:t>
            </a:r>
            <a:r>
              <a:rPr lang="en-US" sz="2000" b="1" baseline="30000" dirty="0">
                <a:latin typeface="+mn-lt"/>
              </a:rPr>
              <a:t>3</a:t>
            </a:r>
            <a:r>
              <a:rPr lang="en-US" sz="2000" b="1" dirty="0">
                <a:latin typeface="+mn-lt"/>
              </a:rPr>
              <a:t>) Arithmetic Using Generator for the Polynomial (</a:t>
            </a:r>
            <a:r>
              <a:rPr lang="en-US" sz="2000" b="1" i="1" dirty="0">
                <a:latin typeface="+mn-lt"/>
              </a:rPr>
              <a:t>x</a:t>
            </a:r>
            <a:r>
              <a:rPr lang="en-US" sz="2000" b="1" baseline="30000" dirty="0">
                <a:latin typeface="+mn-lt"/>
              </a:rPr>
              <a:t>3</a:t>
            </a:r>
            <a:r>
              <a:rPr lang="en-US" sz="2000" b="1" dirty="0">
                <a:latin typeface="+mn-lt"/>
              </a:rPr>
              <a:t> + </a:t>
            </a:r>
            <a:r>
              <a:rPr lang="en-US" sz="2000" b="1" i="1" dirty="0">
                <a:latin typeface="+mn-lt"/>
              </a:rPr>
              <a:t>x</a:t>
            </a:r>
            <a:r>
              <a:rPr lang="en-US" sz="2000" b="1" dirty="0">
                <a:latin typeface="+mn-lt"/>
              </a:rPr>
              <a:t> + 1)</a:t>
            </a:r>
            <a:endParaRPr lang="en-US" sz="1100" dirty="0">
              <a:latin typeface="Arial" pitchFamily="-1" charset="0"/>
            </a:endParaRPr>
          </a:p>
        </p:txBody>
      </p:sp>
      <p:sp>
        <p:nvSpPr>
          <p:cNvPr id="128003" name="TextBox 10"/>
          <p:cNvSpPr txBox="1">
            <a:spLocks noChangeArrowheads="1"/>
          </p:cNvSpPr>
          <p:nvPr/>
        </p:nvSpPr>
        <p:spPr bwMode="auto">
          <a:xfrm>
            <a:off x="3496047" y="3006209"/>
            <a:ext cx="1352550" cy="369888"/>
          </a:xfrm>
          <a:prstGeom prst="rect">
            <a:avLst/>
          </a:prstGeom>
          <a:noFill/>
          <a:ln w="9525">
            <a:noFill/>
            <a:miter lim="800000"/>
            <a:headEnd/>
            <a:tailEnd/>
          </a:ln>
        </p:spPr>
        <p:txBody>
          <a:bodyPr wrap="none">
            <a:prstTxWarp prst="textNoShape">
              <a:avLst/>
            </a:prstTxWarp>
            <a:spAutoFit/>
          </a:bodyPr>
          <a:lstStyle/>
          <a:p>
            <a:r>
              <a:rPr lang="en-US"/>
              <a:t>(a) Addition </a:t>
            </a:r>
          </a:p>
        </p:txBody>
      </p:sp>
      <p:sp>
        <p:nvSpPr>
          <p:cNvPr id="128004" name="TextBox 12"/>
          <p:cNvSpPr txBox="1">
            <a:spLocks noChangeArrowheads="1"/>
          </p:cNvSpPr>
          <p:nvPr/>
        </p:nvSpPr>
        <p:spPr bwMode="auto">
          <a:xfrm>
            <a:off x="3512046" y="5825609"/>
            <a:ext cx="1865313" cy="369888"/>
          </a:xfrm>
          <a:prstGeom prst="rect">
            <a:avLst/>
          </a:prstGeom>
          <a:noFill/>
          <a:ln w="9525">
            <a:noFill/>
            <a:miter lim="800000"/>
            <a:headEnd/>
            <a:tailEnd/>
          </a:ln>
        </p:spPr>
        <p:txBody>
          <a:bodyPr wrap="none">
            <a:prstTxWarp prst="textNoShape">
              <a:avLst/>
            </a:prstTxWarp>
            <a:spAutoFit/>
          </a:bodyPr>
          <a:lstStyle/>
          <a:p>
            <a:r>
              <a:rPr lang="en-US" dirty="0"/>
              <a:t>(b) Multiplication </a:t>
            </a:r>
          </a:p>
        </p:txBody>
      </p:sp>
      <p:pic>
        <p:nvPicPr>
          <p:cNvPr id="128005" name="Picture 7"/>
          <p:cNvPicPr>
            <a:picLocks noChangeAspect="1"/>
          </p:cNvPicPr>
          <p:nvPr/>
        </p:nvPicPr>
        <p:blipFill>
          <a:blip r:embed="rId3"/>
          <a:srcRect/>
          <a:stretch>
            <a:fillRect/>
          </a:stretch>
        </p:blipFill>
        <p:spPr bwMode="auto">
          <a:xfrm>
            <a:off x="371847" y="872609"/>
            <a:ext cx="8382000" cy="2324100"/>
          </a:xfrm>
          <a:prstGeom prst="rect">
            <a:avLst/>
          </a:prstGeom>
          <a:noFill/>
          <a:ln w="9525">
            <a:noFill/>
            <a:miter lim="800000"/>
            <a:headEnd/>
            <a:tailEnd/>
          </a:ln>
        </p:spPr>
      </p:pic>
      <p:pic>
        <p:nvPicPr>
          <p:cNvPr id="128006" name="Picture 8"/>
          <p:cNvPicPr>
            <a:picLocks noChangeAspect="1"/>
          </p:cNvPicPr>
          <p:nvPr/>
        </p:nvPicPr>
        <p:blipFill>
          <a:blip r:embed="rId4"/>
          <a:srcRect/>
          <a:stretch>
            <a:fillRect/>
          </a:stretch>
        </p:blipFill>
        <p:spPr bwMode="auto">
          <a:xfrm>
            <a:off x="292472" y="3648353"/>
            <a:ext cx="8566150" cy="2362200"/>
          </a:xfrm>
          <a:prstGeom prst="rect">
            <a:avLst/>
          </a:prstGeom>
          <a:noFill/>
          <a:ln w="9525">
            <a:noFill/>
            <a:miter lim="800000"/>
            <a:headEnd/>
            <a:tailEnd/>
          </a:ln>
        </p:spPr>
      </p:pic>
      <p:sp>
        <p:nvSpPr>
          <p:cNvPr id="2" name="Rectangle 1"/>
          <p:cNvSpPr/>
          <p:nvPr/>
        </p:nvSpPr>
        <p:spPr>
          <a:xfrm>
            <a:off x="6372200" y="6347897"/>
            <a:ext cx="2685351" cy="369332"/>
          </a:xfrm>
          <a:prstGeom prst="rect">
            <a:avLst/>
          </a:prstGeom>
        </p:spPr>
        <p:txBody>
          <a:bodyPr wrap="none">
            <a:spAutoFit/>
          </a:bodyPr>
          <a:lstStyle/>
          <a:p>
            <a:r>
              <a:rPr lang="en-US" b="1" dirty="0">
                <a:solidFill>
                  <a:srgbClr val="FFFF00"/>
                </a:solidFill>
              </a:rPr>
              <a:t>(page 123 in textbook) </a:t>
            </a:r>
            <a:endParaRPr lang="en-CA" dirty="0">
              <a:solidFill>
                <a:srgbClr val="FFFF00"/>
              </a:solidFill>
            </a:endParaRPr>
          </a:p>
        </p:txBody>
      </p:sp>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mtClean="0"/>
              <a:t>Properties of Divisibility</a:t>
            </a:r>
          </a:p>
        </p:txBody>
      </p:sp>
      <p:sp>
        <p:nvSpPr>
          <p:cNvPr id="3" name="Content Placeholder 2"/>
          <p:cNvSpPr>
            <a:spLocks noGrp="1"/>
          </p:cNvSpPr>
          <p:nvPr>
            <p:ph idx="1"/>
          </p:nvPr>
        </p:nvSpPr>
        <p:spPr>
          <a:xfrm>
            <a:off x="792163" y="1762125"/>
            <a:ext cx="7570787" cy="4562475"/>
          </a:xfrm>
        </p:spPr>
        <p:txBody>
          <a:bodyPr rtlCol="0">
            <a:normAutofit/>
          </a:bodyPr>
          <a:lstStyle/>
          <a:p>
            <a:pPr fontAlgn="auto">
              <a:spcAft>
                <a:spcPts val="0"/>
              </a:spcAft>
              <a:buClr>
                <a:schemeClr val="accent1">
                  <a:lumMod val="60000"/>
                  <a:lumOff val="40000"/>
                </a:schemeClr>
              </a:buClr>
              <a:buFont typeface="Candara" pitchFamily="34" charset="0"/>
              <a:buChar char="•"/>
              <a:defRPr/>
            </a:pPr>
            <a:r>
              <a:rPr lang="en-US" sz="2800" dirty="0" smtClean="0">
                <a:ea typeface="+mn-ea"/>
                <a:cs typeface="+mn-cs"/>
              </a:rPr>
              <a:t> If </a:t>
            </a:r>
            <a:r>
              <a:rPr lang="en-US" sz="2800" i="1" dirty="0" smtClean="0">
                <a:ea typeface="+mn-ea"/>
                <a:cs typeface="+mn-cs"/>
              </a:rPr>
              <a:t>a </a:t>
            </a:r>
            <a:r>
              <a:rPr lang="en-US" sz="2800" dirty="0" smtClean="0">
                <a:ea typeface="+mn-ea"/>
                <a:cs typeface="+mn-cs"/>
              </a:rPr>
              <a:t>| 1, then </a:t>
            </a:r>
            <a:r>
              <a:rPr lang="en-US" sz="2800" i="1" dirty="0" smtClean="0">
                <a:ea typeface="+mn-ea"/>
                <a:cs typeface="+mn-cs"/>
              </a:rPr>
              <a:t>a</a:t>
            </a:r>
            <a:r>
              <a:rPr lang="en-US" sz="2800" dirty="0" smtClean="0">
                <a:ea typeface="+mn-ea"/>
                <a:cs typeface="+mn-cs"/>
              </a:rPr>
              <a:t> = ±1</a:t>
            </a:r>
          </a:p>
          <a:p>
            <a:pPr fontAlgn="auto">
              <a:spcAft>
                <a:spcPts val="0"/>
              </a:spcAft>
              <a:buClr>
                <a:schemeClr val="accent1">
                  <a:lumMod val="60000"/>
                  <a:lumOff val="40000"/>
                </a:schemeClr>
              </a:buClr>
              <a:buFont typeface="Candara" pitchFamily="34" charset="0"/>
              <a:buChar char="•"/>
              <a:defRPr/>
            </a:pPr>
            <a:r>
              <a:rPr lang="en-US" sz="2800" dirty="0" smtClean="0">
                <a:ea typeface="+mn-ea"/>
                <a:cs typeface="+mn-cs"/>
              </a:rPr>
              <a:t> If </a:t>
            </a:r>
            <a:r>
              <a:rPr lang="en-US" sz="2800" i="1" dirty="0" smtClean="0">
                <a:ea typeface="+mn-ea"/>
                <a:cs typeface="+mn-cs"/>
              </a:rPr>
              <a:t>a</a:t>
            </a:r>
            <a:r>
              <a:rPr lang="en-US" sz="2800" dirty="0" smtClean="0">
                <a:ea typeface="+mn-ea"/>
                <a:cs typeface="+mn-cs"/>
              </a:rPr>
              <a:t> | </a:t>
            </a:r>
            <a:r>
              <a:rPr lang="en-US" sz="2800" i="1" dirty="0" smtClean="0">
                <a:ea typeface="+mn-ea"/>
                <a:cs typeface="+mn-cs"/>
              </a:rPr>
              <a:t>b</a:t>
            </a:r>
            <a:r>
              <a:rPr lang="en-US" sz="2800" dirty="0" smtClean="0">
                <a:ea typeface="+mn-ea"/>
                <a:cs typeface="+mn-cs"/>
              </a:rPr>
              <a:t> and </a:t>
            </a:r>
            <a:r>
              <a:rPr lang="en-US" sz="2800" i="1" dirty="0" smtClean="0">
                <a:ea typeface="+mn-ea"/>
                <a:cs typeface="+mn-cs"/>
              </a:rPr>
              <a:t>b</a:t>
            </a:r>
            <a:r>
              <a:rPr lang="en-US" sz="2800" dirty="0" smtClean="0">
                <a:ea typeface="+mn-ea"/>
                <a:cs typeface="+mn-cs"/>
              </a:rPr>
              <a:t> | </a:t>
            </a:r>
            <a:r>
              <a:rPr lang="en-US" sz="2800" i="1" dirty="0" smtClean="0">
                <a:ea typeface="+mn-ea"/>
                <a:cs typeface="+mn-cs"/>
              </a:rPr>
              <a:t>a</a:t>
            </a:r>
            <a:r>
              <a:rPr lang="en-US" sz="2800" dirty="0" smtClean="0">
                <a:ea typeface="+mn-ea"/>
                <a:cs typeface="+mn-cs"/>
              </a:rPr>
              <a:t>, then </a:t>
            </a:r>
            <a:r>
              <a:rPr lang="en-US" sz="2800" i="1" dirty="0" smtClean="0">
                <a:ea typeface="+mn-ea"/>
                <a:cs typeface="+mn-cs"/>
              </a:rPr>
              <a:t>a</a:t>
            </a:r>
            <a:r>
              <a:rPr lang="en-US" sz="2800" dirty="0" smtClean="0">
                <a:ea typeface="+mn-ea"/>
                <a:cs typeface="+mn-cs"/>
              </a:rPr>
              <a:t> = ±</a:t>
            </a:r>
            <a:r>
              <a:rPr lang="en-US" sz="2800" i="1" dirty="0" smtClean="0">
                <a:ea typeface="+mn-ea"/>
                <a:cs typeface="+mn-cs"/>
              </a:rPr>
              <a:t>b</a:t>
            </a:r>
            <a:endParaRPr lang="en-US" sz="2800" dirty="0" smtClean="0">
              <a:ea typeface="+mn-ea"/>
              <a:cs typeface="+mn-cs"/>
            </a:endParaRPr>
          </a:p>
          <a:p>
            <a:pPr fontAlgn="auto">
              <a:spcAft>
                <a:spcPts val="0"/>
              </a:spcAft>
              <a:buClr>
                <a:schemeClr val="accent1">
                  <a:lumMod val="60000"/>
                  <a:lumOff val="40000"/>
                </a:schemeClr>
              </a:buClr>
              <a:buFont typeface="Candara" pitchFamily="34" charset="0"/>
              <a:buChar char="•"/>
              <a:defRPr/>
            </a:pPr>
            <a:r>
              <a:rPr lang="en-US" sz="2800" dirty="0" smtClean="0">
                <a:ea typeface="+mn-ea"/>
                <a:cs typeface="+mn-cs"/>
              </a:rPr>
              <a:t> Any </a:t>
            </a:r>
            <a:r>
              <a:rPr lang="en-US" sz="2800" i="1" dirty="0" smtClean="0">
                <a:ea typeface="+mn-ea"/>
                <a:cs typeface="+mn-cs"/>
              </a:rPr>
              <a:t>b</a:t>
            </a:r>
            <a:r>
              <a:rPr lang="en-US" sz="2800" dirty="0" smtClean="0">
                <a:ea typeface="+mn-ea"/>
                <a:cs typeface="+mn-cs"/>
              </a:rPr>
              <a:t> ≠ 0 divides 0 </a:t>
            </a:r>
          </a:p>
          <a:p>
            <a:pPr fontAlgn="auto">
              <a:spcAft>
                <a:spcPts val="0"/>
              </a:spcAft>
              <a:buClr>
                <a:schemeClr val="accent1">
                  <a:lumMod val="60000"/>
                  <a:lumOff val="40000"/>
                </a:schemeClr>
              </a:buClr>
              <a:buFont typeface="Candara" pitchFamily="34" charset="0"/>
              <a:buChar char="•"/>
              <a:defRPr/>
            </a:pPr>
            <a:r>
              <a:rPr lang="en-US" sz="2800" dirty="0" smtClean="0">
                <a:ea typeface="+mn-ea"/>
                <a:cs typeface="+mn-cs"/>
              </a:rPr>
              <a:t>If </a:t>
            </a:r>
            <a:r>
              <a:rPr lang="en-US" sz="2800" i="1" dirty="0" smtClean="0">
                <a:ea typeface="+mn-ea"/>
                <a:cs typeface="+mn-cs"/>
              </a:rPr>
              <a:t>a</a:t>
            </a:r>
            <a:r>
              <a:rPr lang="en-US" sz="2800" dirty="0" smtClean="0">
                <a:ea typeface="+mn-ea"/>
                <a:cs typeface="+mn-cs"/>
              </a:rPr>
              <a:t> | </a:t>
            </a:r>
            <a:r>
              <a:rPr lang="en-US" sz="2800" i="1" dirty="0" smtClean="0">
                <a:ea typeface="+mn-ea"/>
                <a:cs typeface="+mn-cs"/>
              </a:rPr>
              <a:t>b</a:t>
            </a:r>
            <a:r>
              <a:rPr lang="en-US" sz="2800" dirty="0" smtClean="0">
                <a:ea typeface="+mn-ea"/>
                <a:cs typeface="+mn-cs"/>
              </a:rPr>
              <a:t> and </a:t>
            </a:r>
            <a:r>
              <a:rPr lang="en-US" sz="2800" i="1" dirty="0" smtClean="0">
                <a:ea typeface="+mn-ea"/>
                <a:cs typeface="+mn-cs"/>
              </a:rPr>
              <a:t>b</a:t>
            </a:r>
            <a:r>
              <a:rPr lang="en-US" sz="2800" dirty="0" smtClean="0">
                <a:ea typeface="+mn-ea"/>
                <a:cs typeface="+mn-cs"/>
              </a:rPr>
              <a:t> | </a:t>
            </a:r>
            <a:r>
              <a:rPr lang="en-US" sz="2800" i="1" dirty="0" smtClean="0">
                <a:ea typeface="+mn-ea"/>
                <a:cs typeface="+mn-cs"/>
              </a:rPr>
              <a:t>c</a:t>
            </a:r>
            <a:r>
              <a:rPr lang="en-US" sz="2800" dirty="0" smtClean="0">
                <a:ea typeface="+mn-ea"/>
                <a:cs typeface="+mn-cs"/>
              </a:rPr>
              <a:t>, then </a:t>
            </a:r>
            <a:r>
              <a:rPr lang="en-US" sz="2800" i="1" dirty="0" smtClean="0">
                <a:ea typeface="+mn-ea"/>
                <a:cs typeface="+mn-cs"/>
              </a:rPr>
              <a:t>a</a:t>
            </a:r>
            <a:r>
              <a:rPr lang="en-US" sz="2800" dirty="0" smtClean="0">
                <a:ea typeface="+mn-ea"/>
                <a:cs typeface="+mn-cs"/>
              </a:rPr>
              <a:t> | </a:t>
            </a:r>
            <a:r>
              <a:rPr lang="en-US" sz="2800" i="1" dirty="0" smtClean="0">
                <a:ea typeface="+mn-ea"/>
                <a:cs typeface="+mn-cs"/>
              </a:rPr>
              <a:t>c</a:t>
            </a:r>
            <a:r>
              <a:rPr lang="en-US" sz="2800" dirty="0" smtClean="0">
                <a:ea typeface="+mn-ea"/>
                <a:cs typeface="+mn-cs"/>
              </a:rPr>
              <a:t> </a:t>
            </a:r>
          </a:p>
          <a:p>
            <a:pPr fontAlgn="auto">
              <a:spcAft>
                <a:spcPts val="0"/>
              </a:spcAft>
              <a:buClr>
                <a:schemeClr val="accent1">
                  <a:lumMod val="60000"/>
                  <a:lumOff val="40000"/>
                </a:schemeClr>
              </a:buClr>
              <a:buFont typeface="Candara" pitchFamily="34" charset="0"/>
              <a:buNone/>
              <a:defRPr/>
            </a:pPr>
            <a:endParaRPr lang="en-US" sz="2800" dirty="0" smtClean="0">
              <a:ea typeface="+mn-ea"/>
              <a:cs typeface="+mn-cs"/>
            </a:endParaRPr>
          </a:p>
          <a:p>
            <a:pPr fontAlgn="auto">
              <a:spcAft>
                <a:spcPts val="0"/>
              </a:spcAft>
              <a:buClr>
                <a:schemeClr val="accent1">
                  <a:lumMod val="60000"/>
                  <a:lumOff val="40000"/>
                </a:schemeClr>
              </a:buClr>
              <a:buFont typeface="Candara" pitchFamily="34" charset="0"/>
              <a:buChar char="•"/>
              <a:defRPr/>
            </a:pPr>
            <a:r>
              <a:rPr lang="en-US" sz="2800" dirty="0" smtClean="0">
                <a:ea typeface="+mn-ea"/>
                <a:cs typeface="+mn-cs"/>
              </a:rPr>
              <a:t>If </a:t>
            </a:r>
            <a:r>
              <a:rPr lang="en-US" sz="2800" i="1" dirty="0" smtClean="0">
                <a:ea typeface="+mn-ea"/>
                <a:cs typeface="+mn-cs"/>
              </a:rPr>
              <a:t>b </a:t>
            </a:r>
            <a:r>
              <a:rPr lang="en-US" sz="2800" dirty="0" smtClean="0">
                <a:ea typeface="+mn-ea"/>
                <a:cs typeface="+mn-cs"/>
              </a:rPr>
              <a:t>| </a:t>
            </a:r>
            <a:r>
              <a:rPr lang="en-US" sz="2800" i="1" dirty="0" smtClean="0">
                <a:ea typeface="+mn-ea"/>
                <a:cs typeface="+mn-cs"/>
              </a:rPr>
              <a:t>g</a:t>
            </a:r>
            <a:r>
              <a:rPr lang="en-US" sz="2800" dirty="0" smtClean="0">
                <a:ea typeface="+mn-ea"/>
                <a:cs typeface="+mn-cs"/>
              </a:rPr>
              <a:t> and </a:t>
            </a:r>
            <a:r>
              <a:rPr lang="en-US" sz="2800" i="1" dirty="0" smtClean="0">
                <a:ea typeface="+mn-ea"/>
                <a:cs typeface="+mn-cs"/>
              </a:rPr>
              <a:t>b </a:t>
            </a:r>
            <a:r>
              <a:rPr lang="en-US" sz="2800" dirty="0" smtClean="0">
                <a:ea typeface="+mn-ea"/>
                <a:cs typeface="+mn-cs"/>
              </a:rPr>
              <a:t>| </a:t>
            </a:r>
            <a:r>
              <a:rPr lang="en-US" sz="2800" i="1" dirty="0" smtClean="0">
                <a:ea typeface="+mn-ea"/>
                <a:cs typeface="+mn-cs"/>
              </a:rPr>
              <a:t>h</a:t>
            </a:r>
            <a:r>
              <a:rPr lang="en-US" sz="2800" dirty="0" smtClean="0">
                <a:ea typeface="+mn-ea"/>
                <a:cs typeface="+mn-cs"/>
              </a:rPr>
              <a:t>, then </a:t>
            </a:r>
            <a:r>
              <a:rPr lang="en-US" sz="2800" i="1" dirty="0" smtClean="0">
                <a:ea typeface="+mn-ea"/>
                <a:cs typeface="+mn-cs"/>
              </a:rPr>
              <a:t>b </a:t>
            </a:r>
            <a:r>
              <a:rPr lang="en-US" sz="2800" dirty="0" smtClean="0">
                <a:ea typeface="+mn-ea"/>
                <a:cs typeface="+mn-cs"/>
              </a:rPr>
              <a:t>| (</a:t>
            </a:r>
            <a:r>
              <a:rPr lang="en-US" sz="2800" i="1" dirty="0" smtClean="0">
                <a:ea typeface="+mn-ea"/>
                <a:cs typeface="+mn-cs"/>
              </a:rPr>
              <a:t>mg</a:t>
            </a:r>
            <a:r>
              <a:rPr lang="en-US" sz="2800" dirty="0" smtClean="0">
                <a:ea typeface="+mn-ea"/>
                <a:cs typeface="+mn-cs"/>
              </a:rPr>
              <a:t> + </a:t>
            </a:r>
            <a:r>
              <a:rPr lang="en-US" sz="2800" i="1" dirty="0" smtClean="0">
                <a:ea typeface="+mn-ea"/>
                <a:cs typeface="+mn-cs"/>
              </a:rPr>
              <a:t>nh</a:t>
            </a:r>
            <a:r>
              <a:rPr lang="en-US" sz="2800" dirty="0" smtClean="0">
                <a:ea typeface="+mn-ea"/>
                <a:cs typeface="+mn-cs"/>
              </a:rPr>
              <a:t>) for arbitrary integers </a:t>
            </a:r>
            <a:r>
              <a:rPr lang="en-US" sz="2800" i="1" dirty="0" smtClean="0">
                <a:ea typeface="+mn-ea"/>
                <a:cs typeface="+mn-cs"/>
              </a:rPr>
              <a:t>m</a:t>
            </a:r>
            <a:r>
              <a:rPr lang="en-US" sz="2800" dirty="0" smtClean="0">
                <a:ea typeface="+mn-ea"/>
                <a:cs typeface="+mn-cs"/>
              </a:rPr>
              <a:t> and </a:t>
            </a:r>
            <a:r>
              <a:rPr lang="en-US" sz="2800" i="1" dirty="0" smtClean="0">
                <a:ea typeface="+mn-ea"/>
                <a:cs typeface="+mn-cs"/>
              </a:rPr>
              <a:t>n</a:t>
            </a:r>
          </a:p>
        </p:txBody>
      </p:sp>
      <p:sp>
        <p:nvSpPr>
          <p:cNvPr id="6" name="TextBox 5"/>
          <p:cNvSpPr txBox="1"/>
          <p:nvPr/>
        </p:nvSpPr>
        <p:spPr>
          <a:xfrm>
            <a:off x="1979712" y="5517232"/>
            <a:ext cx="4608512" cy="461665"/>
          </a:xfrm>
          <a:prstGeom prst="rect">
            <a:avLst/>
          </a:prstGeom>
          <a:solidFill>
            <a:schemeClr val="accent4">
              <a:lumMod val="40000"/>
              <a:lumOff val="60000"/>
            </a:schemeClr>
          </a:solidFill>
          <a:ln w="31750">
            <a:solidFill>
              <a:schemeClr val="accent4">
                <a:lumMod val="75000"/>
              </a:schemeClr>
            </a:solidFill>
          </a:ln>
        </p:spPr>
        <p:txBody>
          <a:bodyPr wrap="square">
            <a:spAutoFit/>
          </a:bodyPr>
          <a:lstStyle/>
          <a:p>
            <a:pPr>
              <a:defRPr/>
            </a:pPr>
            <a:r>
              <a:rPr lang="en-US" dirty="0">
                <a:latin typeface="Arial" pitchFamily="-1" charset="0"/>
              </a:rPr>
              <a:t> </a:t>
            </a:r>
            <a:r>
              <a:rPr lang="en-US" sz="2400" dirty="0">
                <a:latin typeface="+mn-lt"/>
              </a:rPr>
              <a:t>11 | 66 and 66 | 198 = 11 | 198</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smtClean="0"/>
              <a:t>Summary</a:t>
            </a:r>
            <a:endParaRPr lang="en-AU" smtClean="0"/>
          </a:p>
        </p:txBody>
      </p:sp>
      <p:sp>
        <p:nvSpPr>
          <p:cNvPr id="130051" name="Rectangle 3"/>
          <p:cNvSpPr>
            <a:spLocks noGrp="1" noChangeArrowheads="1"/>
          </p:cNvSpPr>
          <p:nvPr>
            <p:ph sz="half" idx="1"/>
          </p:nvPr>
        </p:nvSpPr>
        <p:spPr>
          <a:xfrm>
            <a:off x="533400" y="1752600"/>
            <a:ext cx="3565525" cy="4778375"/>
          </a:xfrm>
        </p:spPr>
        <p:txBody>
          <a:bodyPr/>
          <a:lstStyle/>
          <a:p>
            <a:r>
              <a:rPr lang="en-US" smtClean="0"/>
              <a:t>Divisibility and the division algorithm</a:t>
            </a:r>
          </a:p>
          <a:p>
            <a:r>
              <a:rPr lang="en-US" smtClean="0"/>
              <a:t>The Euclidean algorithm</a:t>
            </a:r>
          </a:p>
          <a:p>
            <a:r>
              <a:rPr lang="en-US" smtClean="0"/>
              <a:t>Modular arithmetic</a:t>
            </a:r>
          </a:p>
          <a:p>
            <a:r>
              <a:rPr lang="en-US" smtClean="0"/>
              <a:t>Groups, rings, and fields</a:t>
            </a:r>
            <a:endParaRPr lang="en-AU" smtClean="0"/>
          </a:p>
        </p:txBody>
      </p:sp>
      <p:sp>
        <p:nvSpPr>
          <p:cNvPr id="130052" name="Content Placeholder 11"/>
          <p:cNvSpPr>
            <a:spLocks noGrp="1"/>
          </p:cNvSpPr>
          <p:nvPr>
            <p:ph sz="half" idx="2"/>
          </p:nvPr>
        </p:nvSpPr>
        <p:spPr>
          <a:xfrm>
            <a:off x="5867400" y="1752600"/>
            <a:ext cx="3124200" cy="4778375"/>
          </a:xfrm>
        </p:spPr>
        <p:txBody>
          <a:bodyPr/>
          <a:lstStyle/>
          <a:p>
            <a:r>
              <a:rPr lang="en-US" smtClean="0"/>
              <a:t>Finite fields of the form GF(</a:t>
            </a:r>
            <a:r>
              <a:rPr lang="en-US" i="1" smtClean="0"/>
              <a:t>p</a:t>
            </a:r>
            <a:r>
              <a:rPr lang="en-US" smtClean="0"/>
              <a:t>)</a:t>
            </a:r>
          </a:p>
          <a:p>
            <a:r>
              <a:rPr lang="en-US" smtClean="0"/>
              <a:t>Polynomial arithmetic</a:t>
            </a:r>
          </a:p>
          <a:p>
            <a:r>
              <a:rPr lang="en-US" smtClean="0"/>
              <a:t>Finite fields of the form GF(2</a:t>
            </a:r>
            <a:r>
              <a:rPr lang="en-US" i="1" baseline="30000" smtClean="0"/>
              <a:t>n</a:t>
            </a:r>
            <a:r>
              <a:rPr lang="en-US" i="1" smtClean="0"/>
              <a:t>)</a:t>
            </a:r>
          </a:p>
        </p:txBody>
      </p:sp>
      <p:pic>
        <p:nvPicPr>
          <p:cNvPr id="9" name="Picture Placeholder 4" descr="crypto.jpg"/>
          <p:cNvPicPr>
            <a:picLocks noChangeAspect="1"/>
          </p:cNvPicPr>
          <p:nvPr/>
        </p:nvPicPr>
        <p:blipFill>
          <a:blip r:embed="rId3">
            <a:alphaModFix/>
            <a:lum bright="28000"/>
          </a:blip>
          <a:srcRect l="-16674" t="-1111" r="-18211" b="44444"/>
          <a:stretch>
            <a:fillRect/>
          </a:stretch>
        </p:blipFill>
        <p:spPr bwMode="auto">
          <a:xfrm>
            <a:off x="3563888" y="2564904"/>
            <a:ext cx="2109547" cy="1209027"/>
          </a:xfrm>
          <a:prstGeom prst="ellipse">
            <a:avLst/>
          </a:prstGeom>
          <a:solidFill>
            <a:schemeClr val="bg1">
              <a:lumMod val="85000"/>
            </a:schemeClr>
          </a:solidFill>
          <a:ln w="101600">
            <a:noFill/>
            <a:miter lim="800000"/>
            <a:headEnd/>
            <a:tailEnd/>
          </a:ln>
          <a:effectLst>
            <a:innerShdw blurRad="762000">
              <a:schemeClr val="accent1">
                <a:alpha val="80000"/>
              </a:schemeClr>
            </a:innerShdw>
            <a:softEdge rad="76200"/>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ctrTitle"/>
          </p:nvPr>
        </p:nvSpPr>
        <p:spPr>
          <a:xfrm>
            <a:off x="1854200" y="3694113"/>
            <a:ext cx="5446713" cy="1470025"/>
          </a:xfrm>
        </p:spPr>
        <p:txBody>
          <a:bodyPr rtlCol="0">
            <a:noAutofit/>
          </a:bodyPr>
          <a:lstStyle/>
          <a:p>
            <a:pPr fontAlgn="auto">
              <a:spcAft>
                <a:spcPts val="0"/>
              </a:spcAft>
              <a:defRPr/>
            </a:pPr>
            <a:r>
              <a:rPr lang="en-US" dirty="0" smtClean="0">
                <a:ea typeface="+mj-ea"/>
                <a:cs typeface="+mj-cs"/>
              </a:rPr>
              <a:t>Chapter 5</a:t>
            </a:r>
            <a:endParaRPr lang="en-US" dirty="0">
              <a:ea typeface="+mj-ea"/>
              <a:cs typeface="+mj-cs"/>
            </a:endParaRPr>
          </a:p>
        </p:txBody>
      </p:sp>
      <p:sp>
        <p:nvSpPr>
          <p:cNvPr id="30723" name="Subtitle 13"/>
          <p:cNvSpPr>
            <a:spLocks noGrp="1"/>
          </p:cNvSpPr>
          <p:nvPr>
            <p:ph type="subTitle" idx="1"/>
          </p:nvPr>
        </p:nvSpPr>
        <p:spPr>
          <a:xfrm>
            <a:off x="1524000" y="5203825"/>
            <a:ext cx="6096000" cy="852488"/>
          </a:xfrm>
        </p:spPr>
        <p:txBody>
          <a:bodyPr>
            <a:normAutofit fontScale="92500"/>
          </a:bodyPr>
          <a:lstStyle/>
          <a:p>
            <a:r>
              <a:rPr lang="en-US" sz="3600" dirty="0" smtClean="0"/>
              <a:t>Advanced Encryption Standard</a:t>
            </a:r>
          </a:p>
        </p:txBody>
      </p:sp>
      <p:pic>
        <p:nvPicPr>
          <p:cNvPr id="6" name="Picture Placeholder 4" descr="crypto.jpg"/>
          <p:cNvPicPr>
            <a:picLocks noChangeAspect="1"/>
          </p:cNvPicPr>
          <p:nvPr/>
        </p:nvPicPr>
        <p:blipFill>
          <a:blip r:embed="rId3">
            <a:alphaModFix/>
            <a:lum bright="28000"/>
          </a:blip>
          <a:srcRect l="-16674" t="-1111" r="-18211" b="44444"/>
          <a:stretch>
            <a:fillRect/>
          </a:stretch>
        </p:blipFill>
        <p:spPr bwMode="auto">
          <a:xfrm>
            <a:off x="3581400" y="1447800"/>
            <a:ext cx="2109547" cy="1209027"/>
          </a:xfrm>
          <a:prstGeom prst="ellipse">
            <a:avLst/>
          </a:prstGeom>
          <a:solidFill>
            <a:schemeClr val="bg1">
              <a:lumMod val="85000"/>
            </a:schemeClr>
          </a:solidFill>
          <a:ln w="101600">
            <a:noFill/>
            <a:miter lim="800000"/>
            <a:headEnd/>
            <a:tailEnd/>
          </a:ln>
          <a:effectLst>
            <a:innerShdw blurRad="762000">
              <a:schemeClr val="accent1">
                <a:alpha val="80000"/>
              </a:schemeClr>
            </a:innerShdw>
            <a:softEdge rad="76200"/>
          </a:effectLst>
        </p:spPr>
      </p:pic>
    </p:spTree>
    <p:extLst>
      <p:ext uri="{BB962C8B-B14F-4D97-AF65-F5344CB8AC3E}">
        <p14:creationId xmlns:p14="http://schemas.microsoft.com/office/powerpoint/2010/main" val="1382671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762000" y="1676400"/>
            <a:ext cx="7894638" cy="4791075"/>
          </a:xfrm>
        </p:spPr>
        <p:txBody>
          <a:bodyPr rtlCol="0">
            <a:normAutofit/>
          </a:bodyPr>
          <a:lstStyle/>
          <a:p>
            <a:pPr fontAlgn="auto">
              <a:spcAft>
                <a:spcPts val="0"/>
              </a:spcAft>
              <a:buClr>
                <a:schemeClr val="accent1">
                  <a:lumMod val="60000"/>
                  <a:lumOff val="40000"/>
                </a:schemeClr>
              </a:buClr>
              <a:buFont typeface="Candara" pitchFamily="34" charset="0"/>
              <a:buNone/>
              <a:defRPr/>
            </a:pPr>
            <a:endParaRPr lang="en-US" sz="3200" i="1" dirty="0" smtClean="0">
              <a:ea typeface="+mn-ea"/>
              <a:cs typeface="+mn-cs"/>
            </a:endParaRPr>
          </a:p>
          <a:p>
            <a:pPr fontAlgn="auto">
              <a:spcAft>
                <a:spcPts val="0"/>
              </a:spcAft>
              <a:buClr>
                <a:schemeClr val="accent1">
                  <a:lumMod val="60000"/>
                  <a:lumOff val="40000"/>
                </a:schemeClr>
              </a:buClr>
              <a:buFont typeface="Candara" pitchFamily="34" charset="0"/>
              <a:buNone/>
              <a:defRPr/>
            </a:pPr>
            <a:r>
              <a:rPr lang="en-US" sz="3200" i="1" dirty="0" smtClean="0">
                <a:ea typeface="+mn-ea"/>
                <a:cs typeface="+mn-cs"/>
              </a:rPr>
              <a:t>“It seems very simple.”</a:t>
            </a:r>
          </a:p>
          <a:p>
            <a:pPr fontAlgn="auto">
              <a:spcAft>
                <a:spcPts val="0"/>
              </a:spcAft>
              <a:buClr>
                <a:schemeClr val="accent1">
                  <a:lumMod val="60000"/>
                  <a:lumOff val="40000"/>
                </a:schemeClr>
              </a:buClr>
              <a:buFont typeface="Candara" pitchFamily="34" charset="0"/>
              <a:buNone/>
              <a:defRPr/>
            </a:pPr>
            <a:r>
              <a:rPr lang="en-US" sz="3200" i="1" dirty="0" smtClean="0">
                <a:ea typeface="+mn-ea"/>
                <a:cs typeface="+mn-cs"/>
              </a:rPr>
              <a:t>“It is very simple. But if you don’t know what the key is it’s virtually indecipherable.”</a:t>
            </a:r>
          </a:p>
          <a:p>
            <a:pPr fontAlgn="auto">
              <a:spcAft>
                <a:spcPts val="0"/>
              </a:spcAft>
              <a:buClr>
                <a:schemeClr val="accent1">
                  <a:lumMod val="60000"/>
                  <a:lumOff val="40000"/>
                </a:schemeClr>
              </a:buClr>
              <a:buFont typeface="Candara" pitchFamily="34" charset="0"/>
              <a:buNone/>
              <a:defRPr/>
            </a:pPr>
            <a:endParaRPr lang="en-AU" sz="3200" i="1" dirty="0" smtClean="0">
              <a:ea typeface="+mn-ea"/>
              <a:cs typeface="+mn-cs"/>
            </a:endParaRPr>
          </a:p>
          <a:p>
            <a:pPr algn="r" fontAlgn="auto">
              <a:lnSpc>
                <a:spcPct val="80000"/>
              </a:lnSpc>
              <a:spcAft>
                <a:spcPts val="0"/>
              </a:spcAft>
              <a:buClr>
                <a:schemeClr val="accent1">
                  <a:lumMod val="60000"/>
                  <a:lumOff val="40000"/>
                </a:schemeClr>
              </a:buClr>
              <a:buFont typeface="Wingdings" pitchFamily="-107" charset="2"/>
              <a:buNone/>
              <a:defRPr/>
            </a:pPr>
            <a:r>
              <a:rPr lang="en-AU" b="1" dirty="0">
                <a:ea typeface="+mn-ea"/>
                <a:cs typeface="+mn-cs"/>
              </a:rPr>
              <a:t>	</a:t>
            </a:r>
            <a:r>
              <a:rPr lang="en-AU" sz="3400" b="1" dirty="0">
                <a:ea typeface="+mn-ea"/>
                <a:cs typeface="+mn-cs"/>
              </a:rPr>
              <a:t>—</a:t>
            </a:r>
            <a:r>
              <a:rPr lang="en-AU" sz="3400" b="1" i="1" dirty="0">
                <a:ea typeface="+mn-ea"/>
                <a:cs typeface="+mn-cs"/>
              </a:rPr>
              <a:t>Talking to Strange Men,</a:t>
            </a:r>
            <a:r>
              <a:rPr lang="en-AU" sz="3400" b="1" i="1" dirty="0" smtClean="0">
                <a:ea typeface="+mn-ea"/>
                <a:cs typeface="+mn-cs"/>
              </a:rPr>
              <a:t> </a:t>
            </a:r>
          </a:p>
          <a:p>
            <a:pPr algn="r" fontAlgn="auto">
              <a:lnSpc>
                <a:spcPct val="80000"/>
              </a:lnSpc>
              <a:spcAft>
                <a:spcPts val="0"/>
              </a:spcAft>
              <a:buClr>
                <a:schemeClr val="accent1">
                  <a:lumMod val="60000"/>
                  <a:lumOff val="40000"/>
                </a:schemeClr>
              </a:buClr>
              <a:buFont typeface="Wingdings" pitchFamily="-107" charset="2"/>
              <a:buNone/>
              <a:defRPr/>
            </a:pPr>
            <a:r>
              <a:rPr lang="en-AU" sz="3400" b="1" dirty="0" smtClean="0">
                <a:ea typeface="+mn-ea"/>
                <a:cs typeface="+mn-cs"/>
              </a:rPr>
              <a:t>Ruth </a:t>
            </a:r>
            <a:r>
              <a:rPr lang="en-AU" sz="3400" b="1" dirty="0">
                <a:ea typeface="+mn-ea"/>
                <a:cs typeface="+mn-cs"/>
              </a:rPr>
              <a:t>Rendell</a:t>
            </a:r>
            <a:endParaRPr lang="en-AU" sz="3400" dirty="0">
              <a:ea typeface="+mn-ea"/>
              <a:cs typeface="+mn-cs"/>
            </a:endParaRPr>
          </a:p>
          <a:p>
            <a:pPr fontAlgn="auto">
              <a:lnSpc>
                <a:spcPct val="80000"/>
              </a:lnSpc>
              <a:spcAft>
                <a:spcPts val="0"/>
              </a:spcAft>
              <a:buClr>
                <a:schemeClr val="accent1">
                  <a:lumMod val="60000"/>
                  <a:lumOff val="40000"/>
                </a:schemeClr>
              </a:buClr>
              <a:buFont typeface="Wingdings" pitchFamily="-107" charset="2"/>
              <a:buNone/>
              <a:defRPr/>
            </a:pPr>
            <a:endParaRPr lang="en-AU" dirty="0">
              <a:ea typeface="+mn-ea"/>
              <a:cs typeface="+mn-cs"/>
            </a:endParaRPr>
          </a:p>
          <a:p>
            <a:pPr fontAlgn="auto">
              <a:lnSpc>
                <a:spcPct val="80000"/>
              </a:lnSpc>
              <a:spcAft>
                <a:spcPts val="0"/>
              </a:spcAft>
              <a:buClr>
                <a:schemeClr val="accent1">
                  <a:lumMod val="60000"/>
                  <a:lumOff val="40000"/>
                </a:schemeClr>
              </a:buClr>
              <a:buFont typeface="Wingdings" pitchFamily="-107" charset="2"/>
              <a:buChar char="Ø"/>
              <a:defRPr/>
            </a:pPr>
            <a:endParaRPr lang="en-AU" dirty="0">
              <a:ea typeface="+mn-ea"/>
              <a:cs typeface="+mn-cs"/>
            </a:endParaRPr>
          </a:p>
        </p:txBody>
      </p:sp>
    </p:spTree>
    <p:extLst>
      <p:ext uri="{BB962C8B-B14F-4D97-AF65-F5344CB8AC3E}">
        <p14:creationId xmlns:p14="http://schemas.microsoft.com/office/powerpoint/2010/main" val="7455218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4638"/>
            <a:ext cx="8229600" cy="778098"/>
          </a:xfrm>
        </p:spPr>
        <p:txBody>
          <a:bodyPr/>
          <a:lstStyle/>
          <a:p>
            <a:r>
              <a:rPr lang="en-US" dirty="0" smtClean="0"/>
              <a:t>Finite Field Arithmetic</a:t>
            </a:r>
            <a:endParaRPr lang="en-AU" dirty="0" smtClean="0"/>
          </a:p>
        </p:txBody>
      </p:sp>
      <p:sp>
        <p:nvSpPr>
          <p:cNvPr id="6" name="Content Placeholder 5"/>
          <p:cNvSpPr>
            <a:spLocks noGrp="1"/>
          </p:cNvSpPr>
          <p:nvPr>
            <p:ph idx="1"/>
          </p:nvPr>
        </p:nvSpPr>
        <p:spPr>
          <a:xfrm>
            <a:off x="827584" y="1196752"/>
            <a:ext cx="7570787" cy="4943475"/>
          </a:xfrm>
        </p:spPr>
        <p:txBody>
          <a:bodyPr rtlCol="0">
            <a:noAutofit/>
          </a:bodyPr>
          <a:lstStyle/>
          <a:p>
            <a:pPr fontAlgn="auto">
              <a:spcAft>
                <a:spcPts val="0"/>
              </a:spcAft>
              <a:buClr>
                <a:schemeClr val="accent1">
                  <a:lumMod val="60000"/>
                  <a:lumOff val="40000"/>
                </a:schemeClr>
              </a:buClr>
              <a:buFont typeface="Candara" pitchFamily="34" charset="0"/>
              <a:buChar char="•"/>
              <a:defRPr/>
            </a:pPr>
            <a:r>
              <a:rPr lang="en-US" sz="2000" dirty="0" smtClean="0">
                <a:ea typeface="+mn-ea"/>
                <a:cs typeface="+mn-cs"/>
              </a:rPr>
              <a:t>In the Advanced Encryption Standard (AES) all operations are performed on 8-bit bytes</a:t>
            </a:r>
          </a:p>
          <a:p>
            <a:pPr fontAlgn="auto">
              <a:spcAft>
                <a:spcPts val="0"/>
              </a:spcAft>
              <a:buClr>
                <a:schemeClr val="accent1">
                  <a:lumMod val="60000"/>
                  <a:lumOff val="40000"/>
                </a:schemeClr>
              </a:buClr>
              <a:buFont typeface="Candara" pitchFamily="34" charset="0"/>
              <a:buChar char="•"/>
              <a:defRPr/>
            </a:pPr>
            <a:r>
              <a:rPr lang="en-US" sz="2000" dirty="0" smtClean="0">
                <a:ea typeface="+mn-ea"/>
                <a:cs typeface="+mn-cs"/>
              </a:rPr>
              <a:t>The arithmetic operations of addition, multiplication, and division are performed over the finite field GF(2</a:t>
            </a:r>
            <a:r>
              <a:rPr lang="en-US" sz="2000" baseline="30000" dirty="0" smtClean="0">
                <a:ea typeface="+mn-ea"/>
                <a:cs typeface="+mn-cs"/>
              </a:rPr>
              <a:t>8</a:t>
            </a:r>
            <a:r>
              <a:rPr lang="en-US" sz="2000" dirty="0" smtClean="0">
                <a:ea typeface="+mn-ea"/>
                <a:cs typeface="+mn-cs"/>
              </a:rPr>
              <a:t>)</a:t>
            </a:r>
          </a:p>
          <a:p>
            <a:pPr fontAlgn="auto">
              <a:spcAft>
                <a:spcPts val="0"/>
              </a:spcAft>
              <a:buClr>
                <a:schemeClr val="accent1">
                  <a:lumMod val="60000"/>
                  <a:lumOff val="40000"/>
                </a:schemeClr>
              </a:buClr>
              <a:buFont typeface="Candara" pitchFamily="34" charset="0"/>
              <a:buChar char="•"/>
              <a:defRPr/>
            </a:pPr>
            <a:r>
              <a:rPr lang="en-US" sz="2000" dirty="0" smtClean="0">
                <a:ea typeface="+mn-ea"/>
                <a:cs typeface="+mn-cs"/>
              </a:rPr>
              <a:t>A field is a set in which we can do addition, subtraction, multiplication, and division without leaving the set </a:t>
            </a:r>
          </a:p>
          <a:p>
            <a:pPr fontAlgn="auto">
              <a:spcAft>
                <a:spcPts val="0"/>
              </a:spcAft>
              <a:buClr>
                <a:schemeClr val="accent1">
                  <a:lumMod val="60000"/>
                  <a:lumOff val="40000"/>
                </a:schemeClr>
              </a:buClr>
              <a:buFont typeface="Candara" pitchFamily="34" charset="0"/>
              <a:buChar char="•"/>
              <a:defRPr/>
            </a:pPr>
            <a:r>
              <a:rPr lang="en-US" sz="2000" dirty="0" smtClean="0">
                <a:ea typeface="+mn-ea"/>
                <a:cs typeface="+mn-cs"/>
              </a:rPr>
              <a:t>Division is defined with the following  rule:</a:t>
            </a:r>
          </a:p>
          <a:p>
            <a:pPr lvl="1" fontAlgn="auto">
              <a:spcAft>
                <a:spcPts val="0"/>
              </a:spcAft>
              <a:buFont typeface="Candara" pitchFamily="34" charset="0"/>
              <a:buChar char="•"/>
              <a:defRPr/>
            </a:pPr>
            <a:r>
              <a:rPr lang="en-US" sz="1800" i="1" dirty="0" smtClean="0">
                <a:ea typeface="+mn-ea"/>
              </a:rPr>
              <a:t> a /b = a (b</a:t>
            </a:r>
            <a:r>
              <a:rPr lang="en-US" sz="1800" i="1" baseline="30000" dirty="0" smtClean="0">
                <a:ea typeface="+mn-ea"/>
              </a:rPr>
              <a:t>-1</a:t>
            </a:r>
            <a:r>
              <a:rPr lang="en-US" sz="1800" i="1" dirty="0" smtClean="0">
                <a:ea typeface="+mn-ea"/>
              </a:rPr>
              <a:t> )</a:t>
            </a:r>
            <a:endParaRPr lang="en-US" sz="1800" dirty="0" smtClean="0">
              <a:ea typeface="+mn-ea"/>
            </a:endParaRPr>
          </a:p>
          <a:p>
            <a:pPr marL="342900" lvl="1" indent="-342900" fontAlgn="auto">
              <a:spcBef>
                <a:spcPts val="2400"/>
              </a:spcBef>
              <a:spcAft>
                <a:spcPts val="0"/>
              </a:spcAft>
              <a:buClr>
                <a:schemeClr val="accent1">
                  <a:lumMod val="60000"/>
                  <a:lumOff val="40000"/>
                </a:schemeClr>
              </a:buClr>
              <a:buFont typeface="Candara" pitchFamily="34" charset="0"/>
              <a:buChar char="•"/>
              <a:defRPr/>
            </a:pPr>
            <a:r>
              <a:rPr lang="en-US" sz="1800" dirty="0" smtClean="0">
                <a:ea typeface="+mn-ea"/>
              </a:rPr>
              <a:t>An example of a finite field (one with a finite number of elements) is the set Z</a:t>
            </a:r>
            <a:r>
              <a:rPr lang="en-US" sz="1800" baseline="-25000" dirty="0" smtClean="0">
                <a:ea typeface="+mn-ea"/>
              </a:rPr>
              <a:t>p</a:t>
            </a:r>
            <a:r>
              <a:rPr lang="en-US" sz="1800" dirty="0" smtClean="0">
                <a:ea typeface="+mn-ea"/>
              </a:rPr>
              <a:t> consisting of all the integers {0, 1, . . . . , </a:t>
            </a:r>
            <a:r>
              <a:rPr lang="en-US" sz="1800" i="1" dirty="0" smtClean="0">
                <a:ea typeface="+mn-ea"/>
              </a:rPr>
              <a:t>p</a:t>
            </a:r>
            <a:r>
              <a:rPr lang="en-US" sz="1800" dirty="0" smtClean="0">
                <a:ea typeface="+mn-ea"/>
              </a:rPr>
              <a:t> -  1}, where </a:t>
            </a:r>
            <a:r>
              <a:rPr lang="en-US" sz="1800" i="1" dirty="0" smtClean="0">
                <a:ea typeface="+mn-ea"/>
              </a:rPr>
              <a:t>p</a:t>
            </a:r>
            <a:r>
              <a:rPr lang="en-US" sz="1800" dirty="0" smtClean="0">
                <a:ea typeface="+mn-ea"/>
              </a:rPr>
              <a:t> is a prime number and in which arithmetic is carried out modulo </a:t>
            </a:r>
            <a:r>
              <a:rPr lang="en-US" sz="1800" i="1" dirty="0" smtClean="0">
                <a:ea typeface="+mn-ea"/>
              </a:rPr>
              <a:t>p</a:t>
            </a:r>
            <a:r>
              <a:rPr lang="en-US" sz="1800" dirty="0" smtClean="0">
                <a:ea typeface="+mn-ea"/>
              </a:rPr>
              <a:t> </a:t>
            </a:r>
          </a:p>
          <a:p>
            <a:pPr fontAlgn="auto">
              <a:spcAft>
                <a:spcPts val="0"/>
              </a:spcAft>
              <a:buClr>
                <a:schemeClr val="accent1">
                  <a:lumMod val="60000"/>
                  <a:lumOff val="40000"/>
                </a:schemeClr>
              </a:buClr>
              <a:buFont typeface="Candara" pitchFamily="34" charset="0"/>
              <a:buChar char="•"/>
              <a:defRPr/>
            </a:pPr>
            <a:endParaRPr lang="en-US" sz="2000" dirty="0">
              <a:ea typeface="+mn-ea"/>
              <a:cs typeface="+mn-cs"/>
            </a:endParaRPr>
          </a:p>
        </p:txBody>
      </p:sp>
    </p:spTree>
    <p:extLst>
      <p:ext uri="{BB962C8B-B14F-4D97-AF65-F5344CB8AC3E}">
        <p14:creationId xmlns:p14="http://schemas.microsoft.com/office/powerpoint/2010/main" val="39097863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67544" y="116632"/>
            <a:ext cx="8229600" cy="706090"/>
          </a:xfrm>
        </p:spPr>
        <p:txBody>
          <a:bodyPr/>
          <a:lstStyle/>
          <a:p>
            <a:r>
              <a:rPr lang="en-US" dirty="0" smtClean="0"/>
              <a:t>Finite Field Arithmetic</a:t>
            </a:r>
          </a:p>
        </p:txBody>
      </p:sp>
      <p:graphicFrame>
        <p:nvGraphicFramePr>
          <p:cNvPr id="17" name="Content Placeholder 16"/>
          <p:cNvGraphicFramePr>
            <a:graphicFrameLocks noGrp="1"/>
          </p:cNvGraphicFramePr>
          <p:nvPr>
            <p:ph idx="1"/>
            <p:extLst>
              <p:ext uri="{D42A27DB-BD31-4B8C-83A1-F6EECF244321}">
                <p14:modId xmlns:p14="http://schemas.microsoft.com/office/powerpoint/2010/main" val="3570205922"/>
              </p:ext>
            </p:extLst>
          </p:nvPr>
        </p:nvGraphicFramePr>
        <p:xfrm>
          <a:off x="467544" y="1052736"/>
          <a:ext cx="83058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54087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51520" y="188640"/>
            <a:ext cx="3613150" cy="2171328"/>
          </a:xfrm>
        </p:spPr>
        <p:txBody>
          <a:bodyPr/>
          <a:lstStyle/>
          <a:p>
            <a:r>
              <a:rPr lang="en-AU" sz="4400" dirty="0" smtClean="0"/>
              <a:t>AES </a:t>
            </a:r>
            <a:br>
              <a:rPr lang="en-AU" sz="4400" dirty="0" smtClean="0"/>
            </a:br>
            <a:r>
              <a:rPr lang="en-AU" sz="4400" dirty="0" smtClean="0"/>
              <a:t>Encryption Process</a:t>
            </a:r>
          </a:p>
        </p:txBody>
      </p:sp>
      <p:sp>
        <p:nvSpPr>
          <p:cNvPr id="2" name="Rectangle 1"/>
          <p:cNvSpPr/>
          <p:nvPr/>
        </p:nvSpPr>
        <p:spPr>
          <a:xfrm>
            <a:off x="4211960" y="5805264"/>
            <a:ext cx="4932040" cy="105273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38915" name="Picture 5" descr="f1.pdf"/>
          <p:cNvPicPr>
            <a:picLocks noChangeAspect="1"/>
          </p:cNvPicPr>
          <p:nvPr/>
        </p:nvPicPr>
        <p:blipFill>
          <a:blip r:embed="rId3"/>
          <a:srcRect r="3529"/>
          <a:stretch>
            <a:fillRect/>
          </a:stretch>
        </p:blipFill>
        <p:spPr bwMode="auto">
          <a:xfrm>
            <a:off x="4032250" y="0"/>
            <a:ext cx="5111750" cy="6858000"/>
          </a:xfrm>
          <a:prstGeom prst="rect">
            <a:avLst/>
          </a:prstGeom>
          <a:noFill/>
          <a:ln w="9525">
            <a:noFill/>
            <a:miter lim="800000"/>
            <a:headEnd/>
            <a:tailEnd/>
          </a:ln>
        </p:spPr>
      </p:pic>
    </p:spTree>
    <p:extLst>
      <p:ext uri="{BB962C8B-B14F-4D97-AF65-F5344CB8AC3E}">
        <p14:creationId xmlns:p14="http://schemas.microsoft.com/office/powerpoint/2010/main" val="1015878879"/>
      </p:ext>
    </p:extLst>
  </p:cSld>
  <p:clrMapOvr>
    <a:masterClrMapping/>
  </p:clrMapOvr>
  <p:transition spd="med">
    <p:pull dir="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0" y="0"/>
            <a:ext cx="9144000" cy="1295400"/>
          </a:xfrm>
        </p:spPr>
        <p:txBody>
          <a:bodyPr/>
          <a:lstStyle/>
          <a:p>
            <a:r>
              <a:rPr lang="en-AU" smtClean="0"/>
              <a:t>AES Data Structures</a:t>
            </a:r>
          </a:p>
        </p:txBody>
      </p:sp>
      <p:pic>
        <p:nvPicPr>
          <p:cNvPr id="40963" name="Picture 3" descr="f2.pdf"/>
          <p:cNvPicPr>
            <a:picLocks noChangeAspect="1"/>
          </p:cNvPicPr>
          <p:nvPr/>
        </p:nvPicPr>
        <p:blipFill>
          <a:blip r:embed="rId3"/>
          <a:srcRect l="2727" t="8235" r="3636" b="16470"/>
          <a:stretch>
            <a:fillRect/>
          </a:stretch>
        </p:blipFill>
        <p:spPr bwMode="auto">
          <a:xfrm>
            <a:off x="0" y="1174750"/>
            <a:ext cx="9147175" cy="5683250"/>
          </a:xfrm>
          <a:prstGeom prst="rect">
            <a:avLst/>
          </a:prstGeom>
          <a:noFill/>
          <a:ln w="9525">
            <a:noFill/>
            <a:miter lim="800000"/>
            <a:headEnd/>
            <a:tailEnd/>
          </a:ln>
        </p:spPr>
      </p:pic>
    </p:spTree>
    <p:extLst>
      <p:ext uri="{BB962C8B-B14F-4D97-AF65-F5344CB8AC3E}">
        <p14:creationId xmlns:p14="http://schemas.microsoft.com/office/powerpoint/2010/main" val="3591431643"/>
      </p:ext>
    </p:extLst>
  </p:cSld>
  <p:clrMapOvr>
    <a:masterClrMapping/>
  </p:clrMapOvr>
  <p:transition spd="med">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2"/>
          <p:cNvSpPr>
            <a:spLocks noGrp="1"/>
          </p:cNvSpPr>
          <p:nvPr>
            <p:ph type="title"/>
          </p:nvPr>
        </p:nvSpPr>
        <p:spPr/>
        <p:txBody>
          <a:bodyPr/>
          <a:lstStyle/>
          <a:p>
            <a:r>
              <a:rPr lang="en-US" smtClean="0"/>
              <a:t>Table 5.1</a:t>
            </a:r>
            <a:br>
              <a:rPr lang="en-US" smtClean="0"/>
            </a:br>
            <a:r>
              <a:rPr lang="en-US" smtClean="0"/>
              <a:t>AES Parameters</a:t>
            </a:r>
          </a:p>
        </p:txBody>
      </p:sp>
      <p:pic>
        <p:nvPicPr>
          <p:cNvPr id="43011" name="Picture 3"/>
          <p:cNvPicPr>
            <a:picLocks noChangeAspect="1"/>
          </p:cNvPicPr>
          <p:nvPr/>
        </p:nvPicPr>
        <p:blipFill>
          <a:blip r:embed="rId3"/>
          <a:srcRect/>
          <a:stretch>
            <a:fillRect/>
          </a:stretch>
        </p:blipFill>
        <p:spPr bwMode="auto">
          <a:xfrm>
            <a:off x="166688" y="2692400"/>
            <a:ext cx="8705850" cy="2108200"/>
          </a:xfrm>
          <a:prstGeom prst="rect">
            <a:avLst/>
          </a:prstGeom>
          <a:noFill/>
          <a:ln w="9525">
            <a:noFill/>
            <a:miter lim="800000"/>
            <a:headEnd/>
            <a:tailEnd/>
          </a:ln>
        </p:spPr>
      </p:pic>
    </p:spTree>
    <p:extLst>
      <p:ext uri="{BB962C8B-B14F-4D97-AF65-F5344CB8AC3E}">
        <p14:creationId xmlns:p14="http://schemas.microsoft.com/office/powerpoint/2010/main" val="2008788261"/>
      </p:ext>
    </p:extLst>
  </p:cSld>
  <p:clrMapOvr>
    <a:masterClrMapping/>
  </p:clrMapOvr>
  <p:transition>
    <p:dissolv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07504" y="169962"/>
            <a:ext cx="3613150" cy="2394942"/>
          </a:xfrm>
        </p:spPr>
        <p:txBody>
          <a:bodyPr/>
          <a:lstStyle/>
          <a:p>
            <a:r>
              <a:rPr lang="en-AU" sz="4000" dirty="0" smtClean="0"/>
              <a:t>AES </a:t>
            </a:r>
            <a:br>
              <a:rPr lang="en-AU" sz="4000" dirty="0" smtClean="0"/>
            </a:br>
            <a:r>
              <a:rPr lang="en-AU" sz="4000" dirty="0" smtClean="0"/>
              <a:t>Encryption</a:t>
            </a:r>
            <a:br>
              <a:rPr lang="en-AU" sz="4000" dirty="0" smtClean="0"/>
            </a:br>
            <a:r>
              <a:rPr lang="en-AU" sz="4000" dirty="0" smtClean="0"/>
              <a:t>and</a:t>
            </a:r>
            <a:br>
              <a:rPr lang="en-AU" sz="4000" dirty="0" smtClean="0"/>
            </a:br>
            <a:r>
              <a:rPr lang="en-AU" sz="4000" dirty="0" smtClean="0"/>
              <a:t>Decryption</a:t>
            </a:r>
          </a:p>
        </p:txBody>
      </p:sp>
      <p:pic>
        <p:nvPicPr>
          <p:cNvPr id="45059" name="Picture 9" descr="f3.pdf"/>
          <p:cNvPicPr>
            <a:picLocks noChangeAspect="1"/>
          </p:cNvPicPr>
          <p:nvPr/>
        </p:nvPicPr>
        <p:blipFill>
          <a:blip r:embed="rId3"/>
          <a:srcRect l="5882" t="909" r="8235" b="8182"/>
          <a:stretch>
            <a:fillRect/>
          </a:stretch>
        </p:blipFill>
        <p:spPr bwMode="auto">
          <a:xfrm>
            <a:off x="4350941" y="0"/>
            <a:ext cx="4783137" cy="6553200"/>
          </a:xfrm>
          <a:prstGeom prst="rect">
            <a:avLst/>
          </a:prstGeom>
          <a:noFill/>
          <a:ln w="9525">
            <a:noFill/>
            <a:miter lim="800000"/>
            <a:headEnd/>
            <a:tailEnd/>
          </a:ln>
        </p:spPr>
      </p:pic>
    </p:spTree>
    <p:extLst>
      <p:ext uri="{BB962C8B-B14F-4D97-AF65-F5344CB8AC3E}">
        <p14:creationId xmlns:p14="http://schemas.microsoft.com/office/powerpoint/2010/main" val="651137006"/>
      </p:ext>
    </p:extLst>
  </p:cSld>
  <p:clrMapOvr>
    <a:masterClrMapping/>
  </p:clrMapOvr>
  <p:transition spd="med">
    <p:pull dir="l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274638"/>
            <a:ext cx="8229600" cy="706090"/>
          </a:xfrm>
        </p:spPr>
        <p:txBody>
          <a:bodyPr/>
          <a:lstStyle/>
          <a:p>
            <a:r>
              <a:rPr lang="en-AU" dirty="0" smtClean="0"/>
              <a:t>Detailed Structure</a:t>
            </a:r>
          </a:p>
        </p:txBody>
      </p:sp>
      <p:sp>
        <p:nvSpPr>
          <p:cNvPr id="54275" name="Rectangle 3"/>
          <p:cNvSpPr>
            <a:spLocks noGrp="1" noChangeArrowheads="1"/>
          </p:cNvSpPr>
          <p:nvPr>
            <p:ph idx="1"/>
          </p:nvPr>
        </p:nvSpPr>
        <p:spPr>
          <a:xfrm>
            <a:off x="323528" y="1124744"/>
            <a:ext cx="7905750" cy="5095875"/>
          </a:xfrm>
        </p:spPr>
        <p:txBody>
          <a:bodyPr rtlCol="0">
            <a:normAutofit fontScale="40000" lnSpcReduction="20000"/>
          </a:bodyPr>
          <a:lstStyle/>
          <a:p>
            <a:pPr fontAlgn="auto">
              <a:lnSpc>
                <a:spcPct val="120000"/>
              </a:lnSpc>
              <a:spcBef>
                <a:spcPts val="600"/>
              </a:spcBef>
              <a:spcAft>
                <a:spcPts val="0"/>
              </a:spcAft>
              <a:buClr>
                <a:schemeClr val="accent1">
                  <a:lumMod val="60000"/>
                  <a:lumOff val="40000"/>
                </a:schemeClr>
              </a:buClr>
              <a:buFont typeface="Candara" pitchFamily="34" charset="0"/>
              <a:buChar char="•"/>
              <a:defRPr/>
            </a:pPr>
            <a:r>
              <a:rPr lang="en-US" dirty="0" smtClean="0">
                <a:ea typeface="+mn-ea"/>
                <a:cs typeface="+mn-cs"/>
              </a:rPr>
              <a:t>Processes the entire data block as a single matrix during each round using substitutions and permutation</a:t>
            </a:r>
          </a:p>
          <a:p>
            <a:pPr fontAlgn="auto">
              <a:lnSpc>
                <a:spcPct val="120000"/>
              </a:lnSpc>
              <a:spcBef>
                <a:spcPts val="600"/>
              </a:spcBef>
              <a:spcAft>
                <a:spcPts val="0"/>
              </a:spcAft>
              <a:buClr>
                <a:schemeClr val="accent1">
                  <a:lumMod val="60000"/>
                  <a:lumOff val="40000"/>
                </a:schemeClr>
              </a:buClr>
              <a:buFont typeface="Candara" pitchFamily="34" charset="0"/>
              <a:buChar char="•"/>
              <a:defRPr/>
            </a:pPr>
            <a:r>
              <a:rPr lang="en-US" dirty="0" smtClean="0">
                <a:ea typeface="+mn-ea"/>
                <a:cs typeface="+mn-cs"/>
              </a:rPr>
              <a:t>The key that is provided as input is expanded into an array of forty-four 32-bit words, </a:t>
            </a:r>
            <a:r>
              <a:rPr lang="en-US" i="1" dirty="0" smtClean="0">
                <a:ea typeface="+mn-ea"/>
                <a:cs typeface="+mn-cs"/>
              </a:rPr>
              <a:t>w[i]</a:t>
            </a:r>
          </a:p>
          <a:p>
            <a:pPr fontAlgn="auto">
              <a:lnSpc>
                <a:spcPct val="120000"/>
              </a:lnSpc>
              <a:spcBef>
                <a:spcPts val="600"/>
              </a:spcBef>
              <a:spcAft>
                <a:spcPts val="0"/>
              </a:spcAft>
              <a:buClr>
                <a:schemeClr val="accent1">
                  <a:lumMod val="60000"/>
                  <a:lumOff val="40000"/>
                </a:schemeClr>
              </a:buClr>
              <a:buFont typeface="Candara" pitchFamily="34" charset="0"/>
              <a:buChar char="•"/>
              <a:defRPr/>
            </a:pPr>
            <a:endParaRPr lang="en-US" dirty="0" smtClean="0">
              <a:ea typeface="+mn-ea"/>
              <a:cs typeface="+mn-cs"/>
            </a:endParaRPr>
          </a:p>
          <a:p>
            <a:pPr fontAlgn="auto">
              <a:lnSpc>
                <a:spcPct val="120000"/>
              </a:lnSpc>
              <a:spcBef>
                <a:spcPts val="600"/>
              </a:spcBef>
              <a:spcAft>
                <a:spcPts val="0"/>
              </a:spcAft>
              <a:buClr>
                <a:schemeClr val="accent1">
                  <a:lumMod val="60000"/>
                  <a:lumOff val="40000"/>
                </a:schemeClr>
              </a:buClr>
              <a:buFont typeface="Candara" pitchFamily="34" charset="0"/>
              <a:buChar char="•"/>
              <a:defRPr/>
            </a:pPr>
            <a:endParaRPr lang="en-US" dirty="0" smtClean="0">
              <a:ea typeface="+mn-ea"/>
              <a:cs typeface="+mn-cs"/>
            </a:endParaRPr>
          </a:p>
          <a:p>
            <a:pPr fontAlgn="auto">
              <a:lnSpc>
                <a:spcPct val="120000"/>
              </a:lnSpc>
              <a:spcBef>
                <a:spcPts val="600"/>
              </a:spcBef>
              <a:spcAft>
                <a:spcPts val="0"/>
              </a:spcAft>
              <a:buClr>
                <a:schemeClr val="accent1">
                  <a:lumMod val="60000"/>
                  <a:lumOff val="40000"/>
                </a:schemeClr>
              </a:buClr>
              <a:buFont typeface="Candara" pitchFamily="34" charset="0"/>
              <a:buChar char="•"/>
              <a:defRPr/>
            </a:pPr>
            <a:endParaRPr lang="en-US" dirty="0" smtClean="0">
              <a:ea typeface="+mn-ea"/>
              <a:cs typeface="+mn-cs"/>
            </a:endParaRPr>
          </a:p>
          <a:p>
            <a:pPr fontAlgn="auto">
              <a:lnSpc>
                <a:spcPct val="120000"/>
              </a:lnSpc>
              <a:spcBef>
                <a:spcPts val="600"/>
              </a:spcBef>
              <a:spcAft>
                <a:spcPts val="0"/>
              </a:spcAft>
              <a:buClr>
                <a:schemeClr val="accent1">
                  <a:lumMod val="60000"/>
                  <a:lumOff val="40000"/>
                </a:schemeClr>
              </a:buClr>
              <a:buFont typeface="Candara" pitchFamily="34" charset="0"/>
              <a:buChar char="•"/>
              <a:defRPr/>
            </a:pPr>
            <a:endParaRPr lang="en-US" dirty="0" smtClean="0">
              <a:ea typeface="+mn-ea"/>
              <a:cs typeface="+mn-cs"/>
            </a:endParaRPr>
          </a:p>
          <a:p>
            <a:pPr fontAlgn="auto">
              <a:lnSpc>
                <a:spcPct val="120000"/>
              </a:lnSpc>
              <a:spcBef>
                <a:spcPts val="600"/>
              </a:spcBef>
              <a:spcAft>
                <a:spcPts val="0"/>
              </a:spcAft>
              <a:buClr>
                <a:schemeClr val="accent1">
                  <a:lumMod val="60000"/>
                  <a:lumOff val="40000"/>
                </a:schemeClr>
              </a:buClr>
              <a:buFont typeface="Candara" pitchFamily="34" charset="0"/>
              <a:buChar char="•"/>
              <a:defRPr/>
            </a:pPr>
            <a:endParaRPr lang="en-US" dirty="0" smtClean="0">
              <a:ea typeface="+mn-ea"/>
              <a:cs typeface="+mn-cs"/>
            </a:endParaRPr>
          </a:p>
          <a:p>
            <a:pPr fontAlgn="auto">
              <a:lnSpc>
                <a:spcPct val="120000"/>
              </a:lnSpc>
              <a:spcBef>
                <a:spcPts val="600"/>
              </a:spcBef>
              <a:spcAft>
                <a:spcPts val="0"/>
              </a:spcAft>
              <a:buClr>
                <a:schemeClr val="accent1">
                  <a:lumMod val="60000"/>
                  <a:lumOff val="40000"/>
                </a:schemeClr>
              </a:buClr>
              <a:buFont typeface="Candara" pitchFamily="34" charset="0"/>
              <a:buChar char="•"/>
              <a:defRPr/>
            </a:pPr>
            <a:endParaRPr lang="en-US" dirty="0" smtClean="0">
              <a:ea typeface="+mn-ea"/>
              <a:cs typeface="+mn-cs"/>
            </a:endParaRPr>
          </a:p>
          <a:p>
            <a:pPr fontAlgn="auto">
              <a:lnSpc>
                <a:spcPct val="120000"/>
              </a:lnSpc>
              <a:spcBef>
                <a:spcPts val="600"/>
              </a:spcBef>
              <a:spcAft>
                <a:spcPts val="0"/>
              </a:spcAft>
              <a:buClr>
                <a:schemeClr val="accent1">
                  <a:lumMod val="60000"/>
                  <a:lumOff val="40000"/>
                </a:schemeClr>
              </a:buClr>
              <a:buFont typeface="Candara" pitchFamily="34" charset="0"/>
              <a:buChar char="•"/>
              <a:defRPr/>
            </a:pPr>
            <a:r>
              <a:rPr lang="en-US" dirty="0" smtClean="0">
                <a:ea typeface="+mn-ea"/>
                <a:cs typeface="+mn-cs"/>
              </a:rPr>
              <a:t>The cipher begins and ends with an AddRoundKey stage</a:t>
            </a:r>
          </a:p>
          <a:p>
            <a:pPr fontAlgn="auto">
              <a:lnSpc>
                <a:spcPct val="120000"/>
              </a:lnSpc>
              <a:spcBef>
                <a:spcPts val="600"/>
              </a:spcBef>
              <a:spcAft>
                <a:spcPts val="0"/>
              </a:spcAft>
              <a:buClr>
                <a:schemeClr val="accent1">
                  <a:lumMod val="60000"/>
                  <a:lumOff val="40000"/>
                </a:schemeClr>
              </a:buClr>
              <a:buFont typeface="Candara" pitchFamily="34" charset="0"/>
              <a:buChar char="•"/>
              <a:defRPr/>
            </a:pPr>
            <a:r>
              <a:rPr lang="en-US" dirty="0" smtClean="0">
                <a:ea typeface="+mn-ea"/>
                <a:cs typeface="+mn-cs"/>
              </a:rPr>
              <a:t>Can view the cipher as alternating operations of XOR encryption (AddRoundKey) of a block, followed by scrambling of the block (the other three stages), followed by XOR encryption, and so on</a:t>
            </a:r>
          </a:p>
          <a:p>
            <a:pPr fontAlgn="auto">
              <a:lnSpc>
                <a:spcPct val="120000"/>
              </a:lnSpc>
              <a:spcBef>
                <a:spcPts val="600"/>
              </a:spcBef>
              <a:spcAft>
                <a:spcPts val="0"/>
              </a:spcAft>
              <a:buClr>
                <a:schemeClr val="accent1">
                  <a:lumMod val="60000"/>
                  <a:lumOff val="40000"/>
                </a:schemeClr>
              </a:buClr>
              <a:buFont typeface="Candara" pitchFamily="34" charset="0"/>
              <a:buChar char="•"/>
              <a:defRPr/>
            </a:pPr>
            <a:r>
              <a:rPr lang="en-US" dirty="0" smtClean="0">
                <a:ea typeface="+mn-ea"/>
                <a:cs typeface="+mn-cs"/>
              </a:rPr>
              <a:t>Each stage is easily reversible</a:t>
            </a:r>
          </a:p>
          <a:p>
            <a:pPr fontAlgn="auto">
              <a:lnSpc>
                <a:spcPct val="120000"/>
              </a:lnSpc>
              <a:spcBef>
                <a:spcPts val="600"/>
              </a:spcBef>
              <a:spcAft>
                <a:spcPts val="0"/>
              </a:spcAft>
              <a:buClr>
                <a:schemeClr val="accent1">
                  <a:lumMod val="60000"/>
                  <a:lumOff val="40000"/>
                </a:schemeClr>
              </a:buClr>
              <a:buFont typeface="Candara" pitchFamily="34" charset="0"/>
              <a:buChar char="•"/>
              <a:defRPr/>
            </a:pPr>
            <a:r>
              <a:rPr lang="en-US" dirty="0" smtClean="0">
                <a:ea typeface="+mn-ea"/>
                <a:cs typeface="+mn-cs"/>
              </a:rPr>
              <a:t>The decryption algorithm makes use of the expanded key in reverse order, however the decryption algorithm is not identical to the encryption algorithm</a:t>
            </a:r>
          </a:p>
          <a:p>
            <a:pPr fontAlgn="auto">
              <a:lnSpc>
                <a:spcPct val="120000"/>
              </a:lnSpc>
              <a:spcBef>
                <a:spcPts val="600"/>
              </a:spcBef>
              <a:spcAft>
                <a:spcPts val="0"/>
              </a:spcAft>
              <a:buClr>
                <a:schemeClr val="accent1">
                  <a:lumMod val="60000"/>
                  <a:lumOff val="40000"/>
                </a:schemeClr>
              </a:buClr>
              <a:buFont typeface="Candara" pitchFamily="34" charset="0"/>
              <a:buChar char="•"/>
              <a:defRPr/>
            </a:pPr>
            <a:r>
              <a:rPr lang="en-US" dirty="0" smtClean="0">
                <a:ea typeface="+mn-ea"/>
                <a:cs typeface="+mn-cs"/>
              </a:rPr>
              <a:t>State is the same for both encryption and decryption</a:t>
            </a:r>
          </a:p>
          <a:p>
            <a:pPr fontAlgn="auto">
              <a:lnSpc>
                <a:spcPct val="120000"/>
              </a:lnSpc>
              <a:spcBef>
                <a:spcPts val="600"/>
              </a:spcBef>
              <a:spcAft>
                <a:spcPts val="0"/>
              </a:spcAft>
              <a:buClr>
                <a:schemeClr val="accent1">
                  <a:lumMod val="60000"/>
                  <a:lumOff val="40000"/>
                </a:schemeClr>
              </a:buClr>
              <a:buFont typeface="Candara" pitchFamily="34" charset="0"/>
              <a:buChar char="•"/>
              <a:defRPr/>
            </a:pPr>
            <a:r>
              <a:rPr lang="en-US" dirty="0" smtClean="0">
                <a:ea typeface="+mn-ea"/>
                <a:cs typeface="+mn-cs"/>
              </a:rPr>
              <a:t>Final round of both encryption and decryption consists of only three stages</a:t>
            </a:r>
            <a:endParaRPr lang="en-AU" dirty="0">
              <a:ea typeface="+mn-ea"/>
              <a:cs typeface="+mn-cs"/>
            </a:endParaRPr>
          </a:p>
        </p:txBody>
      </p:sp>
      <p:graphicFrame>
        <p:nvGraphicFramePr>
          <p:cNvPr id="4" name="Diagram 3"/>
          <p:cNvGraphicFramePr/>
          <p:nvPr>
            <p:extLst>
              <p:ext uri="{D42A27DB-BD31-4B8C-83A1-F6EECF244321}">
                <p14:modId xmlns:p14="http://schemas.microsoft.com/office/powerpoint/2010/main" val="1544548940"/>
              </p:ext>
            </p:extLst>
          </p:nvPr>
        </p:nvGraphicFramePr>
        <p:xfrm>
          <a:off x="755576" y="1916832"/>
          <a:ext cx="7239000" cy="144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70115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mtClean="0"/>
              <a:t>Properties of Divisibility</a:t>
            </a:r>
          </a:p>
        </p:txBody>
      </p:sp>
      <p:sp>
        <p:nvSpPr>
          <p:cNvPr id="39939" name="Content Placeholder 2"/>
          <p:cNvSpPr>
            <a:spLocks noGrp="1"/>
          </p:cNvSpPr>
          <p:nvPr>
            <p:ph idx="1"/>
          </p:nvPr>
        </p:nvSpPr>
        <p:spPr>
          <a:xfrm>
            <a:off x="685800" y="1600200"/>
            <a:ext cx="7924800" cy="4114800"/>
          </a:xfrm>
        </p:spPr>
        <p:txBody>
          <a:bodyPr/>
          <a:lstStyle/>
          <a:p>
            <a:r>
              <a:rPr lang="en-US" sz="2400" dirty="0" smtClean="0"/>
              <a:t> To see this last point, note that:</a:t>
            </a:r>
          </a:p>
          <a:p>
            <a:pPr lvl="1"/>
            <a:r>
              <a:rPr lang="en-US" sz="2000" dirty="0" smtClean="0"/>
              <a:t>If </a:t>
            </a:r>
            <a:r>
              <a:rPr lang="en-US" sz="2000" i="1" dirty="0" smtClean="0"/>
              <a:t>b |</a:t>
            </a:r>
            <a:r>
              <a:rPr lang="en-US" sz="2000" dirty="0" smtClean="0"/>
              <a:t> </a:t>
            </a:r>
            <a:r>
              <a:rPr lang="en-US" sz="2000" i="1" dirty="0" err="1" smtClean="0"/>
              <a:t>g</a:t>
            </a:r>
            <a:r>
              <a:rPr lang="en-US" sz="2000" dirty="0" smtClean="0"/>
              <a:t> , then </a:t>
            </a:r>
            <a:r>
              <a:rPr lang="en-US" sz="2000" i="1" dirty="0" err="1" smtClean="0"/>
              <a:t>g</a:t>
            </a:r>
            <a:r>
              <a:rPr lang="en-US" sz="2000" dirty="0" smtClean="0"/>
              <a:t>  is of the form </a:t>
            </a:r>
            <a:r>
              <a:rPr lang="en-US" sz="2000" i="1" dirty="0" err="1" smtClean="0"/>
              <a:t>g</a:t>
            </a:r>
            <a:r>
              <a:rPr lang="en-US" sz="2000" i="1" dirty="0" smtClean="0"/>
              <a:t> = b * g</a:t>
            </a:r>
            <a:r>
              <a:rPr lang="en-US" sz="2000" i="1" baseline="-25000" dirty="0" smtClean="0"/>
              <a:t>1</a:t>
            </a:r>
            <a:r>
              <a:rPr lang="en-US" sz="2000" i="1" dirty="0" smtClean="0"/>
              <a:t>  </a:t>
            </a:r>
            <a:r>
              <a:rPr lang="en-US" sz="2000" dirty="0" smtClean="0"/>
              <a:t>for some integer g</a:t>
            </a:r>
            <a:r>
              <a:rPr lang="en-US" sz="2000" i="1" baseline="-25000" dirty="0" smtClean="0"/>
              <a:t>1</a:t>
            </a:r>
            <a:r>
              <a:rPr lang="en-US" sz="2000" dirty="0" smtClean="0"/>
              <a:t> </a:t>
            </a:r>
          </a:p>
          <a:p>
            <a:pPr lvl="1"/>
            <a:r>
              <a:rPr lang="en-US" sz="2000" dirty="0" smtClean="0"/>
              <a:t>If </a:t>
            </a:r>
            <a:r>
              <a:rPr lang="en-US" sz="2000" i="1" dirty="0" smtClean="0"/>
              <a:t>b |</a:t>
            </a:r>
            <a:r>
              <a:rPr lang="en-US" sz="2000" dirty="0" smtClean="0"/>
              <a:t> </a:t>
            </a:r>
            <a:r>
              <a:rPr lang="en-US" sz="2000" i="1" dirty="0" err="1" smtClean="0"/>
              <a:t>h</a:t>
            </a:r>
            <a:r>
              <a:rPr lang="en-US" sz="2000" dirty="0" smtClean="0"/>
              <a:t> , then </a:t>
            </a:r>
            <a:r>
              <a:rPr lang="en-US" sz="2000" i="1" dirty="0" err="1" smtClean="0"/>
              <a:t>h</a:t>
            </a:r>
            <a:r>
              <a:rPr lang="en-US" sz="2000" dirty="0" smtClean="0"/>
              <a:t>  is of the form </a:t>
            </a:r>
            <a:r>
              <a:rPr lang="en-US" sz="2000" i="1" dirty="0" err="1" smtClean="0"/>
              <a:t>h</a:t>
            </a:r>
            <a:r>
              <a:rPr lang="en-US" sz="2000" i="1" dirty="0" smtClean="0"/>
              <a:t> = b * h</a:t>
            </a:r>
            <a:r>
              <a:rPr lang="en-US" sz="2000" i="1" baseline="-25000" dirty="0" smtClean="0"/>
              <a:t>1</a:t>
            </a:r>
            <a:r>
              <a:rPr lang="en-US" sz="2000" i="1" dirty="0" smtClean="0"/>
              <a:t>  </a:t>
            </a:r>
            <a:r>
              <a:rPr lang="en-US" sz="2000" dirty="0" smtClean="0"/>
              <a:t>for some integer </a:t>
            </a:r>
            <a:r>
              <a:rPr lang="en-US" sz="2000" i="1" dirty="0" smtClean="0"/>
              <a:t>h</a:t>
            </a:r>
            <a:r>
              <a:rPr lang="en-US" sz="2000" i="1" baseline="-25000" dirty="0" smtClean="0"/>
              <a:t>1</a:t>
            </a:r>
            <a:r>
              <a:rPr lang="en-US" sz="2000" dirty="0" smtClean="0"/>
              <a:t> </a:t>
            </a:r>
          </a:p>
          <a:p>
            <a:pPr>
              <a:spcBef>
                <a:spcPts val="600"/>
              </a:spcBef>
            </a:pPr>
            <a:r>
              <a:rPr lang="en-US" sz="2400" dirty="0" smtClean="0"/>
              <a:t>So:</a:t>
            </a:r>
          </a:p>
          <a:p>
            <a:pPr lvl="1"/>
            <a:r>
              <a:rPr lang="en-US" sz="2000" i="1" dirty="0" smtClean="0"/>
              <a:t>mg + </a:t>
            </a:r>
            <a:r>
              <a:rPr lang="en-US" sz="2000" i="1" dirty="0" err="1" smtClean="0"/>
              <a:t>nh</a:t>
            </a:r>
            <a:r>
              <a:rPr lang="en-US" sz="2000" i="1" dirty="0" smtClean="0"/>
              <a:t> = mbg</a:t>
            </a:r>
            <a:r>
              <a:rPr lang="en-US" sz="2000" i="1" baseline="-25000" dirty="0" smtClean="0"/>
              <a:t>1</a:t>
            </a:r>
            <a:r>
              <a:rPr lang="en-US" sz="2000" i="1" dirty="0" smtClean="0"/>
              <a:t> + nbh</a:t>
            </a:r>
            <a:r>
              <a:rPr lang="en-US" sz="2000" i="1" baseline="-25000" dirty="0" smtClean="0"/>
              <a:t>1</a:t>
            </a:r>
            <a:r>
              <a:rPr lang="en-US" sz="2000" i="1" dirty="0" smtClean="0"/>
              <a:t> = b *  (mg</a:t>
            </a:r>
            <a:r>
              <a:rPr lang="en-US" sz="2000" i="1" baseline="-25000" dirty="0" smtClean="0"/>
              <a:t>1</a:t>
            </a:r>
            <a:r>
              <a:rPr lang="en-US" sz="2000" i="1" dirty="0" smtClean="0"/>
              <a:t> + nh</a:t>
            </a:r>
            <a:r>
              <a:rPr lang="en-US" sz="2000" i="1" baseline="-25000" dirty="0" smtClean="0"/>
              <a:t>1</a:t>
            </a:r>
            <a:r>
              <a:rPr lang="en-US" sz="2000" i="1" dirty="0" smtClean="0"/>
              <a:t> ) </a:t>
            </a:r>
          </a:p>
          <a:p>
            <a:pPr lvl="1">
              <a:buFont typeface="Candara" pitchFamily="-84" charset="0"/>
              <a:buNone/>
            </a:pPr>
            <a:r>
              <a:rPr lang="en-US" sz="2000" i="1" dirty="0" smtClean="0"/>
              <a:t>     </a:t>
            </a:r>
            <a:r>
              <a:rPr lang="en-US" sz="2000" dirty="0" smtClean="0"/>
              <a:t>and therefore </a:t>
            </a:r>
            <a:r>
              <a:rPr lang="en-US" sz="2000" i="1" dirty="0" smtClean="0"/>
              <a:t>b</a:t>
            </a:r>
            <a:r>
              <a:rPr lang="en-US" sz="2000" dirty="0" smtClean="0"/>
              <a:t>  divides </a:t>
            </a:r>
            <a:r>
              <a:rPr lang="en-US" sz="2000" i="1" dirty="0" smtClean="0"/>
              <a:t>mg + </a:t>
            </a:r>
            <a:r>
              <a:rPr lang="en-US" sz="2000" i="1" dirty="0" err="1" smtClean="0"/>
              <a:t>nh</a:t>
            </a:r>
            <a:r>
              <a:rPr lang="en-US" sz="2000" i="1" dirty="0" smtClean="0"/>
              <a:t> </a:t>
            </a:r>
            <a:endParaRPr lang="en-US" sz="2000" dirty="0" smtClean="0"/>
          </a:p>
        </p:txBody>
      </p:sp>
      <p:sp>
        <p:nvSpPr>
          <p:cNvPr id="4" name="TextBox 3"/>
          <p:cNvSpPr txBox="1"/>
          <p:nvPr/>
        </p:nvSpPr>
        <p:spPr>
          <a:xfrm>
            <a:off x="1115616" y="4221088"/>
            <a:ext cx="7056784" cy="1938992"/>
          </a:xfrm>
          <a:prstGeom prst="rect">
            <a:avLst/>
          </a:prstGeom>
          <a:solidFill>
            <a:schemeClr val="accent4">
              <a:lumMod val="40000"/>
              <a:lumOff val="60000"/>
            </a:schemeClr>
          </a:solidFill>
          <a:ln w="31750">
            <a:solidFill>
              <a:schemeClr val="accent4">
                <a:lumMod val="75000"/>
              </a:schemeClr>
            </a:solidFill>
          </a:ln>
        </p:spPr>
        <p:txBody>
          <a:bodyPr wrap="square">
            <a:spAutoFit/>
          </a:bodyPr>
          <a:lstStyle/>
          <a:p>
            <a:pPr>
              <a:defRPr/>
            </a:pPr>
            <a:r>
              <a:rPr lang="en-US" sz="2000" dirty="0">
                <a:latin typeface="+mn-lt"/>
              </a:rPr>
              <a:t>    </a:t>
            </a:r>
            <a:r>
              <a:rPr lang="en-US" sz="2000" i="1" dirty="0">
                <a:latin typeface="+mn-lt"/>
              </a:rPr>
              <a:t>b</a:t>
            </a:r>
            <a:r>
              <a:rPr lang="en-US" sz="2000" dirty="0">
                <a:latin typeface="+mn-lt"/>
              </a:rPr>
              <a:t> = 7; </a:t>
            </a:r>
            <a:r>
              <a:rPr lang="en-US" sz="2000" i="1" dirty="0">
                <a:latin typeface="+mn-lt"/>
              </a:rPr>
              <a:t> g</a:t>
            </a:r>
            <a:r>
              <a:rPr lang="en-US" sz="2000" dirty="0">
                <a:latin typeface="+mn-lt"/>
              </a:rPr>
              <a:t> = 14;  </a:t>
            </a:r>
            <a:r>
              <a:rPr lang="en-US" sz="2000" i="1" dirty="0">
                <a:latin typeface="+mn-lt"/>
              </a:rPr>
              <a:t>h</a:t>
            </a:r>
            <a:r>
              <a:rPr lang="en-US" sz="2000" dirty="0">
                <a:latin typeface="+mn-lt"/>
              </a:rPr>
              <a:t> = 63;  </a:t>
            </a:r>
            <a:r>
              <a:rPr lang="en-US" sz="2000" i="1" dirty="0">
                <a:latin typeface="+mn-lt"/>
              </a:rPr>
              <a:t>m</a:t>
            </a:r>
            <a:r>
              <a:rPr lang="en-US" sz="2000" dirty="0">
                <a:latin typeface="+mn-lt"/>
              </a:rPr>
              <a:t> = 3;  </a:t>
            </a:r>
            <a:r>
              <a:rPr lang="en-US" sz="2000" i="1" dirty="0">
                <a:latin typeface="+mn-lt"/>
              </a:rPr>
              <a:t>n</a:t>
            </a:r>
            <a:r>
              <a:rPr lang="en-US" sz="2000" dirty="0">
                <a:latin typeface="+mn-lt"/>
              </a:rPr>
              <a:t> = 2</a:t>
            </a:r>
          </a:p>
          <a:p>
            <a:pPr>
              <a:defRPr/>
            </a:pPr>
            <a:r>
              <a:rPr lang="en-US" sz="2000" dirty="0">
                <a:latin typeface="+mn-lt"/>
              </a:rPr>
              <a:t>    7 | 14 and 7 | 63</a:t>
            </a:r>
            <a:r>
              <a:rPr lang="en-US" sz="2000" dirty="0" smtClean="0">
                <a:latin typeface="+mn-lt"/>
              </a:rPr>
              <a:t>.</a:t>
            </a:r>
          </a:p>
          <a:p>
            <a:pPr>
              <a:defRPr/>
            </a:pPr>
            <a:endParaRPr lang="en-US" sz="2000" dirty="0">
              <a:latin typeface="+mn-lt"/>
            </a:endParaRPr>
          </a:p>
          <a:p>
            <a:pPr>
              <a:defRPr/>
            </a:pPr>
            <a:r>
              <a:rPr lang="en-US" sz="2000" dirty="0">
                <a:latin typeface="+mn-lt"/>
              </a:rPr>
              <a:t>    To show 7 (3 * 14 + 2 * 63),</a:t>
            </a:r>
          </a:p>
          <a:p>
            <a:pPr>
              <a:defRPr/>
            </a:pPr>
            <a:r>
              <a:rPr lang="en-US" sz="2000" dirty="0">
                <a:latin typeface="+mn-lt"/>
              </a:rPr>
              <a:t>    we have (3 * 14 + 2 * 63) = 7(3 * 2 + 2 * 9),</a:t>
            </a:r>
          </a:p>
          <a:p>
            <a:pPr>
              <a:defRPr/>
            </a:pPr>
            <a:r>
              <a:rPr lang="en-US" sz="2000" dirty="0">
                <a:latin typeface="+mn-lt"/>
              </a:rPr>
              <a:t>    and it is obvious that 7 | (7(3 * 2 + 2 * 9)).</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f4.pdf"/>
          <p:cNvPicPr>
            <a:picLocks noChangeAspect="1"/>
          </p:cNvPicPr>
          <p:nvPr/>
        </p:nvPicPr>
        <p:blipFill>
          <a:blip r:embed="rId3"/>
          <a:srcRect/>
          <a:stretch>
            <a:fillRect/>
          </a:stretch>
        </p:blipFill>
        <p:spPr bwMode="auto">
          <a:xfrm>
            <a:off x="0" y="0"/>
            <a:ext cx="8875713" cy="6858000"/>
          </a:xfrm>
          <a:prstGeom prst="rect">
            <a:avLst/>
          </a:prstGeom>
          <a:noFill/>
          <a:ln w="9525">
            <a:noFill/>
            <a:miter lim="800000"/>
            <a:headEnd/>
            <a:tailEnd/>
          </a:ln>
        </p:spPr>
      </p:pic>
    </p:spTree>
    <p:extLst>
      <p:ext uri="{BB962C8B-B14F-4D97-AF65-F5344CB8AC3E}">
        <p14:creationId xmlns:p14="http://schemas.microsoft.com/office/powerpoint/2010/main" val="3276237573"/>
      </p:ext>
    </p:extLst>
  </p:cSld>
  <p:clrMapOvr>
    <a:masterClrMapping/>
  </p:clrMapOvr>
  <p:transition>
    <p:dissolv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81000" y="457200"/>
            <a:ext cx="3613150" cy="2755776"/>
          </a:xfrm>
        </p:spPr>
        <p:txBody>
          <a:bodyPr/>
          <a:lstStyle/>
          <a:p>
            <a:r>
              <a:rPr lang="en-AU" sz="4000" dirty="0" smtClean="0"/>
              <a:t>AES</a:t>
            </a:r>
            <a:br>
              <a:rPr lang="en-AU" sz="4000" dirty="0" smtClean="0"/>
            </a:br>
            <a:r>
              <a:rPr lang="en-AU" sz="4000" dirty="0" smtClean="0"/>
              <a:t>Byte</a:t>
            </a:r>
            <a:br>
              <a:rPr lang="en-AU" sz="4000" dirty="0" smtClean="0"/>
            </a:br>
            <a:r>
              <a:rPr lang="en-AU" sz="4000" dirty="0" smtClean="0"/>
              <a:t>Level</a:t>
            </a:r>
            <a:br>
              <a:rPr lang="en-AU" sz="4000" dirty="0" smtClean="0"/>
            </a:br>
            <a:r>
              <a:rPr lang="en-AU" sz="4000" dirty="0" smtClean="0"/>
              <a:t>Operations</a:t>
            </a:r>
          </a:p>
        </p:txBody>
      </p:sp>
      <p:pic>
        <p:nvPicPr>
          <p:cNvPr id="51203" name="Picture 4" descr="f5.pdf"/>
          <p:cNvPicPr>
            <a:picLocks noChangeAspect="1"/>
          </p:cNvPicPr>
          <p:nvPr/>
        </p:nvPicPr>
        <p:blipFill>
          <a:blip r:embed="rId3"/>
          <a:srcRect l="8235" t="4546" r="8235" b="9091"/>
          <a:stretch>
            <a:fillRect/>
          </a:stretch>
        </p:blipFill>
        <p:spPr bwMode="auto">
          <a:xfrm>
            <a:off x="4313238" y="311150"/>
            <a:ext cx="4830762" cy="6464300"/>
          </a:xfrm>
          <a:prstGeom prst="rect">
            <a:avLst/>
          </a:prstGeom>
          <a:noFill/>
          <a:ln w="9525">
            <a:noFill/>
            <a:miter lim="800000"/>
            <a:headEnd/>
            <a:tailEnd/>
          </a:ln>
        </p:spPr>
      </p:pic>
    </p:spTree>
    <p:extLst>
      <p:ext uri="{BB962C8B-B14F-4D97-AF65-F5344CB8AC3E}">
        <p14:creationId xmlns:p14="http://schemas.microsoft.com/office/powerpoint/2010/main" val="1456821313"/>
      </p:ext>
    </p:extLst>
  </p:cSld>
  <p:clrMapOvr>
    <a:masterClrMapping/>
  </p:clrMapOvr>
  <p:transition spd="med">
    <p:wipe dir="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p:cNvPicPr>
            <a:picLocks noChangeAspect="1"/>
          </p:cNvPicPr>
          <p:nvPr/>
        </p:nvPicPr>
        <p:blipFill>
          <a:blip r:embed="rId3"/>
          <a:srcRect r="-3000"/>
          <a:stretch>
            <a:fillRect/>
          </a:stretch>
        </p:blipFill>
        <p:spPr bwMode="auto">
          <a:xfrm>
            <a:off x="60325" y="1752600"/>
            <a:ext cx="9142413" cy="4419600"/>
          </a:xfrm>
          <a:prstGeom prst="rect">
            <a:avLst/>
          </a:prstGeom>
          <a:noFill/>
          <a:ln w="9525">
            <a:noFill/>
            <a:miter lim="800000"/>
            <a:headEnd/>
            <a:tailEnd/>
          </a:ln>
        </p:spPr>
      </p:pic>
      <p:sp>
        <p:nvSpPr>
          <p:cNvPr id="7" name="Rectangle 6"/>
          <p:cNvSpPr/>
          <p:nvPr/>
        </p:nvSpPr>
        <p:spPr>
          <a:xfrm>
            <a:off x="0" y="0"/>
            <a:ext cx="9144000" cy="830263"/>
          </a:xfrm>
          <a:prstGeom prst="rect">
            <a:avLst/>
          </a:prstGeom>
        </p:spPr>
        <p:txBody>
          <a:bodyPr>
            <a:spAutoFit/>
          </a:bodyPr>
          <a:lstStyle/>
          <a:p>
            <a:pPr algn="ctr">
              <a:defRPr/>
            </a:pPr>
            <a:r>
              <a:rPr lang="en-US" sz="4800" dirty="0">
                <a:latin typeface="+mn-lt"/>
              </a:rPr>
              <a:t>Table 5.2    </a:t>
            </a:r>
          </a:p>
        </p:txBody>
      </p:sp>
      <p:sp>
        <p:nvSpPr>
          <p:cNvPr id="8" name="Rectangle 7"/>
          <p:cNvSpPr/>
          <p:nvPr/>
        </p:nvSpPr>
        <p:spPr>
          <a:xfrm>
            <a:off x="4319850" y="6315075"/>
            <a:ext cx="4814203" cy="369332"/>
          </a:xfrm>
          <a:prstGeom prst="rect">
            <a:avLst/>
          </a:prstGeom>
        </p:spPr>
        <p:txBody>
          <a:bodyPr wrap="none">
            <a:spAutoFit/>
          </a:bodyPr>
          <a:lstStyle/>
          <a:p>
            <a:pPr>
              <a:defRPr/>
            </a:pPr>
            <a:r>
              <a:rPr lang="en-US" dirty="0">
                <a:solidFill>
                  <a:srgbClr val="FFFF00"/>
                </a:solidFill>
                <a:latin typeface="+mn-lt"/>
              </a:rPr>
              <a:t>(Table can be found on page 139 in textbook)</a:t>
            </a:r>
          </a:p>
        </p:txBody>
      </p:sp>
      <p:sp>
        <p:nvSpPr>
          <p:cNvPr id="53253" name="Rectangle 8"/>
          <p:cNvSpPr>
            <a:spLocks noChangeArrowheads="1"/>
          </p:cNvSpPr>
          <p:nvPr/>
        </p:nvSpPr>
        <p:spPr bwMode="auto">
          <a:xfrm>
            <a:off x="3962400" y="1219200"/>
            <a:ext cx="1133475" cy="369888"/>
          </a:xfrm>
          <a:prstGeom prst="rect">
            <a:avLst/>
          </a:prstGeom>
          <a:noFill/>
          <a:ln w="9525">
            <a:noFill/>
            <a:miter lim="800000"/>
            <a:headEnd/>
            <a:tailEnd/>
          </a:ln>
        </p:spPr>
        <p:txBody>
          <a:bodyPr wrap="none">
            <a:prstTxWarp prst="textNoShape">
              <a:avLst/>
            </a:prstTxWarp>
            <a:spAutoFit/>
          </a:bodyPr>
          <a:lstStyle/>
          <a:p>
            <a:r>
              <a:rPr lang="en-US"/>
              <a:t>(a) S-box </a:t>
            </a:r>
          </a:p>
        </p:txBody>
      </p:sp>
    </p:spTree>
    <p:extLst>
      <p:ext uri="{BB962C8B-B14F-4D97-AF65-F5344CB8AC3E}">
        <p14:creationId xmlns:p14="http://schemas.microsoft.com/office/powerpoint/2010/main" val="2527263339"/>
      </p:ext>
    </p:extLst>
  </p:cSld>
  <p:clrMapOvr>
    <a:masterClrMapping/>
  </p:clrMapOvr>
  <p:transition>
    <p:dissolv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830263"/>
          </a:xfrm>
          <a:prstGeom prst="rect">
            <a:avLst/>
          </a:prstGeom>
        </p:spPr>
        <p:txBody>
          <a:bodyPr>
            <a:spAutoFit/>
          </a:bodyPr>
          <a:lstStyle/>
          <a:p>
            <a:pPr algn="ctr">
              <a:defRPr/>
            </a:pPr>
            <a:r>
              <a:rPr lang="en-US" sz="4800" dirty="0">
                <a:latin typeface="+mn-lt"/>
              </a:rPr>
              <a:t>Table 5.2    </a:t>
            </a:r>
          </a:p>
        </p:txBody>
      </p:sp>
      <p:sp>
        <p:nvSpPr>
          <p:cNvPr id="8" name="Rectangle 7"/>
          <p:cNvSpPr/>
          <p:nvPr/>
        </p:nvSpPr>
        <p:spPr>
          <a:xfrm>
            <a:off x="4299659" y="6324600"/>
            <a:ext cx="4814203" cy="369332"/>
          </a:xfrm>
          <a:prstGeom prst="rect">
            <a:avLst/>
          </a:prstGeom>
        </p:spPr>
        <p:txBody>
          <a:bodyPr wrap="none">
            <a:spAutoFit/>
          </a:bodyPr>
          <a:lstStyle/>
          <a:p>
            <a:pPr>
              <a:defRPr/>
            </a:pPr>
            <a:r>
              <a:rPr lang="en-US" dirty="0">
                <a:solidFill>
                  <a:srgbClr val="FFFF00"/>
                </a:solidFill>
                <a:latin typeface="+mn-lt"/>
              </a:rPr>
              <a:t>(Table can be found on page 139 in textbook)</a:t>
            </a:r>
          </a:p>
        </p:txBody>
      </p:sp>
      <p:sp>
        <p:nvSpPr>
          <p:cNvPr id="55300" name="Rectangle 8"/>
          <p:cNvSpPr>
            <a:spLocks noChangeArrowheads="1"/>
          </p:cNvSpPr>
          <p:nvPr/>
        </p:nvSpPr>
        <p:spPr bwMode="auto">
          <a:xfrm>
            <a:off x="3581400" y="1219200"/>
            <a:ext cx="1955800" cy="369888"/>
          </a:xfrm>
          <a:prstGeom prst="rect">
            <a:avLst/>
          </a:prstGeom>
          <a:noFill/>
          <a:ln w="9525">
            <a:noFill/>
            <a:miter lim="800000"/>
            <a:headEnd/>
            <a:tailEnd/>
          </a:ln>
        </p:spPr>
        <p:txBody>
          <a:bodyPr wrap="none">
            <a:prstTxWarp prst="textNoShape">
              <a:avLst/>
            </a:prstTxWarp>
            <a:spAutoFit/>
          </a:bodyPr>
          <a:lstStyle/>
          <a:p>
            <a:r>
              <a:rPr lang="en-US"/>
              <a:t>(b) Inverse S-box </a:t>
            </a:r>
          </a:p>
        </p:txBody>
      </p:sp>
      <p:pic>
        <p:nvPicPr>
          <p:cNvPr id="55301" name="Picture 9"/>
          <p:cNvPicPr>
            <a:picLocks noChangeAspect="1"/>
          </p:cNvPicPr>
          <p:nvPr/>
        </p:nvPicPr>
        <p:blipFill>
          <a:blip r:embed="rId3"/>
          <a:srcRect/>
          <a:stretch>
            <a:fillRect/>
          </a:stretch>
        </p:blipFill>
        <p:spPr bwMode="auto">
          <a:xfrm>
            <a:off x="152400" y="1828800"/>
            <a:ext cx="8782050" cy="4371975"/>
          </a:xfrm>
          <a:prstGeom prst="rect">
            <a:avLst/>
          </a:prstGeom>
          <a:noFill/>
          <a:ln w="9525">
            <a:noFill/>
            <a:miter lim="800000"/>
            <a:headEnd/>
            <a:tailEnd/>
          </a:ln>
        </p:spPr>
      </p:pic>
    </p:spTree>
    <p:extLst>
      <p:ext uri="{BB962C8B-B14F-4D97-AF65-F5344CB8AC3E}">
        <p14:creationId xmlns:p14="http://schemas.microsoft.com/office/powerpoint/2010/main" val="915366852"/>
      </p:ext>
    </p:extLst>
  </p:cSld>
  <p:clrMapOvr>
    <a:masterClrMapping/>
  </p:clrMapOvr>
  <p:transition spd="med">
    <p:wipe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f6.pdf"/>
          <p:cNvPicPr>
            <a:picLocks noChangeAspect="1"/>
          </p:cNvPicPr>
          <p:nvPr/>
        </p:nvPicPr>
        <p:blipFill>
          <a:blip r:embed="rId3"/>
          <a:srcRect t="1817" b="13635"/>
          <a:stretch>
            <a:fillRect/>
          </a:stretch>
        </p:blipFill>
        <p:spPr bwMode="auto">
          <a:xfrm>
            <a:off x="1524000" y="0"/>
            <a:ext cx="6324600" cy="6919913"/>
          </a:xfrm>
          <a:prstGeom prst="rect">
            <a:avLst/>
          </a:prstGeom>
          <a:noFill/>
          <a:ln w="9525">
            <a:noFill/>
            <a:miter lim="800000"/>
            <a:headEnd/>
            <a:tailEnd/>
          </a:ln>
        </p:spPr>
      </p:pic>
    </p:spTree>
    <p:extLst>
      <p:ext uri="{BB962C8B-B14F-4D97-AF65-F5344CB8AC3E}">
        <p14:creationId xmlns:p14="http://schemas.microsoft.com/office/powerpoint/2010/main" val="3207350831"/>
      </p:ext>
    </p:extLst>
  </p:cSld>
  <p:clrMapOvr>
    <a:masterClrMapping/>
  </p:clrMapOvr>
  <p:transition spd="med">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457200" y="274638"/>
            <a:ext cx="8229600" cy="778098"/>
          </a:xfrm>
        </p:spPr>
        <p:txBody>
          <a:bodyPr/>
          <a:lstStyle/>
          <a:p>
            <a:r>
              <a:rPr lang="en-US" dirty="0" smtClean="0"/>
              <a:t>S-Box Rationale</a:t>
            </a:r>
          </a:p>
        </p:txBody>
      </p:sp>
      <p:sp>
        <p:nvSpPr>
          <p:cNvPr id="59395" name="Content Placeholder 2"/>
          <p:cNvSpPr>
            <a:spLocks noGrp="1"/>
          </p:cNvSpPr>
          <p:nvPr>
            <p:ph idx="1"/>
          </p:nvPr>
        </p:nvSpPr>
        <p:spPr>
          <a:xfrm>
            <a:off x="467544" y="1412776"/>
            <a:ext cx="8229600" cy="4525963"/>
          </a:xfrm>
        </p:spPr>
        <p:txBody>
          <a:bodyPr/>
          <a:lstStyle/>
          <a:p>
            <a:r>
              <a:rPr lang="en-US" sz="2400" dirty="0" smtClean="0"/>
              <a:t>The S-box is designed to be resistant to known cryptanalytic attacks</a:t>
            </a:r>
          </a:p>
          <a:p>
            <a:r>
              <a:rPr lang="en-US" sz="2400" dirty="0" smtClean="0"/>
              <a:t>The </a:t>
            </a:r>
            <a:r>
              <a:rPr lang="en-US" sz="2400" dirty="0" err="1" smtClean="0"/>
              <a:t>Rijndael</a:t>
            </a:r>
            <a:r>
              <a:rPr lang="en-US" sz="2400" dirty="0" smtClean="0"/>
              <a:t> developers sought a design that has a low correlation between input bits and output bits and the property that the output is not a linear mathematical function of the input</a:t>
            </a:r>
          </a:p>
          <a:p>
            <a:r>
              <a:rPr lang="en-US" sz="2400" dirty="0" smtClean="0"/>
              <a:t>The nonlinearity is due to the use of the multiplicative inverse</a:t>
            </a:r>
          </a:p>
        </p:txBody>
      </p:sp>
    </p:spTree>
    <p:extLst>
      <p:ext uri="{BB962C8B-B14F-4D97-AF65-F5344CB8AC3E}">
        <p14:creationId xmlns:p14="http://schemas.microsoft.com/office/powerpoint/2010/main" val="20274354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39688"/>
            <a:ext cx="9144000" cy="1412875"/>
          </a:xfrm>
        </p:spPr>
        <p:txBody>
          <a:bodyPr/>
          <a:lstStyle/>
          <a:p>
            <a:r>
              <a:rPr lang="en-AU"/>
              <a:t>Shift Row Transformation</a:t>
            </a:r>
          </a:p>
        </p:txBody>
      </p:sp>
      <p:pic>
        <p:nvPicPr>
          <p:cNvPr id="61443" name="Picture 5" descr="f7.pdf"/>
          <p:cNvPicPr>
            <a:picLocks noChangeAspect="1"/>
          </p:cNvPicPr>
          <p:nvPr/>
        </p:nvPicPr>
        <p:blipFill>
          <a:blip r:embed="rId3"/>
          <a:srcRect l="8235" t="10909" r="8235" b="60909"/>
          <a:stretch>
            <a:fillRect/>
          </a:stretch>
        </p:blipFill>
        <p:spPr bwMode="auto">
          <a:xfrm>
            <a:off x="0" y="1738313"/>
            <a:ext cx="9144000" cy="3992562"/>
          </a:xfrm>
          <a:prstGeom prst="rect">
            <a:avLst/>
          </a:prstGeom>
          <a:noFill/>
          <a:ln w="9525">
            <a:noFill/>
            <a:miter lim="800000"/>
            <a:headEnd/>
            <a:tailEnd/>
          </a:ln>
        </p:spPr>
      </p:pic>
      <p:sp>
        <p:nvSpPr>
          <p:cNvPr id="7" name="TextBox 6"/>
          <p:cNvSpPr txBox="1"/>
          <p:nvPr/>
        </p:nvSpPr>
        <p:spPr>
          <a:xfrm>
            <a:off x="4139952" y="6400799"/>
            <a:ext cx="4419600" cy="307975"/>
          </a:xfrm>
          <a:prstGeom prst="rect">
            <a:avLst/>
          </a:prstGeom>
          <a:noFill/>
        </p:spPr>
        <p:txBody>
          <a:bodyPr>
            <a:spAutoFit/>
          </a:bodyPr>
          <a:lstStyle/>
          <a:p>
            <a:pPr>
              <a:defRPr/>
            </a:pPr>
            <a:r>
              <a:rPr lang="en-US" sz="1400" dirty="0">
                <a:solidFill>
                  <a:srgbClr val="FFFF00"/>
                </a:solidFill>
                <a:latin typeface="+mn-lt"/>
              </a:rPr>
              <a:t>(Figure can be found on page 144 in textbook)</a:t>
            </a:r>
          </a:p>
        </p:txBody>
      </p:sp>
      <p:sp>
        <p:nvSpPr>
          <p:cNvPr id="8" name="Rectangle 7"/>
          <p:cNvSpPr/>
          <p:nvPr/>
        </p:nvSpPr>
        <p:spPr>
          <a:xfrm>
            <a:off x="0" y="5486400"/>
            <a:ext cx="9144000" cy="523875"/>
          </a:xfrm>
          <a:prstGeom prst="rect">
            <a:avLst/>
          </a:prstGeom>
        </p:spPr>
        <p:txBody>
          <a:bodyPr>
            <a:spAutoFit/>
          </a:bodyPr>
          <a:lstStyle/>
          <a:p>
            <a:pPr algn="ctr">
              <a:defRPr/>
            </a:pPr>
            <a:r>
              <a:rPr lang="en-US" sz="2800" dirty="0">
                <a:latin typeface="+mn-lt"/>
              </a:rPr>
              <a:t>Figure 5.7 AES Row and Column Operations</a:t>
            </a:r>
          </a:p>
        </p:txBody>
      </p:sp>
    </p:spTree>
    <p:extLst>
      <p:ext uri="{BB962C8B-B14F-4D97-AF65-F5344CB8AC3E}">
        <p14:creationId xmlns:p14="http://schemas.microsoft.com/office/powerpoint/2010/main" val="24941869"/>
      </p:ext>
    </p:extLst>
  </p:cSld>
  <p:clrMapOvr>
    <a:masterClrMapping/>
  </p:clrMapOvr>
  <p:transition spd="med">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274638"/>
            <a:ext cx="8229600" cy="706090"/>
          </a:xfrm>
        </p:spPr>
        <p:txBody>
          <a:bodyPr/>
          <a:lstStyle/>
          <a:p>
            <a:r>
              <a:rPr lang="en-AU" dirty="0" smtClean="0"/>
              <a:t>Shift Row Rationale</a:t>
            </a:r>
          </a:p>
        </p:txBody>
      </p:sp>
      <p:sp>
        <p:nvSpPr>
          <p:cNvPr id="60419" name="Rectangle 3"/>
          <p:cNvSpPr>
            <a:spLocks noGrp="1" noChangeArrowheads="1"/>
          </p:cNvSpPr>
          <p:nvPr>
            <p:ph idx="1"/>
          </p:nvPr>
        </p:nvSpPr>
        <p:spPr>
          <a:xfrm>
            <a:off x="755576" y="1196752"/>
            <a:ext cx="7570787" cy="4791075"/>
          </a:xfrm>
        </p:spPr>
        <p:txBody>
          <a:bodyPr rtlCol="0">
            <a:normAutofit fontScale="77500" lnSpcReduction="20000"/>
          </a:bodyPr>
          <a:lstStyle/>
          <a:p>
            <a:pPr fontAlgn="auto">
              <a:spcAft>
                <a:spcPts val="0"/>
              </a:spcAft>
              <a:buClr>
                <a:schemeClr val="accent1">
                  <a:lumMod val="60000"/>
                  <a:lumOff val="40000"/>
                </a:schemeClr>
              </a:buClr>
              <a:buFont typeface="Candara" pitchFamily="34" charset="0"/>
              <a:buChar char="•"/>
              <a:defRPr/>
            </a:pPr>
            <a:r>
              <a:rPr lang="en-US" dirty="0" smtClean="0">
                <a:ea typeface="+mn-ea"/>
                <a:cs typeface="+mn-cs"/>
              </a:rPr>
              <a:t>More substantial than it may first appear</a:t>
            </a:r>
          </a:p>
          <a:p>
            <a:pPr fontAlgn="auto">
              <a:spcAft>
                <a:spcPts val="0"/>
              </a:spcAft>
              <a:buClr>
                <a:schemeClr val="accent1">
                  <a:lumMod val="60000"/>
                  <a:lumOff val="40000"/>
                </a:schemeClr>
              </a:buClr>
              <a:buFont typeface="Candara" pitchFamily="34" charset="0"/>
              <a:buChar char="•"/>
              <a:defRPr/>
            </a:pPr>
            <a:r>
              <a:rPr lang="en-US" dirty="0" smtClean="0">
                <a:ea typeface="+mn-ea"/>
                <a:cs typeface="+mn-cs"/>
              </a:rPr>
              <a:t>The State, as well as the cipher input and output, is treated as an array of four 4-byte columns</a:t>
            </a:r>
          </a:p>
          <a:p>
            <a:pPr fontAlgn="auto">
              <a:spcAft>
                <a:spcPts val="0"/>
              </a:spcAft>
              <a:buClr>
                <a:schemeClr val="accent1">
                  <a:lumMod val="60000"/>
                  <a:lumOff val="40000"/>
                </a:schemeClr>
              </a:buClr>
              <a:buFont typeface="Candara" pitchFamily="34" charset="0"/>
              <a:buChar char="•"/>
              <a:defRPr/>
            </a:pPr>
            <a:r>
              <a:rPr lang="en-US" dirty="0" smtClean="0">
                <a:ea typeface="+mn-ea"/>
                <a:cs typeface="+mn-cs"/>
              </a:rPr>
              <a:t>On encryption, the first 4 bytes of the plaintext are copied to the first column of State, and so on</a:t>
            </a:r>
          </a:p>
          <a:p>
            <a:pPr fontAlgn="auto">
              <a:spcAft>
                <a:spcPts val="0"/>
              </a:spcAft>
              <a:buClr>
                <a:schemeClr val="accent1">
                  <a:lumMod val="60000"/>
                  <a:lumOff val="40000"/>
                </a:schemeClr>
              </a:buClr>
              <a:buFont typeface="Candara" pitchFamily="34" charset="0"/>
              <a:buChar char="•"/>
              <a:defRPr/>
            </a:pPr>
            <a:r>
              <a:rPr lang="en-US" dirty="0" smtClean="0">
                <a:ea typeface="+mn-ea"/>
                <a:cs typeface="+mn-cs"/>
              </a:rPr>
              <a:t>The round key is applied to State column by column</a:t>
            </a:r>
          </a:p>
          <a:p>
            <a:pPr lvl="1" fontAlgn="auto">
              <a:spcAft>
                <a:spcPts val="0"/>
              </a:spcAft>
              <a:buFont typeface="Candara" pitchFamily="34" charset="0"/>
              <a:buChar char="•"/>
              <a:defRPr/>
            </a:pPr>
            <a:r>
              <a:rPr lang="en-US" dirty="0" smtClean="0">
                <a:ea typeface="+mn-ea"/>
              </a:rPr>
              <a:t>Thus, a row shift moves an individual byte from one column to another, which is a linear distance of a multiple of 4 bytes</a:t>
            </a:r>
          </a:p>
          <a:p>
            <a:pPr fontAlgn="auto">
              <a:spcAft>
                <a:spcPts val="0"/>
              </a:spcAft>
              <a:buClr>
                <a:schemeClr val="accent1">
                  <a:lumMod val="60000"/>
                  <a:lumOff val="40000"/>
                </a:schemeClr>
              </a:buClr>
              <a:buFont typeface="Candara" pitchFamily="34" charset="0"/>
              <a:buChar char="•"/>
              <a:defRPr/>
            </a:pPr>
            <a:r>
              <a:rPr lang="en-US" dirty="0" smtClean="0">
                <a:ea typeface="+mn-ea"/>
                <a:cs typeface="+mn-cs"/>
              </a:rPr>
              <a:t>Transformation ensures that the 4 bytes of one column are spread out to four different columns</a:t>
            </a:r>
            <a:endParaRPr lang="en-AU" dirty="0" smtClean="0">
              <a:ea typeface="+mn-ea"/>
              <a:cs typeface="+mn-cs"/>
            </a:endParaRPr>
          </a:p>
          <a:p>
            <a:pPr lvl="1" fontAlgn="auto">
              <a:spcAft>
                <a:spcPts val="0"/>
              </a:spcAft>
              <a:buFont typeface="Candara" pitchFamily="34" charset="0"/>
              <a:buChar char="•"/>
              <a:defRPr/>
            </a:pPr>
            <a:endParaRPr lang="en-AU" dirty="0">
              <a:ea typeface="+mn-ea"/>
            </a:endParaRPr>
          </a:p>
        </p:txBody>
      </p:sp>
    </p:spTree>
    <p:extLst>
      <p:ext uri="{BB962C8B-B14F-4D97-AF65-F5344CB8AC3E}">
        <p14:creationId xmlns:p14="http://schemas.microsoft.com/office/powerpoint/2010/main" val="424631546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0" y="39688"/>
            <a:ext cx="9144000" cy="756989"/>
          </a:xfrm>
        </p:spPr>
        <p:txBody>
          <a:bodyPr/>
          <a:lstStyle/>
          <a:p>
            <a:r>
              <a:rPr lang="en-AU" dirty="0" err="1" smtClean="0"/>
              <a:t>MixColumn</a:t>
            </a:r>
            <a:r>
              <a:rPr lang="en-AU" dirty="0" smtClean="0"/>
              <a:t> Transformation</a:t>
            </a:r>
          </a:p>
        </p:txBody>
      </p:sp>
      <p:pic>
        <p:nvPicPr>
          <p:cNvPr id="65539" name="Picture 5" descr="f7.pdf"/>
          <p:cNvPicPr>
            <a:picLocks noChangeAspect="1"/>
          </p:cNvPicPr>
          <p:nvPr/>
        </p:nvPicPr>
        <p:blipFill>
          <a:blip r:embed="rId3"/>
          <a:srcRect t="39999" b="18182"/>
          <a:stretch>
            <a:fillRect/>
          </a:stretch>
        </p:blipFill>
        <p:spPr bwMode="auto">
          <a:xfrm>
            <a:off x="26268" y="796677"/>
            <a:ext cx="9144000" cy="4948238"/>
          </a:xfrm>
          <a:prstGeom prst="rect">
            <a:avLst/>
          </a:prstGeom>
          <a:noFill/>
          <a:ln w="9525">
            <a:noFill/>
            <a:miter lim="800000"/>
            <a:headEnd/>
            <a:tailEnd/>
          </a:ln>
        </p:spPr>
      </p:pic>
      <p:sp>
        <p:nvSpPr>
          <p:cNvPr id="7" name="TextBox 6"/>
          <p:cNvSpPr txBox="1"/>
          <p:nvPr/>
        </p:nvSpPr>
        <p:spPr>
          <a:xfrm>
            <a:off x="4139952" y="6305550"/>
            <a:ext cx="4608512" cy="276999"/>
          </a:xfrm>
          <a:prstGeom prst="rect">
            <a:avLst/>
          </a:prstGeom>
          <a:noFill/>
        </p:spPr>
        <p:txBody>
          <a:bodyPr wrap="square">
            <a:spAutoFit/>
          </a:bodyPr>
          <a:lstStyle/>
          <a:p>
            <a:pPr>
              <a:defRPr/>
            </a:pPr>
            <a:r>
              <a:rPr lang="en-US" sz="1200" dirty="0">
                <a:solidFill>
                  <a:srgbClr val="FFFF00"/>
                </a:solidFill>
                <a:latin typeface="+mn-lt"/>
              </a:rPr>
              <a:t>(Figure can be found on page 144 in textbook</a:t>
            </a:r>
            <a:r>
              <a:rPr lang="en-US" sz="1200" dirty="0" smtClean="0">
                <a:solidFill>
                  <a:srgbClr val="FFFF00"/>
                </a:solidFill>
                <a:latin typeface="+mn-lt"/>
              </a:rPr>
              <a:t>)</a:t>
            </a:r>
            <a:endParaRPr lang="en-US" sz="1200" dirty="0">
              <a:solidFill>
                <a:srgbClr val="FFFF00"/>
              </a:solidFill>
              <a:latin typeface="+mn-lt"/>
            </a:endParaRPr>
          </a:p>
        </p:txBody>
      </p:sp>
      <p:sp>
        <p:nvSpPr>
          <p:cNvPr id="8" name="Rectangle 7"/>
          <p:cNvSpPr/>
          <p:nvPr/>
        </p:nvSpPr>
        <p:spPr>
          <a:xfrm>
            <a:off x="15602" y="5829300"/>
            <a:ext cx="9144000" cy="400050"/>
          </a:xfrm>
          <a:prstGeom prst="rect">
            <a:avLst/>
          </a:prstGeom>
        </p:spPr>
        <p:txBody>
          <a:bodyPr>
            <a:spAutoFit/>
          </a:bodyPr>
          <a:lstStyle/>
          <a:p>
            <a:pPr algn="ctr">
              <a:defRPr/>
            </a:pPr>
            <a:r>
              <a:rPr lang="en-US" sz="2000" dirty="0">
                <a:latin typeface="+mn-lt"/>
              </a:rPr>
              <a:t>Figure 5.7 AES Row and Column Operations</a:t>
            </a:r>
          </a:p>
        </p:txBody>
      </p:sp>
    </p:spTree>
    <p:extLst>
      <p:ext uri="{BB962C8B-B14F-4D97-AF65-F5344CB8AC3E}">
        <p14:creationId xmlns:p14="http://schemas.microsoft.com/office/powerpoint/2010/main" val="717868843"/>
      </p:ext>
    </p:extLst>
  </p:cSld>
  <p:clrMapOvr>
    <a:masterClrMapping/>
  </p:clrMapOvr>
  <p:transition>
    <p:dissolv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457200" y="274638"/>
            <a:ext cx="8229600" cy="634082"/>
          </a:xfrm>
        </p:spPr>
        <p:txBody>
          <a:bodyPr/>
          <a:lstStyle/>
          <a:p>
            <a:r>
              <a:rPr lang="en-AU" dirty="0" smtClean="0"/>
              <a:t>Mix Columns Rationale</a:t>
            </a:r>
            <a:endParaRPr lang="en-US" dirty="0" smtClean="0"/>
          </a:p>
        </p:txBody>
      </p:sp>
      <p:sp>
        <p:nvSpPr>
          <p:cNvPr id="67587" name="Content Placeholder 6"/>
          <p:cNvSpPr>
            <a:spLocks noGrp="1"/>
          </p:cNvSpPr>
          <p:nvPr>
            <p:ph idx="1"/>
          </p:nvPr>
        </p:nvSpPr>
        <p:spPr>
          <a:xfrm>
            <a:off x="467544" y="1196752"/>
            <a:ext cx="8229600" cy="4525963"/>
          </a:xfrm>
        </p:spPr>
        <p:txBody>
          <a:bodyPr/>
          <a:lstStyle/>
          <a:p>
            <a:r>
              <a:rPr lang="en-US" sz="2800" dirty="0" smtClean="0"/>
              <a:t>Coefficients of a matrix based on a linear code with maximal distance between code words ensures a good mixing among the bytes of each column</a:t>
            </a:r>
          </a:p>
          <a:p>
            <a:r>
              <a:rPr lang="en-US" sz="2800" dirty="0" smtClean="0"/>
              <a:t>The mix column transformation combined with the shift row transformation ensures that after a few rounds all output bits depend on all input bits</a:t>
            </a:r>
          </a:p>
        </p:txBody>
      </p:sp>
    </p:spTree>
    <p:extLst>
      <p:ext uri="{BB962C8B-B14F-4D97-AF65-F5344CB8AC3E}">
        <p14:creationId xmlns:p14="http://schemas.microsoft.com/office/powerpoint/2010/main" val="30403988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smtClean="0"/>
              <a:t>Division Algorithm</a:t>
            </a:r>
          </a:p>
        </p:txBody>
      </p:sp>
      <p:sp>
        <p:nvSpPr>
          <p:cNvPr id="41987" name="Content Placeholder 2"/>
          <p:cNvSpPr>
            <a:spLocks noGrp="1"/>
          </p:cNvSpPr>
          <p:nvPr>
            <p:ph idx="1"/>
          </p:nvPr>
        </p:nvSpPr>
        <p:spPr/>
        <p:txBody>
          <a:bodyPr/>
          <a:lstStyle/>
          <a:p>
            <a:r>
              <a:rPr lang="en-US" sz="2800" dirty="0" smtClean="0"/>
              <a:t>Given any positive integer </a:t>
            </a:r>
            <a:r>
              <a:rPr lang="en-US" sz="2800" i="1" dirty="0" smtClean="0"/>
              <a:t>n </a:t>
            </a:r>
            <a:r>
              <a:rPr lang="en-US" sz="2800" dirty="0" smtClean="0"/>
              <a:t>and any nonnegative integer </a:t>
            </a:r>
            <a:r>
              <a:rPr lang="en-US" sz="2800" i="1" dirty="0" smtClean="0"/>
              <a:t>a, </a:t>
            </a:r>
            <a:r>
              <a:rPr lang="en-US" sz="2800" dirty="0" smtClean="0"/>
              <a:t>if we divide </a:t>
            </a:r>
            <a:r>
              <a:rPr lang="en-US" sz="2800" i="1" dirty="0" smtClean="0"/>
              <a:t>a</a:t>
            </a:r>
            <a:r>
              <a:rPr lang="en-US" sz="2800" dirty="0" smtClean="0"/>
              <a:t> by </a:t>
            </a:r>
            <a:r>
              <a:rPr lang="en-US" sz="2800" i="1" dirty="0" smtClean="0"/>
              <a:t>n</a:t>
            </a:r>
            <a:r>
              <a:rPr lang="en-US" sz="2800" dirty="0" smtClean="0"/>
              <a:t> we get an integer quotient </a:t>
            </a:r>
            <a:r>
              <a:rPr lang="en-US" sz="2800" i="1" dirty="0" smtClean="0"/>
              <a:t>q</a:t>
            </a:r>
            <a:r>
              <a:rPr lang="en-US" sz="2800" dirty="0" smtClean="0"/>
              <a:t> and an integer remainder </a:t>
            </a:r>
            <a:r>
              <a:rPr lang="en-US" sz="2800" i="1" dirty="0" smtClean="0"/>
              <a:t>r</a:t>
            </a:r>
            <a:r>
              <a:rPr lang="en-US" sz="2800" dirty="0" smtClean="0"/>
              <a:t> that obey the following relationship:</a:t>
            </a:r>
          </a:p>
          <a:p>
            <a:pPr lvl="1">
              <a:buFont typeface="Candara" pitchFamily="-84" charset="0"/>
              <a:buNone/>
            </a:pPr>
            <a:endParaRPr lang="en-US" sz="2400" dirty="0" smtClean="0"/>
          </a:p>
          <a:p>
            <a:pPr lvl="1" algn="ctr">
              <a:buFont typeface="Candara" pitchFamily="-84" charset="0"/>
              <a:buNone/>
            </a:pPr>
            <a:r>
              <a:rPr lang="en-US" sz="2400" i="1" dirty="0" smtClean="0"/>
              <a:t>	a = </a:t>
            </a:r>
            <a:r>
              <a:rPr lang="en-US" sz="2400" i="1" dirty="0" err="1" smtClean="0"/>
              <a:t>qn</a:t>
            </a:r>
            <a:r>
              <a:rPr lang="en-US" sz="2400" i="1" dirty="0" smtClean="0"/>
              <a:t> + r             0 ≤ r &lt; n; q = [a/n]</a:t>
            </a:r>
          </a:p>
          <a:p>
            <a:endParaRPr lang="en-US" sz="2800" dirty="0" smtClean="0"/>
          </a:p>
          <a:p>
            <a:pPr lvl="1"/>
            <a:endParaRPr lang="en-US" sz="2400" dirty="0" smtClean="0"/>
          </a:p>
          <a:p>
            <a:pPr lvl="1"/>
            <a:endParaRPr lang="en-US" sz="2400" dirty="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274638"/>
            <a:ext cx="8229600" cy="778098"/>
          </a:xfrm>
        </p:spPr>
        <p:txBody>
          <a:bodyPr/>
          <a:lstStyle/>
          <a:p>
            <a:r>
              <a:rPr lang="en-AU" dirty="0" err="1" smtClean="0"/>
              <a:t>AddRoundKey</a:t>
            </a:r>
            <a:r>
              <a:rPr lang="en-AU" dirty="0" smtClean="0"/>
              <a:t> Transformation</a:t>
            </a:r>
          </a:p>
        </p:txBody>
      </p:sp>
      <p:sp>
        <p:nvSpPr>
          <p:cNvPr id="8" name="Content Placeholder 7"/>
          <p:cNvSpPr>
            <a:spLocks noGrp="1"/>
          </p:cNvSpPr>
          <p:nvPr>
            <p:ph sz="half" idx="1"/>
          </p:nvPr>
        </p:nvSpPr>
        <p:spPr/>
        <p:txBody>
          <a:bodyPr rtlCol="0">
            <a:normAutofit fontScale="92500"/>
          </a:bodyPr>
          <a:lstStyle/>
          <a:p>
            <a:pPr fontAlgn="auto">
              <a:spcAft>
                <a:spcPts val="0"/>
              </a:spcAft>
              <a:buClr>
                <a:schemeClr val="accent1">
                  <a:lumMod val="60000"/>
                  <a:lumOff val="40000"/>
                </a:schemeClr>
              </a:buClr>
              <a:buFont typeface="Candara" pitchFamily="34" charset="0"/>
              <a:buChar char="•"/>
              <a:defRPr/>
            </a:pPr>
            <a:r>
              <a:rPr lang="en-US" dirty="0" smtClean="0">
                <a:ea typeface="+mn-ea"/>
                <a:cs typeface="+mn-cs"/>
              </a:rPr>
              <a:t>The 128 bits of State are bitwise XORed with the 128 bits of the round key</a:t>
            </a:r>
          </a:p>
          <a:p>
            <a:pPr fontAlgn="auto">
              <a:spcAft>
                <a:spcPts val="0"/>
              </a:spcAft>
              <a:buClr>
                <a:schemeClr val="accent1">
                  <a:lumMod val="60000"/>
                  <a:lumOff val="40000"/>
                </a:schemeClr>
              </a:buClr>
              <a:buFont typeface="Candara" pitchFamily="34" charset="0"/>
              <a:buChar char="•"/>
              <a:defRPr/>
            </a:pPr>
            <a:r>
              <a:rPr lang="en-US" dirty="0" smtClean="0">
                <a:ea typeface="+mn-ea"/>
                <a:cs typeface="+mn-cs"/>
              </a:rPr>
              <a:t>Operation is viewed as a columnwise operation between the 4 bytes of a State column and one word of the round key</a:t>
            </a:r>
          </a:p>
          <a:p>
            <a:pPr lvl="1" fontAlgn="auto">
              <a:spcAft>
                <a:spcPts val="0"/>
              </a:spcAft>
              <a:buFont typeface="Candara" pitchFamily="34" charset="0"/>
              <a:buChar char="•"/>
              <a:defRPr/>
            </a:pPr>
            <a:r>
              <a:rPr lang="en-US" dirty="0" smtClean="0">
                <a:ea typeface="+mn-ea"/>
              </a:rPr>
              <a:t>Can also be viewed as a byte-level operation</a:t>
            </a:r>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3970387947"/>
              </p:ext>
            </p:extLst>
          </p:nvPr>
        </p:nvGraphicFramePr>
        <p:xfrm>
          <a:off x="4767263" y="1774825"/>
          <a:ext cx="3565525" cy="43037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0745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026"/>
          <p:cNvSpPr>
            <a:spLocks noGrp="1" noChangeArrowheads="1"/>
          </p:cNvSpPr>
          <p:nvPr>
            <p:ph type="title"/>
          </p:nvPr>
        </p:nvSpPr>
        <p:spPr>
          <a:xfrm>
            <a:off x="304800" y="381000"/>
            <a:ext cx="3613150" cy="4191000"/>
          </a:xfrm>
        </p:spPr>
        <p:txBody>
          <a:bodyPr/>
          <a:lstStyle/>
          <a:p>
            <a:r>
              <a:rPr lang="en-AU" sz="4800" smtClean="0"/>
              <a:t>Inputs</a:t>
            </a:r>
            <a:br>
              <a:rPr lang="en-AU" sz="4800" smtClean="0"/>
            </a:br>
            <a:r>
              <a:rPr lang="en-AU" sz="4800" smtClean="0"/>
              <a:t>for</a:t>
            </a:r>
            <a:br>
              <a:rPr lang="en-AU" sz="4800" smtClean="0"/>
            </a:br>
            <a:r>
              <a:rPr lang="en-AU" sz="4800" smtClean="0"/>
              <a:t>Single</a:t>
            </a:r>
            <a:br>
              <a:rPr lang="en-AU" sz="4800" smtClean="0"/>
            </a:br>
            <a:r>
              <a:rPr lang="en-AU" sz="4800" smtClean="0"/>
              <a:t>AES</a:t>
            </a:r>
            <a:br>
              <a:rPr lang="en-AU" sz="4800" smtClean="0"/>
            </a:br>
            <a:r>
              <a:rPr lang="en-AU" sz="4800" smtClean="0"/>
              <a:t>Round</a:t>
            </a:r>
          </a:p>
        </p:txBody>
      </p:sp>
      <p:pic>
        <p:nvPicPr>
          <p:cNvPr id="71683" name="Picture 4" descr="f8.pdf"/>
          <p:cNvPicPr>
            <a:picLocks noChangeAspect="1"/>
          </p:cNvPicPr>
          <p:nvPr/>
        </p:nvPicPr>
        <p:blipFill>
          <a:blip r:embed="rId3"/>
          <a:srcRect l="5882" t="10909" r="17647" b="14545"/>
          <a:stretch>
            <a:fillRect/>
          </a:stretch>
        </p:blipFill>
        <p:spPr bwMode="auto">
          <a:xfrm>
            <a:off x="4367213" y="381000"/>
            <a:ext cx="4776787" cy="6026150"/>
          </a:xfrm>
          <a:prstGeom prst="rect">
            <a:avLst/>
          </a:prstGeom>
          <a:noFill/>
          <a:ln w="9525">
            <a:noFill/>
            <a:miter lim="800000"/>
            <a:headEnd/>
            <a:tailEnd/>
          </a:ln>
        </p:spPr>
      </p:pic>
    </p:spTree>
    <p:extLst>
      <p:ext uri="{BB962C8B-B14F-4D97-AF65-F5344CB8AC3E}">
        <p14:creationId xmlns:p14="http://schemas.microsoft.com/office/powerpoint/2010/main" val="2188621334"/>
      </p:ext>
    </p:extLst>
  </p:cSld>
  <p:clrMapOvr>
    <a:masterClrMapping/>
  </p:clrMapOvr>
  <p:transition>
    <p:dissolv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274638"/>
            <a:ext cx="8229600" cy="706090"/>
          </a:xfrm>
        </p:spPr>
        <p:txBody>
          <a:bodyPr/>
          <a:lstStyle/>
          <a:p>
            <a:r>
              <a:rPr lang="en-US" dirty="0" smtClean="0"/>
              <a:t>AES Key Expansion</a:t>
            </a:r>
            <a:endParaRPr lang="en-AU" dirty="0" smtClean="0"/>
          </a:p>
        </p:txBody>
      </p:sp>
      <p:sp>
        <p:nvSpPr>
          <p:cNvPr id="7" name="Content Placeholder 6"/>
          <p:cNvSpPr>
            <a:spLocks noGrp="1"/>
          </p:cNvSpPr>
          <p:nvPr>
            <p:ph idx="1"/>
          </p:nvPr>
        </p:nvSpPr>
        <p:spPr>
          <a:xfrm>
            <a:off x="467544" y="1196752"/>
            <a:ext cx="8208912" cy="4867275"/>
          </a:xfrm>
        </p:spPr>
        <p:txBody>
          <a:bodyPr rtlCol="0">
            <a:normAutofit fontScale="77500" lnSpcReduction="20000"/>
          </a:bodyPr>
          <a:lstStyle/>
          <a:p>
            <a:pPr fontAlgn="auto">
              <a:spcAft>
                <a:spcPts val="0"/>
              </a:spcAft>
              <a:buClr>
                <a:schemeClr val="accent1">
                  <a:lumMod val="60000"/>
                  <a:lumOff val="40000"/>
                </a:schemeClr>
              </a:buClr>
              <a:buFont typeface="Candara" pitchFamily="34" charset="0"/>
              <a:buChar char="•"/>
              <a:defRPr/>
            </a:pPr>
            <a:r>
              <a:rPr lang="en-US" dirty="0" smtClean="0">
                <a:ea typeface="+mn-ea"/>
                <a:cs typeface="+mn-cs"/>
              </a:rPr>
              <a:t>Takes as input a four-word (16 byte) key and produces a linear array of 44 words (176) bytes</a:t>
            </a:r>
          </a:p>
          <a:p>
            <a:pPr lvl="1" fontAlgn="auto">
              <a:spcAft>
                <a:spcPts val="0"/>
              </a:spcAft>
              <a:buFont typeface="Candara" pitchFamily="34" charset="0"/>
              <a:buChar char="•"/>
              <a:defRPr/>
            </a:pPr>
            <a:r>
              <a:rPr lang="en-US" dirty="0" smtClean="0">
                <a:ea typeface="+mn-ea"/>
              </a:rPr>
              <a:t>This is sufficient to provide a four-word round key for the initial AddRoundKey stage and each of the 10 rounds of the cipher</a:t>
            </a:r>
          </a:p>
          <a:p>
            <a:pPr fontAlgn="auto">
              <a:spcAft>
                <a:spcPts val="0"/>
              </a:spcAft>
              <a:buClr>
                <a:schemeClr val="accent1">
                  <a:lumMod val="60000"/>
                  <a:lumOff val="40000"/>
                </a:schemeClr>
              </a:buClr>
              <a:buFont typeface="Candara" pitchFamily="34" charset="0"/>
              <a:buChar char="•"/>
              <a:defRPr/>
            </a:pPr>
            <a:r>
              <a:rPr lang="en-US" dirty="0" smtClean="0">
                <a:ea typeface="+mn-ea"/>
                <a:cs typeface="+mn-cs"/>
              </a:rPr>
              <a:t>Key is copied into the first four words of the expanded key</a:t>
            </a:r>
          </a:p>
          <a:p>
            <a:pPr lvl="1" fontAlgn="auto">
              <a:spcAft>
                <a:spcPts val="0"/>
              </a:spcAft>
              <a:buFont typeface="Candara" pitchFamily="34" charset="0"/>
              <a:buChar char="•"/>
              <a:defRPr/>
            </a:pPr>
            <a:r>
              <a:rPr lang="en-US" dirty="0" smtClean="0">
                <a:ea typeface="+mn-ea"/>
              </a:rPr>
              <a:t>The remainder of the expanded key is filled in four words at a time</a:t>
            </a:r>
          </a:p>
          <a:p>
            <a:pPr fontAlgn="auto">
              <a:spcAft>
                <a:spcPts val="0"/>
              </a:spcAft>
              <a:buClr>
                <a:schemeClr val="accent1">
                  <a:lumMod val="60000"/>
                  <a:lumOff val="40000"/>
                </a:schemeClr>
              </a:buClr>
              <a:buFont typeface="Candara" pitchFamily="34" charset="0"/>
              <a:buChar char="•"/>
              <a:defRPr/>
            </a:pPr>
            <a:r>
              <a:rPr lang="en-US" dirty="0" smtClean="0">
                <a:ea typeface="+mn-ea"/>
                <a:cs typeface="+mn-cs"/>
              </a:rPr>
              <a:t>Each added word </a:t>
            </a:r>
            <a:r>
              <a:rPr lang="en-US" i="1" dirty="0" smtClean="0">
                <a:ea typeface="+mn-ea"/>
                <a:cs typeface="+mn-cs"/>
              </a:rPr>
              <a:t>w</a:t>
            </a:r>
            <a:r>
              <a:rPr lang="en-US" dirty="0" smtClean="0">
                <a:ea typeface="+mn-ea"/>
                <a:cs typeface="+mn-cs"/>
              </a:rPr>
              <a:t>[i] depends on the immediately preceding word, </a:t>
            </a:r>
            <a:r>
              <a:rPr lang="en-US" i="1" dirty="0" smtClean="0">
                <a:ea typeface="+mn-ea"/>
                <a:cs typeface="+mn-cs"/>
              </a:rPr>
              <a:t>w[i – 1], </a:t>
            </a:r>
            <a:r>
              <a:rPr lang="en-US" dirty="0" smtClean="0">
                <a:ea typeface="+mn-ea"/>
                <a:cs typeface="+mn-cs"/>
              </a:rPr>
              <a:t>and the word four positions back</a:t>
            </a:r>
            <a:r>
              <a:rPr lang="en-US" i="1" dirty="0" smtClean="0">
                <a:ea typeface="+mn-ea"/>
                <a:cs typeface="+mn-cs"/>
              </a:rPr>
              <a:t>, </a:t>
            </a:r>
            <a:r>
              <a:rPr lang="en-US" dirty="0" smtClean="0">
                <a:ea typeface="+mn-ea"/>
                <a:cs typeface="+mn-cs"/>
              </a:rPr>
              <a:t>w[i – 4]</a:t>
            </a:r>
          </a:p>
          <a:p>
            <a:pPr lvl="1" fontAlgn="auto">
              <a:spcAft>
                <a:spcPts val="0"/>
              </a:spcAft>
              <a:buFont typeface="Candara" pitchFamily="34" charset="0"/>
              <a:buChar char="•"/>
              <a:defRPr/>
            </a:pPr>
            <a:r>
              <a:rPr lang="en-US" dirty="0" smtClean="0">
                <a:ea typeface="+mn-ea"/>
              </a:rPr>
              <a:t>In three out of four cases a simple XOR is used</a:t>
            </a:r>
          </a:p>
          <a:p>
            <a:pPr lvl="1" fontAlgn="auto">
              <a:spcAft>
                <a:spcPts val="0"/>
              </a:spcAft>
              <a:buFont typeface="Candara" pitchFamily="34" charset="0"/>
              <a:buChar char="•"/>
              <a:defRPr/>
            </a:pPr>
            <a:r>
              <a:rPr lang="en-US" dirty="0" smtClean="0">
                <a:ea typeface="+mn-ea"/>
              </a:rPr>
              <a:t>For a word whose position in the </a:t>
            </a:r>
            <a:r>
              <a:rPr lang="en-US" i="1" dirty="0" smtClean="0">
                <a:ea typeface="+mn-ea"/>
              </a:rPr>
              <a:t>w </a:t>
            </a:r>
            <a:r>
              <a:rPr lang="en-US" dirty="0" smtClean="0">
                <a:ea typeface="+mn-ea"/>
              </a:rPr>
              <a:t>array is a multiple of 4, a more complex function is used</a:t>
            </a:r>
            <a:endParaRPr lang="en-US" dirty="0">
              <a:ea typeface="+mn-ea"/>
            </a:endParaRPr>
          </a:p>
        </p:txBody>
      </p:sp>
    </p:spTree>
    <p:extLst>
      <p:ext uri="{BB962C8B-B14F-4D97-AF65-F5344CB8AC3E}">
        <p14:creationId xmlns:p14="http://schemas.microsoft.com/office/powerpoint/2010/main" val="211993654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idx="4294967295"/>
          </p:nvPr>
        </p:nvSpPr>
        <p:spPr>
          <a:xfrm>
            <a:off x="228600" y="685800"/>
            <a:ext cx="2743200" cy="2590800"/>
          </a:xfrm>
        </p:spPr>
        <p:txBody>
          <a:bodyPr/>
          <a:lstStyle/>
          <a:p>
            <a:r>
              <a:rPr lang="en-US" sz="3600" dirty="0" smtClean="0"/>
              <a:t>AES </a:t>
            </a:r>
            <a:br>
              <a:rPr lang="en-US" sz="3600" dirty="0" smtClean="0"/>
            </a:br>
            <a:r>
              <a:rPr lang="en-US" sz="3600" dirty="0" smtClean="0"/>
              <a:t>Key Expansion</a:t>
            </a:r>
            <a:endParaRPr lang="en-AU" sz="3600" dirty="0" smtClean="0"/>
          </a:p>
        </p:txBody>
      </p:sp>
      <p:pic>
        <p:nvPicPr>
          <p:cNvPr id="75779" name="Picture 6" descr="f9.pdf"/>
          <p:cNvPicPr>
            <a:picLocks noChangeAspect="1"/>
          </p:cNvPicPr>
          <p:nvPr/>
        </p:nvPicPr>
        <p:blipFill>
          <a:blip r:embed="rId3"/>
          <a:srcRect t="2727" b="9091"/>
          <a:stretch>
            <a:fillRect/>
          </a:stretch>
        </p:blipFill>
        <p:spPr bwMode="auto">
          <a:xfrm>
            <a:off x="3131840" y="-2751"/>
            <a:ext cx="6012160" cy="6860751"/>
          </a:xfrm>
          <a:prstGeom prst="rect">
            <a:avLst/>
          </a:prstGeom>
          <a:noFill/>
          <a:ln w="9525">
            <a:noFill/>
            <a:miter lim="800000"/>
            <a:headEnd/>
            <a:tailEnd/>
          </a:ln>
        </p:spPr>
      </p:pic>
    </p:spTree>
    <p:extLst>
      <p:ext uri="{BB962C8B-B14F-4D97-AF65-F5344CB8AC3E}">
        <p14:creationId xmlns:p14="http://schemas.microsoft.com/office/powerpoint/2010/main" val="345925804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smtClean="0"/>
              <a:t>Key Expansion Rationale</a:t>
            </a:r>
            <a:endParaRPr lang="en-AU" smtClean="0"/>
          </a:p>
        </p:txBody>
      </p:sp>
      <p:sp>
        <p:nvSpPr>
          <p:cNvPr id="95235" name="Rectangle 3"/>
          <p:cNvSpPr>
            <a:spLocks noGrp="1" noChangeArrowheads="1"/>
          </p:cNvSpPr>
          <p:nvPr>
            <p:ph sz="half" idx="1"/>
          </p:nvPr>
        </p:nvSpPr>
        <p:spPr>
          <a:xfrm>
            <a:off x="251520" y="1556792"/>
            <a:ext cx="3565525" cy="4648200"/>
          </a:xfrm>
        </p:spPr>
        <p:txBody>
          <a:bodyPr rtlCol="0">
            <a:normAutofit/>
          </a:bodyPr>
          <a:lstStyle/>
          <a:p>
            <a:pPr fontAlgn="auto">
              <a:spcAft>
                <a:spcPts val="0"/>
              </a:spcAft>
              <a:buClr>
                <a:schemeClr val="accent1">
                  <a:lumMod val="60000"/>
                  <a:lumOff val="40000"/>
                </a:schemeClr>
              </a:buClr>
              <a:buFont typeface="Candara" pitchFamily="34" charset="0"/>
              <a:buChar char="•"/>
              <a:defRPr/>
            </a:pPr>
            <a:r>
              <a:rPr lang="en-US" sz="2000" dirty="0" smtClean="0">
                <a:ea typeface="+mn-ea"/>
                <a:cs typeface="+mn-cs"/>
              </a:rPr>
              <a:t>The Rijndael developers designed the expansion key algorithm to be resistant to known cryptanalytic attacks</a:t>
            </a:r>
          </a:p>
          <a:p>
            <a:pPr fontAlgn="auto">
              <a:spcAft>
                <a:spcPts val="0"/>
              </a:spcAft>
              <a:buClr>
                <a:schemeClr val="accent1">
                  <a:lumMod val="60000"/>
                  <a:lumOff val="40000"/>
                </a:schemeClr>
              </a:buClr>
              <a:buFont typeface="Candara" pitchFamily="34" charset="0"/>
              <a:buChar char="•"/>
              <a:defRPr/>
            </a:pPr>
            <a:r>
              <a:rPr lang="en-US" sz="2000" dirty="0" smtClean="0">
                <a:ea typeface="+mn-ea"/>
                <a:cs typeface="+mn-cs"/>
              </a:rPr>
              <a:t>Inclusion of a round-dependent round constant eliminates the symmetry between the ways in which round keys are generated in different rounds</a:t>
            </a:r>
            <a:endParaRPr lang="en-AU" sz="2000" dirty="0">
              <a:ea typeface="+mn-ea"/>
              <a:cs typeface="+mn-cs"/>
            </a:endParaRPr>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169917081"/>
              </p:ext>
            </p:extLst>
          </p:nvPr>
        </p:nvGraphicFramePr>
        <p:xfrm>
          <a:off x="4114800" y="1524000"/>
          <a:ext cx="4800600" cy="4854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54565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idx="4294967295"/>
          </p:nvPr>
        </p:nvSpPr>
        <p:spPr>
          <a:xfrm>
            <a:off x="0" y="304800"/>
            <a:ext cx="3429000" cy="5589588"/>
          </a:xfrm>
        </p:spPr>
        <p:txBody>
          <a:bodyPr/>
          <a:lstStyle/>
          <a:p>
            <a:r>
              <a:rPr lang="en-US" smtClean="0"/>
              <a:t>Table 5.3</a:t>
            </a:r>
            <a:br>
              <a:rPr lang="en-US" smtClean="0"/>
            </a:br>
            <a:r>
              <a:rPr lang="en-US" sz="4400" smtClean="0"/>
              <a:t/>
            </a:r>
            <a:br>
              <a:rPr lang="en-US" sz="4400" smtClean="0"/>
            </a:br>
            <a:r>
              <a:rPr lang="en-US" sz="4400" smtClean="0"/>
              <a:t>AES Example Key Expansion</a:t>
            </a:r>
            <a:endParaRPr lang="en-US" smtClean="0"/>
          </a:p>
        </p:txBody>
      </p:sp>
      <p:pic>
        <p:nvPicPr>
          <p:cNvPr id="79875" name="Picture 3"/>
          <p:cNvPicPr>
            <a:picLocks noChangeAspect="1"/>
          </p:cNvPicPr>
          <p:nvPr/>
        </p:nvPicPr>
        <p:blipFill>
          <a:blip r:embed="rId3"/>
          <a:srcRect/>
          <a:stretch>
            <a:fillRect/>
          </a:stretch>
        </p:blipFill>
        <p:spPr bwMode="auto">
          <a:xfrm>
            <a:off x="3581400" y="133350"/>
            <a:ext cx="5441950" cy="6724650"/>
          </a:xfrm>
          <a:prstGeom prst="rect">
            <a:avLst/>
          </a:prstGeom>
          <a:noFill/>
          <a:ln w="9525">
            <a:noFill/>
            <a:miter lim="800000"/>
            <a:headEnd/>
            <a:tailEnd/>
          </a:ln>
        </p:spPr>
      </p:pic>
      <p:sp>
        <p:nvSpPr>
          <p:cNvPr id="79876" name="TextBox 4"/>
          <p:cNvSpPr txBox="1">
            <a:spLocks noChangeArrowheads="1"/>
          </p:cNvSpPr>
          <p:nvPr/>
        </p:nvSpPr>
        <p:spPr bwMode="auto">
          <a:xfrm>
            <a:off x="209203" y="5589240"/>
            <a:ext cx="2971800" cy="522287"/>
          </a:xfrm>
          <a:prstGeom prst="rect">
            <a:avLst/>
          </a:prstGeom>
          <a:noFill/>
          <a:ln w="9525">
            <a:noFill/>
            <a:miter lim="800000"/>
            <a:headEnd/>
            <a:tailEnd/>
          </a:ln>
        </p:spPr>
        <p:txBody>
          <a:bodyPr>
            <a:prstTxWarp prst="textNoShape">
              <a:avLst/>
            </a:prstTxWarp>
            <a:spAutoFit/>
          </a:bodyPr>
          <a:lstStyle/>
          <a:p>
            <a:r>
              <a:rPr lang="en-US" sz="1400" dirty="0"/>
              <a:t>(Table is located on page 151</a:t>
            </a:r>
          </a:p>
          <a:p>
            <a:r>
              <a:rPr lang="en-US" sz="1400" dirty="0"/>
              <a:t>in textbook)</a:t>
            </a:r>
          </a:p>
        </p:txBody>
      </p:sp>
    </p:spTree>
    <p:extLst>
      <p:ext uri="{BB962C8B-B14F-4D97-AF65-F5344CB8AC3E}">
        <p14:creationId xmlns:p14="http://schemas.microsoft.com/office/powerpoint/2010/main" val="2696195363"/>
      </p:ext>
    </p:extLst>
  </p:cSld>
  <p:clrMapOvr>
    <a:masterClrMapping/>
  </p:clrMapOvr>
  <p:transition spd="med">
    <p:wipe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3"/>
          <p:cNvPicPr>
            <a:picLocks noChangeAspect="1"/>
          </p:cNvPicPr>
          <p:nvPr/>
        </p:nvPicPr>
        <p:blipFill>
          <a:blip r:embed="rId3"/>
          <a:srcRect/>
          <a:stretch>
            <a:fillRect/>
          </a:stretch>
        </p:blipFill>
        <p:spPr bwMode="auto">
          <a:xfrm>
            <a:off x="4054475" y="152400"/>
            <a:ext cx="5089525" cy="6705600"/>
          </a:xfrm>
          <a:prstGeom prst="rect">
            <a:avLst/>
          </a:prstGeom>
          <a:noFill/>
          <a:ln w="9525">
            <a:noFill/>
            <a:miter lim="800000"/>
            <a:headEnd/>
            <a:tailEnd/>
          </a:ln>
        </p:spPr>
      </p:pic>
      <p:sp>
        <p:nvSpPr>
          <p:cNvPr id="5" name="Title 1"/>
          <p:cNvSpPr txBox="1">
            <a:spLocks/>
          </p:cNvSpPr>
          <p:nvPr/>
        </p:nvSpPr>
        <p:spPr>
          <a:xfrm>
            <a:off x="304800" y="152400"/>
            <a:ext cx="3429000" cy="5589588"/>
          </a:xfrm>
          <a:prstGeom prst="rect">
            <a:avLst/>
          </a:prstGeom>
        </p:spPr>
        <p:txBody>
          <a:bodyPr anchor="ctr"/>
          <a:lstStyle/>
          <a:p>
            <a:pPr algn="ctr" fontAlgn="auto">
              <a:lnSpc>
                <a:spcPts val="6000"/>
              </a:lnSpc>
              <a:spcAft>
                <a:spcPts val="0"/>
              </a:spcAft>
              <a:defRPr/>
            </a:pPr>
            <a:r>
              <a:rPr lang="en-US" sz="5400" dirty="0">
                <a:solidFill>
                  <a:schemeClr val="tx2"/>
                </a:solidFill>
                <a:latin typeface="+mn-lt"/>
                <a:ea typeface="+mj-ea"/>
                <a:cs typeface="+mj-cs"/>
              </a:rPr>
              <a:t>Table 5.4</a:t>
            </a:r>
            <a:br>
              <a:rPr lang="en-US" sz="5400" dirty="0">
                <a:solidFill>
                  <a:schemeClr val="tx2"/>
                </a:solidFill>
                <a:latin typeface="+mn-lt"/>
                <a:ea typeface="+mj-ea"/>
                <a:cs typeface="+mj-cs"/>
              </a:rPr>
            </a:br>
            <a:r>
              <a:rPr lang="en-US" sz="4400" dirty="0">
                <a:solidFill>
                  <a:schemeClr val="tx2"/>
                </a:solidFill>
                <a:latin typeface="+mn-lt"/>
                <a:ea typeface="+mj-ea"/>
                <a:cs typeface="+mj-cs"/>
              </a:rPr>
              <a:t/>
            </a:r>
            <a:br>
              <a:rPr lang="en-US" sz="4400" dirty="0">
                <a:solidFill>
                  <a:schemeClr val="tx2"/>
                </a:solidFill>
                <a:latin typeface="+mn-lt"/>
                <a:ea typeface="+mj-ea"/>
                <a:cs typeface="+mj-cs"/>
              </a:rPr>
            </a:br>
            <a:r>
              <a:rPr lang="en-US" sz="4400" dirty="0">
                <a:solidFill>
                  <a:schemeClr val="tx2"/>
                </a:solidFill>
                <a:latin typeface="+mn-lt"/>
                <a:ea typeface="+mj-ea"/>
                <a:cs typeface="+mj-cs"/>
              </a:rPr>
              <a:t>AES </a:t>
            </a:r>
          </a:p>
          <a:p>
            <a:pPr algn="ctr" fontAlgn="auto">
              <a:lnSpc>
                <a:spcPts val="6000"/>
              </a:lnSpc>
              <a:spcAft>
                <a:spcPts val="0"/>
              </a:spcAft>
              <a:defRPr/>
            </a:pPr>
            <a:r>
              <a:rPr lang="en-US" sz="4400" dirty="0">
                <a:solidFill>
                  <a:schemeClr val="tx2"/>
                </a:solidFill>
                <a:latin typeface="+mn-lt"/>
                <a:ea typeface="+mj-ea"/>
                <a:cs typeface="+mj-cs"/>
              </a:rPr>
              <a:t>Example</a:t>
            </a:r>
            <a:endParaRPr lang="en-US" sz="5400" dirty="0">
              <a:solidFill>
                <a:schemeClr val="tx2"/>
              </a:solidFill>
              <a:latin typeface="+mn-lt"/>
              <a:ea typeface="+mj-ea"/>
              <a:cs typeface="+mj-cs"/>
            </a:endParaRPr>
          </a:p>
        </p:txBody>
      </p:sp>
      <p:sp>
        <p:nvSpPr>
          <p:cNvPr id="81924" name="TextBox 5"/>
          <p:cNvSpPr txBox="1">
            <a:spLocks noChangeArrowheads="1"/>
          </p:cNvSpPr>
          <p:nvPr/>
        </p:nvSpPr>
        <p:spPr bwMode="auto">
          <a:xfrm>
            <a:off x="304800" y="5589240"/>
            <a:ext cx="2971800" cy="522287"/>
          </a:xfrm>
          <a:prstGeom prst="rect">
            <a:avLst/>
          </a:prstGeom>
          <a:noFill/>
          <a:ln w="9525">
            <a:noFill/>
            <a:miter lim="800000"/>
            <a:headEnd/>
            <a:tailEnd/>
          </a:ln>
        </p:spPr>
        <p:txBody>
          <a:bodyPr>
            <a:prstTxWarp prst="textNoShape">
              <a:avLst/>
            </a:prstTxWarp>
            <a:spAutoFit/>
          </a:bodyPr>
          <a:lstStyle/>
          <a:p>
            <a:r>
              <a:rPr lang="en-US" sz="1400" dirty="0"/>
              <a:t>(Table is located on page 153</a:t>
            </a:r>
          </a:p>
          <a:p>
            <a:r>
              <a:rPr lang="en-US" sz="1400" dirty="0"/>
              <a:t>in textbook)</a:t>
            </a:r>
          </a:p>
        </p:txBody>
      </p:sp>
    </p:spTree>
    <p:extLst>
      <p:ext uri="{BB962C8B-B14F-4D97-AF65-F5344CB8AC3E}">
        <p14:creationId xmlns:p14="http://schemas.microsoft.com/office/powerpoint/2010/main" val="1229439651"/>
      </p:ext>
    </p:extLst>
  </p:cSld>
  <p:clrMapOvr>
    <a:masterClrMapping/>
  </p:clrMapOvr>
  <p:transition>
    <p:dissolv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 y="304800"/>
            <a:ext cx="2819400" cy="5589588"/>
          </a:xfrm>
          <a:prstGeom prst="rect">
            <a:avLst/>
          </a:prstGeom>
        </p:spPr>
        <p:txBody>
          <a:bodyPr anchor="ctr"/>
          <a:lstStyle/>
          <a:p>
            <a:pPr algn="ctr" fontAlgn="auto">
              <a:lnSpc>
                <a:spcPts val="6000"/>
              </a:lnSpc>
              <a:spcAft>
                <a:spcPts val="0"/>
              </a:spcAft>
              <a:defRPr/>
            </a:pPr>
            <a:r>
              <a:rPr lang="en-US" sz="4000" dirty="0">
                <a:solidFill>
                  <a:schemeClr val="tx2"/>
                </a:solidFill>
                <a:latin typeface="+mn-lt"/>
                <a:ea typeface="+mj-ea"/>
                <a:cs typeface="+mj-cs"/>
              </a:rPr>
              <a:t>Table </a:t>
            </a:r>
            <a:r>
              <a:rPr lang="en-US" sz="4000" dirty="0" smtClean="0">
                <a:solidFill>
                  <a:schemeClr val="tx2"/>
                </a:solidFill>
                <a:latin typeface="+mn-lt"/>
                <a:ea typeface="+mj-ea"/>
                <a:cs typeface="+mj-cs"/>
              </a:rPr>
              <a:t>5.5</a:t>
            </a:r>
            <a:r>
              <a:rPr lang="en-US" sz="3200" dirty="0" smtClean="0">
                <a:solidFill>
                  <a:schemeClr val="tx2"/>
                </a:solidFill>
                <a:latin typeface="+mn-lt"/>
                <a:ea typeface="+mj-ea"/>
                <a:cs typeface="+mj-cs"/>
              </a:rPr>
              <a:t/>
            </a:r>
            <a:br>
              <a:rPr lang="en-US" sz="3200" dirty="0" smtClean="0">
                <a:solidFill>
                  <a:schemeClr val="tx2"/>
                </a:solidFill>
                <a:latin typeface="+mn-lt"/>
                <a:ea typeface="+mj-ea"/>
                <a:cs typeface="+mj-cs"/>
              </a:rPr>
            </a:br>
            <a:r>
              <a:rPr lang="en-US" sz="3200" dirty="0">
                <a:solidFill>
                  <a:schemeClr val="tx2"/>
                </a:solidFill>
                <a:latin typeface="+mn-lt"/>
                <a:ea typeface="+mj-ea"/>
                <a:cs typeface="+mj-cs"/>
              </a:rPr>
              <a:t>Avalanche Effect </a:t>
            </a:r>
          </a:p>
          <a:p>
            <a:pPr algn="ctr" fontAlgn="auto">
              <a:lnSpc>
                <a:spcPts val="6000"/>
              </a:lnSpc>
              <a:spcAft>
                <a:spcPts val="0"/>
              </a:spcAft>
              <a:defRPr/>
            </a:pPr>
            <a:r>
              <a:rPr lang="en-US" sz="3200" dirty="0">
                <a:solidFill>
                  <a:schemeClr val="tx2"/>
                </a:solidFill>
                <a:latin typeface="+mn-lt"/>
                <a:ea typeface="+mj-ea"/>
                <a:cs typeface="+mj-cs"/>
              </a:rPr>
              <a:t>in AES: Change in Plaintext</a:t>
            </a:r>
            <a:endParaRPr lang="en-US" sz="4000" dirty="0">
              <a:solidFill>
                <a:schemeClr val="tx2"/>
              </a:solidFill>
              <a:latin typeface="+mn-lt"/>
              <a:ea typeface="+mj-ea"/>
              <a:cs typeface="+mj-cs"/>
            </a:endParaRPr>
          </a:p>
        </p:txBody>
      </p:sp>
      <p:sp>
        <p:nvSpPr>
          <p:cNvPr id="83971" name="TextBox 5"/>
          <p:cNvSpPr txBox="1">
            <a:spLocks noChangeArrowheads="1"/>
          </p:cNvSpPr>
          <p:nvPr/>
        </p:nvSpPr>
        <p:spPr bwMode="auto">
          <a:xfrm>
            <a:off x="76200" y="5689601"/>
            <a:ext cx="2971800" cy="522287"/>
          </a:xfrm>
          <a:prstGeom prst="rect">
            <a:avLst/>
          </a:prstGeom>
          <a:noFill/>
          <a:ln w="9525">
            <a:noFill/>
            <a:miter lim="800000"/>
            <a:headEnd/>
            <a:tailEnd/>
          </a:ln>
        </p:spPr>
        <p:txBody>
          <a:bodyPr>
            <a:prstTxWarp prst="textNoShape">
              <a:avLst/>
            </a:prstTxWarp>
            <a:spAutoFit/>
          </a:bodyPr>
          <a:lstStyle/>
          <a:p>
            <a:r>
              <a:rPr lang="en-US" sz="1400" dirty="0"/>
              <a:t>(Table is located on page 154</a:t>
            </a:r>
          </a:p>
          <a:p>
            <a:r>
              <a:rPr lang="en-US" sz="1400" dirty="0"/>
              <a:t>in textbook)</a:t>
            </a:r>
          </a:p>
        </p:txBody>
      </p:sp>
      <p:pic>
        <p:nvPicPr>
          <p:cNvPr id="83972" name="Picture 6"/>
          <p:cNvPicPr>
            <a:picLocks noChangeAspect="1"/>
          </p:cNvPicPr>
          <p:nvPr/>
        </p:nvPicPr>
        <p:blipFill>
          <a:blip r:embed="rId3"/>
          <a:srcRect/>
          <a:stretch>
            <a:fillRect/>
          </a:stretch>
        </p:blipFill>
        <p:spPr bwMode="auto">
          <a:xfrm>
            <a:off x="2819400" y="207963"/>
            <a:ext cx="6623050" cy="6650037"/>
          </a:xfrm>
          <a:prstGeom prst="rect">
            <a:avLst/>
          </a:prstGeom>
          <a:noFill/>
          <a:ln w="9525">
            <a:noFill/>
            <a:miter lim="800000"/>
            <a:headEnd/>
            <a:tailEnd/>
          </a:ln>
        </p:spPr>
      </p:pic>
    </p:spTree>
    <p:extLst>
      <p:ext uri="{BB962C8B-B14F-4D97-AF65-F5344CB8AC3E}">
        <p14:creationId xmlns:p14="http://schemas.microsoft.com/office/powerpoint/2010/main" val="3742836192"/>
      </p:ext>
    </p:extLst>
  </p:cSld>
  <p:clrMapOvr>
    <a:masterClrMapping/>
  </p:clrMapOvr>
  <p:transition>
    <p:dissolv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 y="304800"/>
            <a:ext cx="2819400" cy="5589588"/>
          </a:xfrm>
          <a:prstGeom prst="rect">
            <a:avLst/>
          </a:prstGeom>
        </p:spPr>
        <p:txBody>
          <a:bodyPr anchor="ctr"/>
          <a:lstStyle/>
          <a:p>
            <a:pPr algn="ctr" fontAlgn="auto">
              <a:lnSpc>
                <a:spcPts val="6000"/>
              </a:lnSpc>
              <a:spcAft>
                <a:spcPts val="0"/>
              </a:spcAft>
              <a:defRPr/>
            </a:pPr>
            <a:r>
              <a:rPr lang="en-US" sz="4800" dirty="0">
                <a:solidFill>
                  <a:schemeClr val="tx2"/>
                </a:solidFill>
                <a:latin typeface="+mn-lt"/>
                <a:ea typeface="+mj-ea"/>
                <a:cs typeface="+mj-cs"/>
              </a:rPr>
              <a:t>Table </a:t>
            </a:r>
            <a:r>
              <a:rPr lang="en-US" sz="4800" dirty="0" smtClean="0">
                <a:solidFill>
                  <a:schemeClr val="tx2"/>
                </a:solidFill>
                <a:latin typeface="+mn-lt"/>
                <a:ea typeface="+mj-ea"/>
                <a:cs typeface="+mj-cs"/>
              </a:rPr>
              <a:t>5.6</a:t>
            </a:r>
            <a:r>
              <a:rPr lang="en-US" sz="4400" dirty="0">
                <a:solidFill>
                  <a:schemeClr val="tx2"/>
                </a:solidFill>
                <a:latin typeface="+mn-lt"/>
                <a:ea typeface="+mj-ea"/>
                <a:cs typeface="+mj-cs"/>
              </a:rPr>
              <a:t/>
            </a:r>
            <a:br>
              <a:rPr lang="en-US" sz="4400" dirty="0">
                <a:solidFill>
                  <a:schemeClr val="tx2"/>
                </a:solidFill>
                <a:latin typeface="+mn-lt"/>
                <a:ea typeface="+mj-ea"/>
                <a:cs typeface="+mj-cs"/>
              </a:rPr>
            </a:br>
            <a:r>
              <a:rPr lang="en-US" sz="4000" dirty="0">
                <a:solidFill>
                  <a:schemeClr val="tx2"/>
                </a:solidFill>
                <a:latin typeface="+mn-lt"/>
                <a:ea typeface="+mj-ea"/>
                <a:cs typeface="+mj-cs"/>
              </a:rPr>
              <a:t>Avalanche Effect </a:t>
            </a:r>
          </a:p>
          <a:p>
            <a:pPr algn="ctr" fontAlgn="auto">
              <a:lnSpc>
                <a:spcPts val="6000"/>
              </a:lnSpc>
              <a:spcAft>
                <a:spcPts val="0"/>
              </a:spcAft>
              <a:defRPr/>
            </a:pPr>
            <a:r>
              <a:rPr lang="en-US" sz="4000" dirty="0">
                <a:solidFill>
                  <a:schemeClr val="tx2"/>
                </a:solidFill>
                <a:latin typeface="+mn-lt"/>
                <a:ea typeface="+mj-ea"/>
                <a:cs typeface="+mj-cs"/>
              </a:rPr>
              <a:t>in AES: Change </a:t>
            </a:r>
          </a:p>
          <a:p>
            <a:pPr algn="ctr" fontAlgn="auto">
              <a:lnSpc>
                <a:spcPts val="6000"/>
              </a:lnSpc>
              <a:spcAft>
                <a:spcPts val="0"/>
              </a:spcAft>
              <a:defRPr/>
            </a:pPr>
            <a:r>
              <a:rPr lang="en-US" sz="4000" dirty="0">
                <a:solidFill>
                  <a:schemeClr val="tx2"/>
                </a:solidFill>
                <a:latin typeface="+mn-lt"/>
                <a:ea typeface="+mj-ea"/>
                <a:cs typeface="+mj-cs"/>
              </a:rPr>
              <a:t>in Key</a:t>
            </a:r>
          </a:p>
        </p:txBody>
      </p:sp>
      <p:sp>
        <p:nvSpPr>
          <p:cNvPr id="86019" name="TextBox 5"/>
          <p:cNvSpPr txBox="1">
            <a:spLocks noChangeArrowheads="1"/>
          </p:cNvSpPr>
          <p:nvPr/>
        </p:nvSpPr>
        <p:spPr bwMode="auto">
          <a:xfrm>
            <a:off x="76200" y="5689601"/>
            <a:ext cx="2971800" cy="522287"/>
          </a:xfrm>
          <a:prstGeom prst="rect">
            <a:avLst/>
          </a:prstGeom>
          <a:noFill/>
          <a:ln w="9525">
            <a:noFill/>
            <a:miter lim="800000"/>
            <a:headEnd/>
            <a:tailEnd/>
          </a:ln>
        </p:spPr>
        <p:txBody>
          <a:bodyPr>
            <a:prstTxWarp prst="textNoShape">
              <a:avLst/>
            </a:prstTxWarp>
            <a:spAutoFit/>
          </a:bodyPr>
          <a:lstStyle/>
          <a:p>
            <a:r>
              <a:rPr lang="en-US" sz="1400" dirty="0"/>
              <a:t>(Table is located on page 155</a:t>
            </a:r>
          </a:p>
          <a:p>
            <a:r>
              <a:rPr lang="en-US" sz="1400" dirty="0"/>
              <a:t>in textbook)</a:t>
            </a:r>
          </a:p>
        </p:txBody>
      </p:sp>
      <p:pic>
        <p:nvPicPr>
          <p:cNvPr id="86020" name="Picture 7"/>
          <p:cNvPicPr>
            <a:picLocks noChangeAspect="1"/>
          </p:cNvPicPr>
          <p:nvPr/>
        </p:nvPicPr>
        <p:blipFill>
          <a:blip r:embed="rId3"/>
          <a:srcRect/>
          <a:stretch>
            <a:fillRect/>
          </a:stretch>
        </p:blipFill>
        <p:spPr bwMode="auto">
          <a:xfrm>
            <a:off x="2667000" y="130175"/>
            <a:ext cx="6699250" cy="6727825"/>
          </a:xfrm>
          <a:prstGeom prst="rect">
            <a:avLst/>
          </a:prstGeom>
          <a:noFill/>
          <a:ln w="9525">
            <a:noFill/>
            <a:miter lim="800000"/>
            <a:headEnd/>
            <a:tailEnd/>
          </a:ln>
        </p:spPr>
      </p:pic>
    </p:spTree>
    <p:extLst>
      <p:ext uri="{BB962C8B-B14F-4D97-AF65-F5344CB8AC3E}">
        <p14:creationId xmlns:p14="http://schemas.microsoft.com/office/powerpoint/2010/main" val="4160629414"/>
      </p:ext>
    </p:extLst>
  </p:cSld>
  <p:clrMapOvr>
    <a:masterClrMapping/>
  </p:clrMapOvr>
  <p:transition spd="med">
    <p:wip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smtClean="0"/>
              <a:t>Equivalent Inverse Cipher</a:t>
            </a:r>
            <a:endParaRPr lang="en-AU" smtClean="0"/>
          </a:p>
        </p:txBody>
      </p:sp>
      <p:sp>
        <p:nvSpPr>
          <p:cNvPr id="68611" name="Rectangle 3"/>
          <p:cNvSpPr>
            <a:spLocks noGrp="1" noChangeArrowheads="1"/>
          </p:cNvSpPr>
          <p:nvPr>
            <p:ph sz="half" idx="1"/>
          </p:nvPr>
        </p:nvSpPr>
        <p:spPr>
          <a:xfrm>
            <a:off x="381000" y="1828800"/>
            <a:ext cx="3566160" cy="4303713"/>
          </a:xfrm>
        </p:spPr>
        <p:txBody>
          <a:bodyPr rtlCol="0">
            <a:normAutofit fontScale="85000" lnSpcReduction="20000"/>
          </a:bodyPr>
          <a:lstStyle/>
          <a:p>
            <a:pPr fontAlgn="auto">
              <a:spcAft>
                <a:spcPts val="0"/>
              </a:spcAft>
              <a:buClr>
                <a:schemeClr val="accent1">
                  <a:lumMod val="60000"/>
                  <a:lumOff val="40000"/>
                </a:schemeClr>
              </a:buClr>
              <a:buFont typeface="Candara" pitchFamily="34" charset="0"/>
              <a:buChar char="•"/>
              <a:defRPr/>
            </a:pPr>
            <a:r>
              <a:rPr lang="en-US" dirty="0" smtClean="0">
                <a:ea typeface="+mn-ea"/>
                <a:cs typeface="+mn-cs"/>
              </a:rPr>
              <a:t>AES decryption cipher is not identical to the encryption cipher</a:t>
            </a:r>
          </a:p>
          <a:p>
            <a:pPr lvl="1" fontAlgn="auto">
              <a:spcAft>
                <a:spcPts val="0"/>
              </a:spcAft>
              <a:buFont typeface="Candara" pitchFamily="34" charset="0"/>
              <a:buChar char="•"/>
              <a:defRPr/>
            </a:pPr>
            <a:r>
              <a:rPr lang="en-US" dirty="0" smtClean="0">
                <a:ea typeface="+mn-ea"/>
              </a:rPr>
              <a:t>The sequence of transformations differs although the form of the key schedules is the same</a:t>
            </a:r>
          </a:p>
          <a:p>
            <a:pPr lvl="1" fontAlgn="auto">
              <a:spcAft>
                <a:spcPts val="0"/>
              </a:spcAft>
              <a:buFont typeface="Candara" pitchFamily="34" charset="0"/>
              <a:buChar char="•"/>
              <a:defRPr/>
            </a:pPr>
            <a:r>
              <a:rPr lang="en-US" dirty="0" smtClean="0">
                <a:ea typeface="+mn-ea"/>
              </a:rPr>
              <a:t>Has the disadvantage that two separate software or firmware modules are needed for applications that require both encryption and decryption</a:t>
            </a:r>
          </a:p>
        </p:txBody>
      </p:sp>
      <p:graphicFrame>
        <p:nvGraphicFramePr>
          <p:cNvPr id="4" name="Diagram 3"/>
          <p:cNvGraphicFramePr/>
          <p:nvPr>
            <p:extLst>
              <p:ext uri="{D42A27DB-BD31-4B8C-83A1-F6EECF244321}">
                <p14:modId xmlns:p14="http://schemas.microsoft.com/office/powerpoint/2010/main" val="4257020982"/>
              </p:ext>
            </p:extLst>
          </p:nvPr>
        </p:nvGraphicFramePr>
        <p:xfrm>
          <a:off x="3962400" y="1981200"/>
          <a:ext cx="4953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5660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descr="f1.pdf"/>
          <p:cNvPicPr>
            <a:picLocks noChangeAspect="1"/>
          </p:cNvPicPr>
          <p:nvPr/>
        </p:nvPicPr>
        <p:blipFill>
          <a:blip r:embed="rId3"/>
          <a:srcRect l="5882" t="18182" r="4706" b="30910"/>
          <a:stretch>
            <a:fillRect/>
          </a:stretch>
        </p:blipFill>
        <p:spPr bwMode="auto">
          <a:xfrm>
            <a:off x="0" y="0"/>
            <a:ext cx="9144000" cy="6597352"/>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0" y="39688"/>
            <a:ext cx="9144000" cy="1412875"/>
          </a:xfrm>
        </p:spPr>
        <p:txBody>
          <a:bodyPr/>
          <a:lstStyle/>
          <a:p>
            <a:r>
              <a:rPr lang="en-US" sz="4800" smtClean="0"/>
              <a:t>Interchanging </a:t>
            </a:r>
            <a:br>
              <a:rPr lang="en-US" sz="4800" smtClean="0"/>
            </a:br>
            <a:r>
              <a:rPr lang="en-US" sz="4800" smtClean="0"/>
              <a:t>InvShiftRows and InvSubBytes</a:t>
            </a:r>
          </a:p>
        </p:txBody>
      </p:sp>
      <p:sp>
        <p:nvSpPr>
          <p:cNvPr id="3" name="Content Placeholder 2"/>
          <p:cNvSpPr>
            <a:spLocks noGrp="1"/>
          </p:cNvSpPr>
          <p:nvPr>
            <p:ph idx="1"/>
          </p:nvPr>
        </p:nvSpPr>
        <p:spPr>
          <a:xfrm>
            <a:off x="792163" y="1762125"/>
            <a:ext cx="7570787" cy="4714875"/>
          </a:xfrm>
        </p:spPr>
        <p:txBody>
          <a:bodyPr rtlCol="0">
            <a:normAutofit/>
          </a:bodyPr>
          <a:lstStyle/>
          <a:p>
            <a:pPr fontAlgn="auto">
              <a:spcAft>
                <a:spcPts val="0"/>
              </a:spcAft>
              <a:buClr>
                <a:schemeClr val="accent1">
                  <a:lumMod val="60000"/>
                  <a:lumOff val="40000"/>
                </a:schemeClr>
              </a:buClr>
              <a:buFont typeface="Candara" pitchFamily="34" charset="0"/>
              <a:buChar char="•"/>
              <a:defRPr/>
            </a:pPr>
            <a:r>
              <a:rPr lang="en-US" sz="2400" dirty="0" smtClean="0">
                <a:ea typeface="+mn-ea"/>
                <a:cs typeface="+mn-cs"/>
              </a:rPr>
              <a:t>InvShiftRows </a:t>
            </a:r>
            <a:r>
              <a:rPr lang="en-US" sz="2400" i="1" dirty="0" smtClean="0">
                <a:ea typeface="+mn-ea"/>
                <a:cs typeface="+mn-cs"/>
              </a:rPr>
              <a:t>affects the sequence </a:t>
            </a:r>
            <a:r>
              <a:rPr lang="en-US" sz="2400" dirty="0" smtClean="0">
                <a:ea typeface="+mn-ea"/>
                <a:cs typeface="+mn-cs"/>
              </a:rPr>
              <a:t>of bytes in State but </a:t>
            </a:r>
            <a:r>
              <a:rPr lang="en-US" sz="2400" i="1" dirty="0" smtClean="0">
                <a:ea typeface="+mn-ea"/>
                <a:cs typeface="+mn-cs"/>
              </a:rPr>
              <a:t>does not alter byte contents </a:t>
            </a:r>
            <a:r>
              <a:rPr lang="en-US" sz="2400" dirty="0" smtClean="0">
                <a:ea typeface="+mn-ea"/>
                <a:cs typeface="+mn-cs"/>
              </a:rPr>
              <a:t>and </a:t>
            </a:r>
            <a:r>
              <a:rPr lang="en-US" sz="2400" i="1" dirty="0" smtClean="0">
                <a:ea typeface="+mn-ea"/>
                <a:cs typeface="+mn-cs"/>
              </a:rPr>
              <a:t>does not depend on byte contents</a:t>
            </a:r>
            <a:r>
              <a:rPr lang="en-US" sz="2400" dirty="0" smtClean="0">
                <a:ea typeface="+mn-ea"/>
                <a:cs typeface="+mn-cs"/>
              </a:rPr>
              <a:t> to perform its transformation</a:t>
            </a:r>
          </a:p>
          <a:p>
            <a:pPr fontAlgn="auto">
              <a:spcAft>
                <a:spcPts val="0"/>
              </a:spcAft>
              <a:buClr>
                <a:schemeClr val="accent1">
                  <a:lumMod val="60000"/>
                  <a:lumOff val="40000"/>
                </a:schemeClr>
              </a:buClr>
              <a:buFont typeface="Candara" pitchFamily="34" charset="0"/>
              <a:buChar char="•"/>
              <a:defRPr/>
            </a:pPr>
            <a:r>
              <a:rPr lang="en-US" sz="2400" dirty="0" smtClean="0">
                <a:ea typeface="+mn-ea"/>
                <a:cs typeface="+mn-cs"/>
              </a:rPr>
              <a:t>InvSubBytes </a:t>
            </a:r>
            <a:r>
              <a:rPr lang="en-US" sz="2400" i="1" dirty="0" smtClean="0">
                <a:ea typeface="+mn-ea"/>
                <a:cs typeface="+mn-cs"/>
              </a:rPr>
              <a:t>affects the contents </a:t>
            </a:r>
            <a:r>
              <a:rPr lang="en-US" sz="2400" dirty="0" smtClean="0">
                <a:ea typeface="+mn-ea"/>
                <a:cs typeface="+mn-cs"/>
              </a:rPr>
              <a:t>of bytes in State but </a:t>
            </a:r>
            <a:r>
              <a:rPr lang="en-US" sz="2400" i="1" dirty="0" smtClean="0">
                <a:ea typeface="+mn-ea"/>
                <a:cs typeface="+mn-cs"/>
              </a:rPr>
              <a:t>does not alter byte sequence </a:t>
            </a:r>
            <a:r>
              <a:rPr lang="en-US" sz="2400" dirty="0" smtClean="0">
                <a:ea typeface="+mn-ea"/>
                <a:cs typeface="+mn-cs"/>
              </a:rPr>
              <a:t>and </a:t>
            </a:r>
            <a:r>
              <a:rPr lang="en-US" sz="2400" i="1" dirty="0" smtClean="0">
                <a:ea typeface="+mn-ea"/>
                <a:cs typeface="+mn-cs"/>
              </a:rPr>
              <a:t>does not depend on byte sequence </a:t>
            </a:r>
            <a:r>
              <a:rPr lang="en-US" sz="2400" dirty="0" smtClean="0">
                <a:ea typeface="+mn-ea"/>
                <a:cs typeface="+mn-cs"/>
              </a:rPr>
              <a:t>to perform its transformation</a:t>
            </a:r>
          </a:p>
          <a:p>
            <a:pPr fontAlgn="auto">
              <a:spcAft>
                <a:spcPts val="0"/>
              </a:spcAft>
              <a:buClr>
                <a:schemeClr val="accent1">
                  <a:lumMod val="60000"/>
                  <a:lumOff val="40000"/>
                </a:schemeClr>
              </a:buClr>
              <a:buFont typeface="Candara" pitchFamily="34" charset="0"/>
              <a:buChar char="•"/>
              <a:defRPr/>
            </a:pPr>
            <a:r>
              <a:rPr lang="en-US" sz="2400" dirty="0" smtClean="0">
                <a:ea typeface="+mn-ea"/>
                <a:cs typeface="+mn-cs"/>
              </a:rPr>
              <a:t>Thus, these two operations commute and can be interchanged</a:t>
            </a:r>
            <a:endParaRPr lang="en-US" sz="2400" dirty="0">
              <a:ea typeface="+mn-ea"/>
              <a:cs typeface="+mn-cs"/>
            </a:endParaRPr>
          </a:p>
        </p:txBody>
      </p:sp>
    </p:spTree>
    <p:extLst>
      <p:ext uri="{BB962C8B-B14F-4D97-AF65-F5344CB8AC3E}">
        <p14:creationId xmlns:p14="http://schemas.microsoft.com/office/powerpoint/2010/main" val="340999784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0" y="39689"/>
            <a:ext cx="9144000" cy="1301080"/>
          </a:xfrm>
        </p:spPr>
        <p:txBody>
          <a:bodyPr/>
          <a:lstStyle/>
          <a:p>
            <a:r>
              <a:rPr lang="en-US" sz="4000" dirty="0" smtClean="0"/>
              <a:t>Interchanging </a:t>
            </a:r>
            <a:br>
              <a:rPr lang="en-US" sz="4000" dirty="0" smtClean="0"/>
            </a:br>
            <a:r>
              <a:rPr lang="en-US" sz="4000" dirty="0" err="1" smtClean="0"/>
              <a:t>AddRoundKey</a:t>
            </a:r>
            <a:r>
              <a:rPr lang="en-US" sz="4000" dirty="0" smtClean="0"/>
              <a:t> and </a:t>
            </a:r>
            <a:r>
              <a:rPr lang="en-US" sz="4000" dirty="0" err="1" smtClean="0"/>
              <a:t>InvMixColumns</a:t>
            </a:r>
            <a:endParaRPr lang="en-US" sz="4000" dirty="0" smtClean="0"/>
          </a:p>
        </p:txBody>
      </p:sp>
      <p:graphicFrame>
        <p:nvGraphicFramePr>
          <p:cNvPr id="25" name="Content Placeholder 24"/>
          <p:cNvGraphicFramePr>
            <a:graphicFrameLocks noGrp="1"/>
          </p:cNvGraphicFramePr>
          <p:nvPr>
            <p:ph idx="1"/>
            <p:extLst>
              <p:ext uri="{D42A27DB-BD31-4B8C-83A1-F6EECF244321}">
                <p14:modId xmlns:p14="http://schemas.microsoft.com/office/powerpoint/2010/main" val="3425571362"/>
              </p:ext>
            </p:extLst>
          </p:nvPr>
        </p:nvGraphicFramePr>
        <p:xfrm>
          <a:off x="827584" y="1484784"/>
          <a:ext cx="7666037"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34499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228600" y="228600"/>
            <a:ext cx="3613150" cy="3289300"/>
          </a:xfrm>
        </p:spPr>
        <p:txBody>
          <a:bodyPr/>
          <a:lstStyle/>
          <a:p>
            <a:r>
              <a:rPr lang="en-US" sz="4800" smtClean="0"/>
              <a:t>Equivalent Inverse </a:t>
            </a:r>
            <a:br>
              <a:rPr lang="en-US" sz="4800" smtClean="0"/>
            </a:br>
            <a:r>
              <a:rPr lang="en-US" sz="4800" smtClean="0"/>
              <a:t>Cipher</a:t>
            </a:r>
            <a:endParaRPr lang="en-AU" sz="4800" smtClean="0"/>
          </a:p>
        </p:txBody>
      </p:sp>
      <p:pic>
        <p:nvPicPr>
          <p:cNvPr id="94211" name="Picture 5" descr="f10.pdf"/>
          <p:cNvPicPr>
            <a:picLocks noChangeAspect="1"/>
          </p:cNvPicPr>
          <p:nvPr/>
        </p:nvPicPr>
        <p:blipFill>
          <a:blip r:embed="rId3"/>
          <a:srcRect l="10588" t="6364" r="22353" b="8182"/>
          <a:stretch>
            <a:fillRect/>
          </a:stretch>
        </p:blipFill>
        <p:spPr bwMode="auto">
          <a:xfrm>
            <a:off x="4572000" y="49213"/>
            <a:ext cx="4129088" cy="6808787"/>
          </a:xfrm>
          <a:prstGeom prst="rect">
            <a:avLst/>
          </a:prstGeom>
          <a:noFill/>
          <a:ln w="9525">
            <a:noFill/>
            <a:miter lim="800000"/>
            <a:headEnd/>
            <a:tailEnd/>
          </a:ln>
        </p:spPr>
      </p:pic>
    </p:spTree>
    <p:extLst>
      <p:ext uri="{BB962C8B-B14F-4D97-AF65-F5344CB8AC3E}">
        <p14:creationId xmlns:p14="http://schemas.microsoft.com/office/powerpoint/2010/main" val="2795803624"/>
      </p:ext>
    </p:extLst>
  </p:cSld>
  <p:clrMapOvr>
    <a:masterClrMapping/>
  </p:clrMapOvr>
  <p:transition spd="med">
    <p:pull dir="ld"/>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67544" y="116632"/>
            <a:ext cx="8229600" cy="864096"/>
          </a:xfrm>
        </p:spPr>
        <p:txBody>
          <a:bodyPr/>
          <a:lstStyle/>
          <a:p>
            <a:r>
              <a:rPr lang="en-US" dirty="0" smtClean="0"/>
              <a:t>Implementation Aspects</a:t>
            </a:r>
            <a:endParaRPr lang="en-AU" dirty="0" smtClean="0"/>
          </a:p>
        </p:txBody>
      </p:sp>
      <p:sp>
        <p:nvSpPr>
          <p:cNvPr id="70659" name="Rectangle 3"/>
          <p:cNvSpPr>
            <a:spLocks noGrp="1" noChangeArrowheads="1"/>
          </p:cNvSpPr>
          <p:nvPr>
            <p:ph idx="1"/>
          </p:nvPr>
        </p:nvSpPr>
        <p:spPr>
          <a:xfrm>
            <a:off x="971600" y="1340768"/>
            <a:ext cx="7570787" cy="4714875"/>
          </a:xfrm>
        </p:spPr>
        <p:txBody>
          <a:bodyPr rtlCol="0">
            <a:normAutofit/>
          </a:bodyPr>
          <a:lstStyle/>
          <a:p>
            <a:pPr fontAlgn="auto">
              <a:spcAft>
                <a:spcPts val="0"/>
              </a:spcAft>
              <a:buClr>
                <a:schemeClr val="accent1">
                  <a:lumMod val="60000"/>
                  <a:lumOff val="40000"/>
                </a:schemeClr>
              </a:buClr>
              <a:buFont typeface="Candara" pitchFamily="34" charset="0"/>
              <a:buChar char="•"/>
              <a:defRPr/>
            </a:pPr>
            <a:r>
              <a:rPr lang="en-US" sz="2400" dirty="0" smtClean="0">
                <a:ea typeface="+mn-ea"/>
                <a:cs typeface="+mn-cs"/>
              </a:rPr>
              <a:t>AES can be implemented very efficiently on an 8-bit processor</a:t>
            </a:r>
          </a:p>
          <a:p>
            <a:pPr fontAlgn="auto">
              <a:spcAft>
                <a:spcPts val="0"/>
              </a:spcAft>
              <a:buClr>
                <a:schemeClr val="accent1">
                  <a:lumMod val="60000"/>
                  <a:lumOff val="40000"/>
                </a:schemeClr>
              </a:buClr>
              <a:buFont typeface="Candara" pitchFamily="34" charset="0"/>
              <a:buChar char="•"/>
              <a:defRPr/>
            </a:pPr>
            <a:r>
              <a:rPr lang="en-US" sz="2400" dirty="0" smtClean="0">
                <a:ea typeface="+mn-ea"/>
                <a:cs typeface="+mn-cs"/>
              </a:rPr>
              <a:t>AddRoundKey is a bytewise XOR operation</a:t>
            </a:r>
          </a:p>
          <a:p>
            <a:pPr fontAlgn="auto">
              <a:spcAft>
                <a:spcPts val="0"/>
              </a:spcAft>
              <a:buClr>
                <a:schemeClr val="accent1">
                  <a:lumMod val="60000"/>
                  <a:lumOff val="40000"/>
                </a:schemeClr>
              </a:buClr>
              <a:buFont typeface="Candara" pitchFamily="34" charset="0"/>
              <a:buChar char="•"/>
              <a:defRPr/>
            </a:pPr>
            <a:r>
              <a:rPr lang="en-US" sz="2400" dirty="0" smtClean="0">
                <a:ea typeface="+mn-ea"/>
                <a:cs typeface="+mn-cs"/>
              </a:rPr>
              <a:t>ShiftRows is a simple byte-shifting operation</a:t>
            </a:r>
          </a:p>
          <a:p>
            <a:pPr fontAlgn="auto">
              <a:spcAft>
                <a:spcPts val="0"/>
              </a:spcAft>
              <a:buClr>
                <a:schemeClr val="accent1">
                  <a:lumMod val="60000"/>
                  <a:lumOff val="40000"/>
                </a:schemeClr>
              </a:buClr>
              <a:buFont typeface="Candara" pitchFamily="34" charset="0"/>
              <a:buChar char="•"/>
              <a:defRPr/>
            </a:pPr>
            <a:r>
              <a:rPr lang="en-US" sz="2400" dirty="0" smtClean="0">
                <a:ea typeface="+mn-ea"/>
                <a:cs typeface="+mn-cs"/>
              </a:rPr>
              <a:t>SubBytes operates at the byte level and only requires a table of 256 bytes</a:t>
            </a:r>
          </a:p>
          <a:p>
            <a:pPr fontAlgn="auto">
              <a:spcAft>
                <a:spcPts val="0"/>
              </a:spcAft>
              <a:buClr>
                <a:schemeClr val="accent1">
                  <a:lumMod val="60000"/>
                  <a:lumOff val="40000"/>
                </a:schemeClr>
              </a:buClr>
              <a:buFont typeface="Candara" pitchFamily="34" charset="0"/>
              <a:buChar char="•"/>
              <a:defRPr/>
            </a:pPr>
            <a:r>
              <a:rPr lang="en-US" sz="2400" dirty="0" smtClean="0">
                <a:ea typeface="+mn-ea"/>
                <a:cs typeface="+mn-cs"/>
              </a:rPr>
              <a:t>MixColumns requires matrix multiplication in the field GF(2</a:t>
            </a:r>
            <a:r>
              <a:rPr lang="en-US" sz="2400" baseline="30000" dirty="0" smtClean="0">
                <a:ea typeface="+mn-ea"/>
                <a:cs typeface="+mn-cs"/>
              </a:rPr>
              <a:t>8</a:t>
            </a:r>
            <a:r>
              <a:rPr lang="en-US" sz="2400" dirty="0" smtClean="0">
                <a:ea typeface="+mn-ea"/>
                <a:cs typeface="+mn-cs"/>
              </a:rPr>
              <a:t>), which means that all operations are carried out on bytes</a:t>
            </a:r>
            <a:endParaRPr lang="en-AU" sz="2400" dirty="0">
              <a:ea typeface="+mn-ea"/>
              <a:cs typeface="+mn-cs"/>
            </a:endParaRPr>
          </a:p>
        </p:txBody>
      </p:sp>
    </p:spTree>
    <p:extLst>
      <p:ext uri="{BB962C8B-B14F-4D97-AF65-F5344CB8AC3E}">
        <p14:creationId xmlns:p14="http://schemas.microsoft.com/office/powerpoint/2010/main" val="310730327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smtClean="0"/>
              <a:t>Implementation Aspects</a:t>
            </a:r>
            <a:endParaRPr lang="en-AU" smtClean="0"/>
          </a:p>
        </p:txBody>
      </p:sp>
      <p:sp>
        <p:nvSpPr>
          <p:cNvPr id="71683" name="Rectangle 3"/>
          <p:cNvSpPr>
            <a:spLocks noGrp="1" noChangeArrowheads="1"/>
          </p:cNvSpPr>
          <p:nvPr>
            <p:ph idx="1"/>
          </p:nvPr>
        </p:nvSpPr>
        <p:spPr/>
        <p:txBody>
          <a:bodyPr rtlCol="0">
            <a:normAutofit fontScale="92500" lnSpcReduction="10000"/>
          </a:bodyPr>
          <a:lstStyle/>
          <a:p>
            <a:pPr fontAlgn="auto">
              <a:spcAft>
                <a:spcPts val="0"/>
              </a:spcAft>
              <a:buClr>
                <a:schemeClr val="accent1">
                  <a:lumMod val="60000"/>
                  <a:lumOff val="40000"/>
                </a:schemeClr>
              </a:buClr>
              <a:buFont typeface="Candara" pitchFamily="34" charset="0"/>
              <a:buChar char="•"/>
              <a:defRPr/>
            </a:pPr>
            <a:r>
              <a:rPr lang="en-US" dirty="0" smtClean="0">
                <a:ea typeface="+mn-ea"/>
                <a:cs typeface="+mn-cs"/>
              </a:rPr>
              <a:t>Can efficiently implement on a 32-bit processor</a:t>
            </a:r>
          </a:p>
          <a:p>
            <a:pPr lvl="1" fontAlgn="auto">
              <a:spcAft>
                <a:spcPts val="0"/>
              </a:spcAft>
              <a:buFont typeface="Candara" pitchFamily="34" charset="0"/>
              <a:buChar char="•"/>
              <a:defRPr/>
            </a:pPr>
            <a:r>
              <a:rPr lang="en-US" dirty="0" smtClean="0">
                <a:ea typeface="+mn-ea"/>
              </a:rPr>
              <a:t>Redefine steps to use 32-bit words</a:t>
            </a:r>
          </a:p>
          <a:p>
            <a:pPr lvl="1" fontAlgn="auto">
              <a:spcAft>
                <a:spcPts val="0"/>
              </a:spcAft>
              <a:buFont typeface="Candara" pitchFamily="34" charset="0"/>
              <a:buChar char="•"/>
              <a:defRPr/>
            </a:pPr>
            <a:r>
              <a:rPr lang="en-US" dirty="0" smtClean="0">
                <a:ea typeface="+mn-ea"/>
              </a:rPr>
              <a:t>Can precompute 4 tables of 256-words</a:t>
            </a:r>
          </a:p>
          <a:p>
            <a:pPr lvl="1" fontAlgn="auto">
              <a:spcAft>
                <a:spcPts val="0"/>
              </a:spcAft>
              <a:buFont typeface="Candara" pitchFamily="34" charset="0"/>
              <a:buChar char="•"/>
              <a:defRPr/>
            </a:pPr>
            <a:r>
              <a:rPr lang="en-US" dirty="0" smtClean="0">
                <a:ea typeface="+mn-ea"/>
              </a:rPr>
              <a:t>Then each column in each round can be computed using 4 table lookups + 4 XORs</a:t>
            </a:r>
          </a:p>
          <a:p>
            <a:pPr lvl="1" fontAlgn="auto">
              <a:spcAft>
                <a:spcPts val="0"/>
              </a:spcAft>
              <a:buFont typeface="Candara" pitchFamily="34" charset="0"/>
              <a:buChar char="•"/>
              <a:defRPr/>
            </a:pPr>
            <a:r>
              <a:rPr lang="en-US" dirty="0" smtClean="0">
                <a:ea typeface="+mn-ea"/>
              </a:rPr>
              <a:t>At a cost of 4Kb to store tables</a:t>
            </a:r>
          </a:p>
          <a:p>
            <a:pPr fontAlgn="auto">
              <a:spcAft>
                <a:spcPts val="0"/>
              </a:spcAft>
              <a:buClr>
                <a:schemeClr val="accent1">
                  <a:lumMod val="60000"/>
                  <a:lumOff val="40000"/>
                </a:schemeClr>
              </a:buClr>
              <a:buFont typeface="Candara" pitchFamily="34" charset="0"/>
              <a:buChar char="•"/>
              <a:defRPr/>
            </a:pPr>
            <a:r>
              <a:rPr lang="en-US" dirty="0" smtClean="0">
                <a:ea typeface="+mn-ea"/>
                <a:cs typeface="+mn-cs"/>
              </a:rPr>
              <a:t>Designers believe this very efficient implementation was a key factor in its selection as the AES cipher</a:t>
            </a:r>
            <a:endParaRPr lang="en-US" dirty="0">
              <a:ea typeface="+mn-ea"/>
              <a:cs typeface="+mn-cs"/>
            </a:endParaRPr>
          </a:p>
        </p:txBody>
      </p:sp>
    </p:spTree>
    <p:extLst>
      <p:ext uri="{BB962C8B-B14F-4D97-AF65-F5344CB8AC3E}">
        <p14:creationId xmlns:p14="http://schemas.microsoft.com/office/powerpoint/2010/main" val="226078121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b="1" dirty="0"/>
              <a:t>AES </a:t>
            </a:r>
            <a:r>
              <a:rPr lang="en-CA" sz="4000" b="1" dirty="0" err="1"/>
              <a:t>Rijndael</a:t>
            </a:r>
            <a:r>
              <a:rPr lang="en-CA" sz="4000" b="1" dirty="0"/>
              <a:t> Encryption Cipher Overview</a:t>
            </a:r>
          </a:p>
        </p:txBody>
      </p:sp>
      <p:sp>
        <p:nvSpPr>
          <p:cNvPr id="3" name="Content Placeholder 2"/>
          <p:cNvSpPr>
            <a:spLocks noGrp="1"/>
          </p:cNvSpPr>
          <p:nvPr>
            <p:ph idx="1"/>
          </p:nvPr>
        </p:nvSpPr>
        <p:spPr/>
        <p:txBody>
          <a:bodyPr/>
          <a:lstStyle/>
          <a:p>
            <a:endParaRPr lang="en-CA" dirty="0" smtClean="0"/>
          </a:p>
          <a:p>
            <a:endParaRPr lang="en-CA" dirty="0"/>
          </a:p>
          <a:p>
            <a:r>
              <a:rPr lang="en-CA" dirty="0" err="1" smtClean="0">
                <a:hlinkClick r:id="rId2"/>
              </a:rPr>
              <a:t>Youtube</a:t>
            </a:r>
            <a:r>
              <a:rPr lang="en-CA" dirty="0" smtClean="0">
                <a:hlinkClick r:id="rId2"/>
              </a:rPr>
              <a:t> Example</a:t>
            </a:r>
            <a:endParaRPr lang="en-CA" dirty="0"/>
          </a:p>
        </p:txBody>
      </p:sp>
    </p:spTree>
    <p:extLst>
      <p:ext uri="{BB962C8B-B14F-4D97-AF65-F5344CB8AC3E}">
        <p14:creationId xmlns:p14="http://schemas.microsoft.com/office/powerpoint/2010/main" val="16561937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b="1" dirty="0"/>
              <a:t>AES </a:t>
            </a:r>
            <a:r>
              <a:rPr lang="en-CA" sz="3600" b="1" dirty="0" err="1"/>
              <a:t>Rijndael</a:t>
            </a:r>
            <a:r>
              <a:rPr lang="en-CA" sz="3600" b="1" dirty="0"/>
              <a:t> Cipher - Visualization </a:t>
            </a:r>
            <a:endParaRPr lang="en-CA" sz="3600" dirty="0"/>
          </a:p>
        </p:txBody>
      </p:sp>
      <p:sp>
        <p:nvSpPr>
          <p:cNvPr id="3" name="Content Placeholder 2"/>
          <p:cNvSpPr>
            <a:spLocks noGrp="1"/>
          </p:cNvSpPr>
          <p:nvPr>
            <p:ph idx="1"/>
          </p:nvPr>
        </p:nvSpPr>
        <p:spPr/>
        <p:txBody>
          <a:bodyPr/>
          <a:lstStyle/>
          <a:p>
            <a:r>
              <a:rPr lang="en-CA" dirty="0" smtClean="0"/>
              <a:t>Thanks to </a:t>
            </a:r>
            <a:r>
              <a:rPr lang="en-CA" dirty="0" err="1" smtClean="0"/>
              <a:t>Abin</a:t>
            </a:r>
            <a:r>
              <a:rPr lang="en-CA" dirty="0" smtClean="0"/>
              <a:t> </a:t>
            </a:r>
            <a:r>
              <a:rPr lang="en-CA" dirty="0" err="1" smtClean="0"/>
              <a:t>Alichin</a:t>
            </a:r>
            <a:r>
              <a:rPr lang="en-CA" dirty="0" smtClean="0"/>
              <a:t> and </a:t>
            </a:r>
            <a:r>
              <a:rPr lang="en-CA" dirty="0" err="1" smtClean="0"/>
              <a:t>Youtube</a:t>
            </a:r>
            <a:endParaRPr lang="en-CA" dirty="0" smtClean="0"/>
          </a:p>
          <a:p>
            <a:endParaRPr lang="en-CA" dirty="0"/>
          </a:p>
          <a:p>
            <a:pPr lvl="2"/>
            <a:r>
              <a:rPr lang="en-CA" dirty="0" smtClean="0">
                <a:hlinkClick r:id="rId2"/>
              </a:rPr>
              <a:t>Example</a:t>
            </a:r>
            <a:endParaRPr lang="en-CA" dirty="0" smtClean="0"/>
          </a:p>
          <a:p>
            <a:pPr lvl="2"/>
            <a:endParaRPr lang="en-CA" dirty="0"/>
          </a:p>
          <a:p>
            <a:r>
              <a:rPr lang="en-CA" dirty="0" err="1" smtClean="0"/>
              <a:t>Scholartica</a:t>
            </a:r>
            <a:r>
              <a:rPr lang="en-CA" dirty="0" smtClean="0"/>
              <a:t> Channel – some details and examples</a:t>
            </a:r>
          </a:p>
          <a:p>
            <a:endParaRPr lang="en-CA" dirty="0"/>
          </a:p>
          <a:p>
            <a:pPr lvl="2"/>
            <a:r>
              <a:rPr lang="en-CA" dirty="0">
                <a:hlinkClick r:id="rId3"/>
              </a:rPr>
              <a:t>https://</a:t>
            </a:r>
            <a:r>
              <a:rPr lang="en-CA" dirty="0" smtClean="0">
                <a:hlinkClick r:id="rId3"/>
              </a:rPr>
              <a:t>www.youtube.com/watch?v=nL1ApwEXrz0</a:t>
            </a:r>
            <a:r>
              <a:rPr lang="en-CA" dirty="0" smtClean="0"/>
              <a:t> </a:t>
            </a:r>
            <a:endParaRPr lang="en-CA" dirty="0"/>
          </a:p>
        </p:txBody>
      </p:sp>
    </p:spTree>
    <p:extLst>
      <p:ext uri="{BB962C8B-B14F-4D97-AF65-F5344CB8AC3E}">
        <p14:creationId xmlns:p14="http://schemas.microsoft.com/office/powerpoint/2010/main" val="39274337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274638"/>
            <a:ext cx="8229600" cy="706090"/>
          </a:xfrm>
        </p:spPr>
        <p:txBody>
          <a:bodyPr/>
          <a:lstStyle/>
          <a:p>
            <a:r>
              <a:rPr lang="en-US" dirty="0" smtClean="0"/>
              <a:t>Summary</a:t>
            </a:r>
            <a:endParaRPr lang="en-AU" dirty="0" smtClean="0"/>
          </a:p>
        </p:txBody>
      </p:sp>
      <p:sp>
        <p:nvSpPr>
          <p:cNvPr id="100355" name="Rectangle 3"/>
          <p:cNvSpPr>
            <a:spLocks noGrp="1" noChangeArrowheads="1"/>
          </p:cNvSpPr>
          <p:nvPr>
            <p:ph sz="half" idx="1"/>
          </p:nvPr>
        </p:nvSpPr>
        <p:spPr>
          <a:xfrm>
            <a:off x="316632" y="1268760"/>
            <a:ext cx="3565525" cy="4953000"/>
          </a:xfrm>
        </p:spPr>
        <p:txBody>
          <a:bodyPr/>
          <a:lstStyle/>
          <a:p>
            <a:r>
              <a:rPr lang="en-US" sz="2400" dirty="0" smtClean="0"/>
              <a:t>Finite field arithmetic</a:t>
            </a:r>
          </a:p>
          <a:p>
            <a:r>
              <a:rPr lang="en-US" sz="2400" dirty="0" smtClean="0"/>
              <a:t>AES structure</a:t>
            </a:r>
          </a:p>
          <a:p>
            <a:pPr lvl="1"/>
            <a:r>
              <a:rPr lang="en-US" sz="2000" dirty="0" smtClean="0"/>
              <a:t>General structure</a:t>
            </a:r>
          </a:p>
          <a:p>
            <a:pPr lvl="1"/>
            <a:r>
              <a:rPr lang="en-US" sz="2000" dirty="0" smtClean="0"/>
              <a:t>Detailed structure</a:t>
            </a:r>
          </a:p>
          <a:p>
            <a:r>
              <a:rPr lang="en-US" sz="2400" dirty="0" smtClean="0"/>
              <a:t>AES key expansion</a:t>
            </a:r>
          </a:p>
          <a:p>
            <a:pPr lvl="1"/>
            <a:r>
              <a:rPr lang="en-US" sz="2000" dirty="0" smtClean="0"/>
              <a:t>Key expansion algorithm</a:t>
            </a:r>
          </a:p>
          <a:p>
            <a:pPr lvl="1"/>
            <a:r>
              <a:rPr lang="en-US" sz="2000" dirty="0" smtClean="0"/>
              <a:t>Rationale</a:t>
            </a:r>
            <a:endParaRPr lang="en-AU" sz="2000" dirty="0" smtClean="0"/>
          </a:p>
        </p:txBody>
      </p:sp>
      <p:sp>
        <p:nvSpPr>
          <p:cNvPr id="76804" name="Content Placeholder 11"/>
          <p:cNvSpPr>
            <a:spLocks noGrp="1"/>
          </p:cNvSpPr>
          <p:nvPr>
            <p:ph sz="half" idx="2"/>
          </p:nvPr>
        </p:nvSpPr>
        <p:spPr>
          <a:xfrm>
            <a:off x="5590307" y="1116360"/>
            <a:ext cx="3565525" cy="4876800"/>
          </a:xfrm>
        </p:spPr>
        <p:txBody>
          <a:bodyPr rtlCol="0"/>
          <a:lstStyle/>
          <a:p>
            <a:pPr fontAlgn="auto">
              <a:spcAft>
                <a:spcPts val="0"/>
              </a:spcAft>
              <a:buClr>
                <a:schemeClr val="accent1">
                  <a:lumMod val="60000"/>
                  <a:lumOff val="40000"/>
                </a:schemeClr>
              </a:buClr>
              <a:buFont typeface="Candara" pitchFamily="34" charset="0"/>
              <a:buChar char="•"/>
              <a:defRPr/>
            </a:pPr>
            <a:r>
              <a:rPr lang="en-US" sz="2400" dirty="0" smtClean="0">
                <a:ea typeface="+mn-ea"/>
                <a:cs typeface="+mn-cs"/>
              </a:rPr>
              <a:t>AES transformation functions</a:t>
            </a:r>
          </a:p>
          <a:p>
            <a:pPr lvl="1" fontAlgn="auto">
              <a:spcAft>
                <a:spcPts val="0"/>
              </a:spcAft>
              <a:buFont typeface="Candara" pitchFamily="34" charset="0"/>
              <a:buChar char="•"/>
              <a:defRPr/>
            </a:pPr>
            <a:r>
              <a:rPr lang="en-US" sz="2000" dirty="0" smtClean="0">
                <a:ea typeface="+mn-ea"/>
              </a:rPr>
              <a:t>Substitute bytes</a:t>
            </a:r>
          </a:p>
          <a:p>
            <a:pPr lvl="1" fontAlgn="auto">
              <a:spcAft>
                <a:spcPts val="0"/>
              </a:spcAft>
              <a:buFont typeface="Candara" pitchFamily="34" charset="0"/>
              <a:buChar char="•"/>
              <a:defRPr/>
            </a:pPr>
            <a:r>
              <a:rPr lang="en-US" sz="2000" dirty="0" smtClean="0">
                <a:ea typeface="+mn-ea"/>
              </a:rPr>
              <a:t>ShiftRows</a:t>
            </a:r>
          </a:p>
          <a:p>
            <a:pPr lvl="1" fontAlgn="auto">
              <a:spcAft>
                <a:spcPts val="0"/>
              </a:spcAft>
              <a:buFont typeface="Candara" pitchFamily="34" charset="0"/>
              <a:buChar char="•"/>
              <a:defRPr/>
            </a:pPr>
            <a:r>
              <a:rPr lang="en-US" sz="2000" dirty="0" smtClean="0">
                <a:ea typeface="+mn-ea"/>
              </a:rPr>
              <a:t>MixColumns</a:t>
            </a:r>
          </a:p>
          <a:p>
            <a:pPr lvl="1" fontAlgn="auto">
              <a:spcAft>
                <a:spcPts val="0"/>
              </a:spcAft>
              <a:buFont typeface="Candara" pitchFamily="34" charset="0"/>
              <a:buChar char="•"/>
              <a:defRPr/>
            </a:pPr>
            <a:r>
              <a:rPr lang="en-US" sz="2000" dirty="0" smtClean="0">
                <a:ea typeface="+mn-ea"/>
              </a:rPr>
              <a:t>AddRoundKey</a:t>
            </a:r>
          </a:p>
          <a:p>
            <a:pPr marL="342900" lvl="1" indent="-342900" fontAlgn="auto">
              <a:spcBef>
                <a:spcPts val="2400"/>
              </a:spcBef>
              <a:spcAft>
                <a:spcPts val="0"/>
              </a:spcAft>
              <a:buClr>
                <a:schemeClr val="accent1">
                  <a:lumMod val="60000"/>
                  <a:lumOff val="40000"/>
                </a:schemeClr>
              </a:buClr>
              <a:buFont typeface="Candara" pitchFamily="34" charset="0"/>
              <a:buChar char="•"/>
              <a:defRPr/>
            </a:pPr>
            <a:r>
              <a:rPr lang="en-US" sz="2000" dirty="0" smtClean="0">
                <a:ea typeface="+mn-ea"/>
              </a:rPr>
              <a:t>AES implementation</a:t>
            </a:r>
          </a:p>
          <a:p>
            <a:pPr lvl="1" fontAlgn="auto">
              <a:spcAft>
                <a:spcPts val="0"/>
              </a:spcAft>
              <a:buFont typeface="Candara" pitchFamily="34" charset="0"/>
              <a:buChar char="•"/>
              <a:defRPr/>
            </a:pPr>
            <a:r>
              <a:rPr lang="en-US" sz="2000" dirty="0" smtClean="0">
                <a:ea typeface="+mn-ea"/>
              </a:rPr>
              <a:t>Equivalent inverse cipher</a:t>
            </a:r>
          </a:p>
          <a:p>
            <a:pPr lvl="1" fontAlgn="auto">
              <a:spcAft>
                <a:spcPts val="0"/>
              </a:spcAft>
              <a:buFont typeface="Candara" pitchFamily="34" charset="0"/>
              <a:buChar char="•"/>
              <a:defRPr/>
            </a:pPr>
            <a:r>
              <a:rPr lang="en-US" sz="2000" dirty="0" smtClean="0">
                <a:ea typeface="+mn-ea"/>
              </a:rPr>
              <a:t>Implementation aspects</a:t>
            </a:r>
          </a:p>
        </p:txBody>
      </p:sp>
      <p:pic>
        <p:nvPicPr>
          <p:cNvPr id="5" name="Picture Placeholder 4" descr="crypto.jpg"/>
          <p:cNvPicPr>
            <a:picLocks noChangeAspect="1"/>
          </p:cNvPicPr>
          <p:nvPr/>
        </p:nvPicPr>
        <p:blipFill>
          <a:blip r:embed="rId3">
            <a:alphaModFix/>
            <a:lum bright="28000"/>
          </a:blip>
          <a:srcRect l="-16674" t="-1111" r="-18211" b="44444"/>
          <a:stretch>
            <a:fillRect/>
          </a:stretch>
        </p:blipFill>
        <p:spPr bwMode="auto">
          <a:xfrm>
            <a:off x="3581400" y="3048000"/>
            <a:ext cx="2109547" cy="1209027"/>
          </a:xfrm>
          <a:prstGeom prst="ellipse">
            <a:avLst/>
          </a:prstGeom>
          <a:solidFill>
            <a:schemeClr val="bg1">
              <a:lumMod val="85000"/>
            </a:schemeClr>
          </a:solidFill>
          <a:ln w="101600">
            <a:noFill/>
            <a:miter lim="800000"/>
            <a:headEnd/>
            <a:tailEnd/>
          </a:ln>
          <a:effectLst>
            <a:innerShdw blurRad="762000">
              <a:schemeClr val="accent1">
                <a:alpha val="80000"/>
              </a:schemeClr>
            </a:innerShdw>
            <a:softEdge rad="76200"/>
          </a:effectLst>
        </p:spPr>
      </p:pic>
    </p:spTree>
    <p:extLst>
      <p:ext uri="{BB962C8B-B14F-4D97-AF65-F5344CB8AC3E}">
        <p14:creationId xmlns:p14="http://schemas.microsoft.com/office/powerpoint/2010/main" val="1994757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95536" y="332656"/>
            <a:ext cx="7935416" cy="731168"/>
          </a:xfrm>
        </p:spPr>
        <p:txBody>
          <a:bodyPr/>
          <a:lstStyle/>
          <a:p>
            <a:pPr algn="ctr"/>
            <a:r>
              <a:rPr lang="en-AU" sz="4400" dirty="0" smtClean="0"/>
              <a:t>Euclidean Algorithm</a:t>
            </a:r>
          </a:p>
        </p:txBody>
      </p:sp>
      <p:sp>
        <p:nvSpPr>
          <p:cNvPr id="46083" name="Rectangle 3"/>
          <p:cNvSpPr>
            <a:spLocks noGrp="1" noChangeArrowheads="1"/>
          </p:cNvSpPr>
          <p:nvPr>
            <p:ph idx="1"/>
          </p:nvPr>
        </p:nvSpPr>
        <p:spPr>
          <a:xfrm>
            <a:off x="3575050" y="1628800"/>
            <a:ext cx="5111750" cy="4497363"/>
          </a:xfrm>
        </p:spPr>
        <p:txBody>
          <a:bodyPr/>
          <a:lstStyle/>
          <a:p>
            <a:r>
              <a:rPr lang="en-AU" sz="2800" dirty="0" smtClean="0"/>
              <a:t>One of the basic techniques of number theory</a:t>
            </a:r>
          </a:p>
          <a:p>
            <a:r>
              <a:rPr lang="en-AU" sz="2800" dirty="0" smtClean="0"/>
              <a:t>Procedure for determining the greatest common divisor of two positive integers</a:t>
            </a:r>
          </a:p>
          <a:p>
            <a:r>
              <a:rPr lang="en-AU" sz="2800" dirty="0" smtClean="0"/>
              <a:t>Two integers are </a:t>
            </a:r>
            <a:r>
              <a:rPr lang="en-AU" sz="2800" b="1" dirty="0" smtClean="0"/>
              <a:t>relatively prime </a:t>
            </a:r>
            <a:r>
              <a:rPr lang="en-AU" sz="2800" dirty="0" smtClean="0"/>
              <a:t>if their only common positive integer factor is 1</a:t>
            </a:r>
          </a:p>
        </p:txBody>
      </p:sp>
      <p:pic>
        <p:nvPicPr>
          <p:cNvPr id="46084" name="Picture 7"/>
          <p:cNvPicPr>
            <a:picLocks noChangeAspect="1"/>
          </p:cNvPicPr>
          <p:nvPr/>
        </p:nvPicPr>
        <p:blipFill>
          <a:blip r:embed="rId3"/>
          <a:srcRect/>
          <a:stretch>
            <a:fillRect/>
          </a:stretch>
        </p:blipFill>
        <p:spPr bwMode="auto">
          <a:xfrm>
            <a:off x="685800" y="3276600"/>
            <a:ext cx="2946400" cy="2668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ch01">
  <a:themeElements>
    <a:clrScheme name="ch01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fontScheme name="ch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h01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ch01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ch01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ch01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ch01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ch01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ch01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ch01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ch01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emeUWindsor">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Mnementh:Users:lpb:admin:consult:Prentice-Hall:Slides:ch01.ppt</Template>
  <TotalTime>9542</TotalTime>
  <Words>11814</Words>
  <Application>Microsoft Office PowerPoint</Application>
  <PresentationFormat>On-screen Show (4:3)</PresentationFormat>
  <Paragraphs>1159</Paragraphs>
  <Slides>87</Slides>
  <Notes>85</Notes>
  <HiddenSlides>0</HiddenSlides>
  <MMClips>0</MMClips>
  <ScaleCrop>false</ScaleCrop>
  <HeadingPairs>
    <vt:vector size="4" baseType="variant">
      <vt:variant>
        <vt:lpstr>Theme</vt:lpstr>
      </vt:variant>
      <vt:variant>
        <vt:i4>2</vt:i4>
      </vt:variant>
      <vt:variant>
        <vt:lpstr>Slide Titles</vt:lpstr>
      </vt:variant>
      <vt:variant>
        <vt:i4>87</vt:i4>
      </vt:variant>
    </vt:vector>
  </HeadingPairs>
  <TitlesOfParts>
    <vt:vector size="89" baseType="lpstr">
      <vt:lpstr>ch01</vt:lpstr>
      <vt:lpstr>ThemeUWindsor</vt:lpstr>
      <vt:lpstr>Cryptography and Network Security</vt:lpstr>
      <vt:lpstr>Chapter 4</vt:lpstr>
      <vt:lpstr>PowerPoint Presentation</vt:lpstr>
      <vt:lpstr>Divisibility</vt:lpstr>
      <vt:lpstr>Properties of Divisibility</vt:lpstr>
      <vt:lpstr>Properties of Divisibility</vt:lpstr>
      <vt:lpstr>Division Algorithm</vt:lpstr>
      <vt:lpstr>PowerPoint Presentation</vt:lpstr>
      <vt:lpstr>Euclidean Algorithm</vt:lpstr>
      <vt:lpstr>Greatest Common Divisor (GCD)</vt:lpstr>
      <vt:lpstr>GCD</vt:lpstr>
      <vt:lpstr>Table 4.1 Euclidean Algorithm Example</vt:lpstr>
      <vt:lpstr>Modular Arithmetic</vt:lpstr>
      <vt:lpstr>Modular Arithmetic</vt:lpstr>
      <vt:lpstr>Properties of Congruences</vt:lpstr>
      <vt:lpstr>Modular Arithmetic</vt:lpstr>
      <vt:lpstr>Remaining Properties:</vt:lpstr>
      <vt:lpstr>Table 4.2(a) Arithmetic Modulo 8</vt:lpstr>
      <vt:lpstr>Table 4.2(b) Multiplication Modulo 8</vt:lpstr>
      <vt:lpstr>Table 4.2(c)  Additive  and  Multiplicative Inverses  Modulo 8</vt:lpstr>
      <vt:lpstr>Table 4.3 Properties of Modular Arithmetic for Integers in Zn</vt:lpstr>
      <vt:lpstr>Table 4.4 Extended Euclidean Algorithm Example</vt:lpstr>
      <vt:lpstr>Groups</vt:lpstr>
      <vt:lpstr>Cyclic Group</vt:lpstr>
      <vt:lpstr>Rings</vt:lpstr>
      <vt:lpstr>Rings (cont.)</vt:lpstr>
      <vt:lpstr>Fields</vt:lpstr>
      <vt:lpstr>Group, Ring, and Field</vt:lpstr>
      <vt:lpstr>Finite Fields of the Form GF(p)</vt:lpstr>
      <vt:lpstr>Table 4.5(a) Arithmetic in GF(7)</vt:lpstr>
      <vt:lpstr>Table 4.5(b) Arithmetic in GF(7)</vt:lpstr>
      <vt:lpstr>Table 4.5(c)  Arithmetic  in GF(7)</vt:lpstr>
      <vt:lpstr>In this section, we have shown how to construct a finite field of order p, where p  is prime.   GF(p) is defined with the following properties:</vt:lpstr>
      <vt:lpstr>Polynomial Arithmetic</vt:lpstr>
      <vt:lpstr>Ordinary Polynomial Arithmetic Example</vt:lpstr>
      <vt:lpstr>PowerPoint Presentation</vt:lpstr>
      <vt:lpstr>Polynomial Arithmetic With Coefficients in Zp</vt:lpstr>
      <vt:lpstr>Polynomial Division</vt:lpstr>
      <vt:lpstr>Example of Polynomial Arithmetic  Over GF(2)</vt:lpstr>
      <vt:lpstr>Polynomial GCD</vt:lpstr>
      <vt:lpstr>Table 4.6(a) Arithmetic in GF(23)</vt:lpstr>
      <vt:lpstr>Table 4.6(b) Arithmetic in GF(23)</vt:lpstr>
      <vt:lpstr>Table 4.6(c)  Arithmetic  in GF(23)</vt:lpstr>
      <vt:lpstr>PowerPoint Presentation</vt:lpstr>
      <vt:lpstr>PowerPoint Presentation</vt:lpstr>
      <vt:lpstr>Computational Considerations</vt:lpstr>
      <vt:lpstr>Using a Generator</vt:lpstr>
      <vt:lpstr>Table 4.9    Generator for GF(23) using x3 + x + 1 </vt:lpstr>
      <vt:lpstr>PowerPoint Presentation</vt:lpstr>
      <vt:lpstr>Summary</vt:lpstr>
      <vt:lpstr>Chapter 5</vt:lpstr>
      <vt:lpstr>PowerPoint Presentation</vt:lpstr>
      <vt:lpstr>Finite Field Arithmetic</vt:lpstr>
      <vt:lpstr>Finite Field Arithmetic</vt:lpstr>
      <vt:lpstr>AES  Encryption Process</vt:lpstr>
      <vt:lpstr>AES Data Structures</vt:lpstr>
      <vt:lpstr>Table 5.1 AES Parameters</vt:lpstr>
      <vt:lpstr>AES  Encryption and Decryption</vt:lpstr>
      <vt:lpstr>Detailed Structure</vt:lpstr>
      <vt:lpstr>PowerPoint Presentation</vt:lpstr>
      <vt:lpstr>AES Byte Level Operations</vt:lpstr>
      <vt:lpstr>PowerPoint Presentation</vt:lpstr>
      <vt:lpstr>PowerPoint Presentation</vt:lpstr>
      <vt:lpstr>PowerPoint Presentation</vt:lpstr>
      <vt:lpstr>S-Box Rationale</vt:lpstr>
      <vt:lpstr>Shift Row Transformation</vt:lpstr>
      <vt:lpstr>Shift Row Rationale</vt:lpstr>
      <vt:lpstr>MixColumn Transformation</vt:lpstr>
      <vt:lpstr>Mix Columns Rationale</vt:lpstr>
      <vt:lpstr>AddRoundKey Transformation</vt:lpstr>
      <vt:lpstr>Inputs for Single AES Round</vt:lpstr>
      <vt:lpstr>AES Key Expansion</vt:lpstr>
      <vt:lpstr>AES  Key Expansion</vt:lpstr>
      <vt:lpstr>Key Expansion Rationale</vt:lpstr>
      <vt:lpstr>Table 5.3  AES Example Key Expansion</vt:lpstr>
      <vt:lpstr>PowerPoint Presentation</vt:lpstr>
      <vt:lpstr>PowerPoint Presentation</vt:lpstr>
      <vt:lpstr>PowerPoint Presentation</vt:lpstr>
      <vt:lpstr>Equivalent Inverse Cipher</vt:lpstr>
      <vt:lpstr>Interchanging  InvShiftRows and InvSubBytes</vt:lpstr>
      <vt:lpstr>Interchanging  AddRoundKey and InvMixColumns</vt:lpstr>
      <vt:lpstr>Equivalent Inverse  Cipher</vt:lpstr>
      <vt:lpstr>Implementation Aspects</vt:lpstr>
      <vt:lpstr>Implementation Aspects</vt:lpstr>
      <vt:lpstr>AES Rijndael Encryption Cipher Overview</vt:lpstr>
      <vt:lpstr>AES Rijndael Cipher - Visualization </vt:lpstr>
      <vt:lpstr>Summary</vt:lpstr>
    </vt:vector>
  </TitlesOfParts>
  <Manager/>
  <Company>School of Eng &amp; IT, UNSW@ADFA</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William Stallings, Cryptography and Network Security 5/e</dc:title>
  <dc:subject>Lecture Overheads - Ch 4</dc:subject>
  <dc:creator>Dr Lawrie Brown</dc:creator>
  <cp:keywords/>
  <dc:description/>
  <cp:lastModifiedBy>Robert Douglas Kent</cp:lastModifiedBy>
  <cp:revision>98</cp:revision>
  <cp:lastPrinted>2014-09-29T19:06:58Z</cp:lastPrinted>
  <dcterms:created xsi:type="dcterms:W3CDTF">2013-02-04T18:58:23Z</dcterms:created>
  <dcterms:modified xsi:type="dcterms:W3CDTF">2014-10-08T16:17:00Z</dcterms:modified>
  <cp:category/>
</cp:coreProperties>
</file>